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12.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1.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31.xml" ContentType="application/vnd.openxmlformats-officedocument.presentationml.slide+xml"/>
  <Override PartName="/ppt/slides/slide110.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1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29.xml" ContentType="application/vnd.openxmlformats-officedocument.presentationml.slide+xml"/>
  <Override PartName="/ppt/slides/slide52.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4.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5.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6.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notesMasters/notesMaster1.xml" ContentType="application/vnd.openxmlformats-officedocument.presentationml.notesMaster+xml"/>
  <Override PartName="/ppt/ink/ink1.xml" ContentType="application/inkml+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sldIdLst>
    <p:sldId id="261" r:id="rId2"/>
    <p:sldId id="516" r:id="rId3"/>
    <p:sldId id="517" r:id="rId4"/>
    <p:sldId id="518" r:id="rId5"/>
    <p:sldId id="262" r:id="rId6"/>
    <p:sldId id="267" r:id="rId7"/>
    <p:sldId id="269" r:id="rId8"/>
    <p:sldId id="270" r:id="rId9"/>
    <p:sldId id="281" r:id="rId10"/>
    <p:sldId id="283" r:id="rId11"/>
    <p:sldId id="284" r:id="rId12"/>
    <p:sldId id="274" r:id="rId13"/>
    <p:sldId id="285" r:id="rId14"/>
    <p:sldId id="288" r:id="rId15"/>
    <p:sldId id="289" r:id="rId16"/>
    <p:sldId id="275" r:id="rId17"/>
    <p:sldId id="290" r:id="rId18"/>
    <p:sldId id="291" r:id="rId19"/>
    <p:sldId id="276" r:id="rId20"/>
    <p:sldId id="277" r:id="rId21"/>
    <p:sldId id="297" r:id="rId22"/>
    <p:sldId id="296" r:id="rId23"/>
    <p:sldId id="298" r:id="rId24"/>
    <p:sldId id="300" r:id="rId25"/>
    <p:sldId id="301" r:id="rId26"/>
    <p:sldId id="302" r:id="rId27"/>
    <p:sldId id="303" r:id="rId28"/>
    <p:sldId id="305" r:id="rId29"/>
    <p:sldId id="304" r:id="rId30"/>
    <p:sldId id="307" r:id="rId31"/>
    <p:sldId id="308" r:id="rId32"/>
    <p:sldId id="309" r:id="rId33"/>
    <p:sldId id="51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 id="332" r:id="rId52"/>
    <p:sldId id="333" r:id="rId53"/>
    <p:sldId id="334" r:id="rId54"/>
    <p:sldId id="335" r:id="rId55"/>
    <p:sldId id="336" r:id="rId56"/>
    <p:sldId id="338" r:id="rId57"/>
    <p:sldId id="339" r:id="rId58"/>
    <p:sldId id="340" r:id="rId59"/>
    <p:sldId id="341" r:id="rId60"/>
    <p:sldId id="347" r:id="rId61"/>
    <p:sldId id="349" r:id="rId62"/>
    <p:sldId id="348" r:id="rId63"/>
    <p:sldId id="350" r:id="rId64"/>
    <p:sldId id="351" r:id="rId65"/>
    <p:sldId id="363" r:id="rId66"/>
    <p:sldId id="367" r:id="rId67"/>
    <p:sldId id="364" r:id="rId68"/>
    <p:sldId id="365" r:id="rId69"/>
    <p:sldId id="368" r:id="rId70"/>
    <p:sldId id="390" r:id="rId71"/>
    <p:sldId id="369" r:id="rId72"/>
    <p:sldId id="370" r:id="rId73"/>
    <p:sldId id="371" r:id="rId74"/>
    <p:sldId id="372" r:id="rId75"/>
    <p:sldId id="394" r:id="rId76"/>
    <p:sldId id="395" r:id="rId77"/>
    <p:sldId id="393" r:id="rId78"/>
    <p:sldId id="376" r:id="rId79"/>
    <p:sldId id="377" r:id="rId80"/>
    <p:sldId id="410" r:id="rId81"/>
    <p:sldId id="378" r:id="rId82"/>
    <p:sldId id="379" r:id="rId83"/>
    <p:sldId id="398" r:id="rId84"/>
    <p:sldId id="397" r:id="rId85"/>
    <p:sldId id="526" r:id="rId86"/>
    <p:sldId id="527" r:id="rId87"/>
    <p:sldId id="528" r:id="rId88"/>
    <p:sldId id="529" r:id="rId89"/>
    <p:sldId id="530" r:id="rId90"/>
    <p:sldId id="531" r:id="rId91"/>
    <p:sldId id="532" r:id="rId92"/>
    <p:sldId id="533" r:id="rId93"/>
    <p:sldId id="534" r:id="rId94"/>
    <p:sldId id="535" r:id="rId95"/>
    <p:sldId id="574" r:id="rId96"/>
    <p:sldId id="575" r:id="rId97"/>
    <p:sldId id="576" r:id="rId98"/>
    <p:sldId id="577" r:id="rId99"/>
    <p:sldId id="578" r:id="rId100"/>
    <p:sldId id="579" r:id="rId101"/>
    <p:sldId id="580" r:id="rId102"/>
    <p:sldId id="581" r:id="rId103"/>
    <p:sldId id="582" r:id="rId104"/>
    <p:sldId id="583" r:id="rId105"/>
    <p:sldId id="584" r:id="rId106"/>
    <p:sldId id="585" r:id="rId107"/>
    <p:sldId id="586" r:id="rId108"/>
    <p:sldId id="587" r:id="rId109"/>
    <p:sldId id="588" r:id="rId110"/>
    <p:sldId id="589" r:id="rId111"/>
    <p:sldId id="590" r:id="rId112"/>
    <p:sldId id="591" r:id="rId113"/>
    <p:sldId id="592" r:id="rId114"/>
    <p:sldId id="593" r:id="rId115"/>
    <p:sldId id="594" r:id="rId116"/>
    <p:sldId id="595" r:id="rId117"/>
    <p:sldId id="596" r:id="rId118"/>
    <p:sldId id="597" r:id="rId119"/>
    <p:sldId id="598" r:id="rId120"/>
    <p:sldId id="599" r:id="rId121"/>
    <p:sldId id="600" r:id="rId122"/>
    <p:sldId id="601" r:id="rId123"/>
    <p:sldId id="537" r:id="rId124"/>
    <p:sldId id="538" r:id="rId125"/>
    <p:sldId id="543" r:id="rId126"/>
    <p:sldId id="539" r:id="rId127"/>
    <p:sldId id="544" r:id="rId128"/>
    <p:sldId id="540" r:id="rId129"/>
    <p:sldId id="541" r:id="rId130"/>
    <p:sldId id="542" r:id="rId131"/>
    <p:sldId id="536"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96" y="54"/>
      </p:cViewPr>
      <p:guideLst/>
    </p:cSldViewPr>
  </p:slideViewPr>
  <p:notesTextViewPr>
    <p:cViewPr>
      <p:scale>
        <a:sx n="1" d="1"/>
        <a:sy n="1" d="1"/>
      </p:scale>
      <p:origin x="0" y="0"/>
    </p:cViewPr>
  </p:notesTextViewPr>
  <p:sorterViewPr>
    <p:cViewPr>
      <p:scale>
        <a:sx n="44" d="100"/>
        <a:sy n="44" d="100"/>
      </p:scale>
      <p:origin x="0" y="-549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customXml" Target="../customXml/item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139" Type="http://schemas.openxmlformats.org/officeDocument/2006/relationships/customXml" Target="../customXml/item2.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14T05:07:29.527"/>
    </inkml:context>
    <inkml:brush xml:id="br0">
      <inkml:brushProperty name="width" value="0.05292" units="cm"/>
      <inkml:brushProperty name="height" value="0.05292" units="cm"/>
      <inkml:brushProperty name="color" value="#FF0000"/>
    </inkml:brush>
  </inkml:definitions>
  <inkml:trace contextRef="#ctx0" brushRef="#br0">9872 6623,'99'-174,"150"-148,-51 49,-49 25,-25 74,-75 50,26 0,-26 50,1-1,-25 26,0 49,-25-25,24 25,-24-25,0 0</inkml:trace>
  <inkml:trace contextRef="#ctx0" brushRef="#br0" timeOffset="1392.2395">9971 6548,'273'50,"323"74,-199-25,-125-24,1-1,-50-24,26 24,-76 1,-74-75,-49 24,-25-24</inkml:trace>
  <inkml:trace contextRef="#ctx0" brushRef="#br0" timeOffset="3092.0156">9971 6945,'25'273,"-25"347,0-272,0-100,0-124,0-25,0-50,0-24,0 0,-25 0,25 0,0-1</inkml:trace>
  <inkml:trace contextRef="#ctx0" brushRef="#br0" timeOffset="69517.8232">19199 12427</inkml:trace>
  <inkml:trace contextRef="#ctx0" brushRef="#br0" timeOffset="69611.9124">19199 12427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E843B-C49A-4DBF-8105-82407B38B434}" type="datetimeFigureOut">
              <a:rPr lang="en-IN" smtClean="0"/>
              <a:t>14-10-2020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A71497-6D4F-41DF-A5BF-38AB43002D92}" type="slidenum">
              <a:rPr lang="en-IN" smtClean="0"/>
              <a:t>‹#›</a:t>
            </a:fld>
            <a:endParaRPr lang="en-IN"/>
          </a:p>
        </p:txBody>
      </p:sp>
    </p:spTree>
    <p:extLst>
      <p:ext uri="{BB962C8B-B14F-4D97-AF65-F5344CB8AC3E}">
        <p14:creationId xmlns:p14="http://schemas.microsoft.com/office/powerpoint/2010/main" val="85837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65</a:t>
            </a:fld>
            <a:endParaRPr lang="en-US"/>
          </a:p>
        </p:txBody>
      </p:sp>
    </p:spTree>
    <p:extLst>
      <p:ext uri="{BB962C8B-B14F-4D97-AF65-F5344CB8AC3E}">
        <p14:creationId xmlns:p14="http://schemas.microsoft.com/office/powerpoint/2010/main" val="3228736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67</a:t>
            </a:fld>
            <a:endParaRPr lang="en-US"/>
          </a:p>
        </p:txBody>
      </p:sp>
    </p:spTree>
    <p:extLst>
      <p:ext uri="{BB962C8B-B14F-4D97-AF65-F5344CB8AC3E}">
        <p14:creationId xmlns:p14="http://schemas.microsoft.com/office/powerpoint/2010/main" val="274442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CEB9E7C-E104-44CE-96E3-86319C1A8D9A}" type="slidenum">
              <a:rPr lang="en-US" smtClean="0"/>
              <a:pPr/>
              <a:t>68</a:t>
            </a:fld>
            <a:endParaRPr lang="en-US"/>
          </a:p>
        </p:txBody>
      </p:sp>
    </p:spTree>
    <p:extLst>
      <p:ext uri="{BB962C8B-B14F-4D97-AF65-F5344CB8AC3E}">
        <p14:creationId xmlns:p14="http://schemas.microsoft.com/office/powerpoint/2010/main" val="1822309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F70F16D-0C1B-451A-8745-2BFCA1A2C601}" type="slidenum">
              <a:rPr lang="en-IN" smtClean="0"/>
              <a:t>81</a:t>
            </a:fld>
            <a:endParaRPr lang="en-IN"/>
          </a:p>
        </p:txBody>
      </p:sp>
    </p:spTree>
    <p:extLst>
      <p:ext uri="{BB962C8B-B14F-4D97-AF65-F5344CB8AC3E}">
        <p14:creationId xmlns:p14="http://schemas.microsoft.com/office/powerpoint/2010/main" val="87741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C7D8BBE-E360-4015-BAE2-10A294445A6D}" type="datetimeFigureOut">
              <a:rPr lang="en-IN" smtClean="0"/>
              <a:t>14-10-2020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342287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7D8BBE-E360-4015-BAE2-10A294445A6D}" type="datetimeFigureOut">
              <a:rPr lang="en-IN" smtClean="0"/>
              <a:t>14-10-2020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3911150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7D8BBE-E360-4015-BAE2-10A294445A6D}" type="datetimeFigureOut">
              <a:rPr lang="en-IN" smtClean="0"/>
              <a:t>14-10-2020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2501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C7D8BBE-E360-4015-BAE2-10A294445A6D}" type="datetimeFigureOut">
              <a:rPr lang="en-IN" smtClean="0"/>
              <a:t>14-10-2020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826654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7D8BBE-E360-4015-BAE2-10A294445A6D}" type="datetimeFigureOut">
              <a:rPr lang="en-IN" smtClean="0"/>
              <a:t>14-10-2020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4196532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C7D8BBE-E360-4015-BAE2-10A294445A6D}" type="datetimeFigureOut">
              <a:rPr lang="en-IN" smtClean="0"/>
              <a:t>14-10-2020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3808144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C7D8BBE-E360-4015-BAE2-10A294445A6D}" type="datetimeFigureOut">
              <a:rPr lang="en-IN" smtClean="0"/>
              <a:t>14-10-2020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84833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C7D8BBE-E360-4015-BAE2-10A294445A6D}" type="datetimeFigureOut">
              <a:rPr lang="en-IN" smtClean="0"/>
              <a:t>14-10-2020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867043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7D8BBE-E360-4015-BAE2-10A294445A6D}" type="datetimeFigureOut">
              <a:rPr lang="en-IN" smtClean="0"/>
              <a:t>14-10-2020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2444165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7D8BBE-E360-4015-BAE2-10A294445A6D}" type="datetimeFigureOut">
              <a:rPr lang="en-IN" smtClean="0"/>
              <a:t>14-10-2020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4243522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7D8BBE-E360-4015-BAE2-10A294445A6D}" type="datetimeFigureOut">
              <a:rPr lang="en-IN" smtClean="0"/>
              <a:t>14-10-2020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91AC54-31CB-420A-A8F1-E6AEF193BA21}" type="slidenum">
              <a:rPr lang="en-IN" smtClean="0"/>
              <a:t>‹#›</a:t>
            </a:fld>
            <a:endParaRPr lang="en-IN"/>
          </a:p>
        </p:txBody>
      </p:sp>
    </p:spTree>
    <p:extLst>
      <p:ext uri="{BB962C8B-B14F-4D97-AF65-F5344CB8AC3E}">
        <p14:creationId xmlns:p14="http://schemas.microsoft.com/office/powerpoint/2010/main" val="2840519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7D8BBE-E360-4015-BAE2-10A294445A6D}" type="datetimeFigureOut">
              <a:rPr lang="en-IN" smtClean="0"/>
              <a:t>14-10-2020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1AC54-31CB-420A-A8F1-E6AEF193BA21}" type="slidenum">
              <a:rPr lang="en-IN" smtClean="0"/>
              <a:t>‹#›</a:t>
            </a:fld>
            <a:endParaRPr lang="en-IN"/>
          </a:p>
        </p:txBody>
      </p:sp>
    </p:spTree>
    <p:extLst>
      <p:ext uri="{BB962C8B-B14F-4D97-AF65-F5344CB8AC3E}">
        <p14:creationId xmlns:p14="http://schemas.microsoft.com/office/powerpoint/2010/main" val="1987435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08338"/>
            <a:ext cx="10515600" cy="982350"/>
          </a:xfrm>
        </p:spPr>
        <p:txBody>
          <a:bodyPr>
            <a:normAutofit fontScale="90000"/>
          </a:bodyPr>
          <a:lstStyle/>
          <a:p>
            <a:pPr algn="ctr"/>
            <a:r>
              <a:rPr lang="en-IN" dirty="0" smtClean="0"/>
              <a:t/>
            </a:r>
            <a:br>
              <a:rPr lang="en-IN" dirty="0" smtClean="0"/>
            </a:br>
            <a:r>
              <a:rPr lang="en-IN" dirty="0" smtClean="0"/>
              <a:t>Module– 3 – Contents</a:t>
            </a:r>
            <a:br>
              <a:rPr lang="en-IN" dirty="0" smtClean="0"/>
            </a:br>
            <a:r>
              <a:rPr lang="en-IN" dirty="0" smtClean="0"/>
              <a:t/>
            </a:r>
            <a:br>
              <a:rPr lang="en-IN" dirty="0" smtClean="0"/>
            </a:br>
            <a:r>
              <a:rPr lang="en-US" b="1" dirty="0" smtClean="0"/>
              <a:t>Problem </a:t>
            </a:r>
            <a:r>
              <a:rPr lang="en-US" b="1" dirty="0"/>
              <a:t>Solving by searching, </a:t>
            </a:r>
            <a:r>
              <a:rPr lang="en-US" b="1" dirty="0" smtClean="0"/>
              <a:t/>
            </a:r>
            <a:br>
              <a:rPr lang="en-US" b="1" dirty="0" smtClean="0"/>
            </a:br>
            <a:r>
              <a:rPr lang="en-US" b="1" dirty="0" smtClean="0"/>
              <a:t>Probabilistic </a:t>
            </a:r>
            <a:r>
              <a:rPr lang="en-US" b="1" dirty="0"/>
              <a:t>reasoning in AI</a:t>
            </a:r>
            <a:r>
              <a:rPr lang="en-US" dirty="0"/>
              <a:t> </a:t>
            </a:r>
            <a:br>
              <a:rPr lang="en-US" dirty="0"/>
            </a:br>
            <a:endParaRPr lang="en-IN" dirty="0"/>
          </a:p>
        </p:txBody>
      </p:sp>
      <p:sp>
        <p:nvSpPr>
          <p:cNvPr id="3" name="Content Placeholder 2"/>
          <p:cNvSpPr>
            <a:spLocks noGrp="1"/>
          </p:cNvSpPr>
          <p:nvPr>
            <p:ph idx="1"/>
          </p:nvPr>
        </p:nvSpPr>
        <p:spPr>
          <a:xfrm>
            <a:off x="1031383" y="3229422"/>
            <a:ext cx="10515600" cy="2849406"/>
          </a:xfrm>
        </p:spPr>
        <p:txBody>
          <a:bodyPr/>
          <a:lstStyle/>
          <a:p>
            <a:pPr lvl="1"/>
            <a:r>
              <a:rPr lang="en-IN" sz="2800" dirty="0" smtClean="0"/>
              <a:t>Solving </a:t>
            </a:r>
            <a:r>
              <a:rPr lang="en-IN" sz="2800" dirty="0"/>
              <a:t>problems by </a:t>
            </a:r>
            <a:r>
              <a:rPr lang="en-IN" sz="2800" dirty="0" smtClean="0"/>
              <a:t>searching</a:t>
            </a:r>
          </a:p>
          <a:p>
            <a:pPr lvl="2"/>
            <a:r>
              <a:rPr lang="en-IN" dirty="0" smtClean="0"/>
              <a:t>Classical Search</a:t>
            </a:r>
          </a:p>
          <a:p>
            <a:pPr lvl="2"/>
            <a:r>
              <a:rPr lang="en-IN" dirty="0" smtClean="0"/>
              <a:t>Adversarial Search</a:t>
            </a:r>
          </a:p>
          <a:p>
            <a:pPr lvl="2"/>
            <a:r>
              <a:rPr lang="en-IN" dirty="0" smtClean="0"/>
              <a:t>Constraint </a:t>
            </a:r>
            <a:r>
              <a:rPr lang="en-IN" dirty="0"/>
              <a:t>Satisfaction Problems</a:t>
            </a:r>
            <a:r>
              <a:rPr lang="en-IN" dirty="0" smtClean="0"/>
              <a:t>.</a:t>
            </a:r>
          </a:p>
          <a:p>
            <a:pPr lvl="1"/>
            <a:r>
              <a:rPr lang="en-US" sz="2800" dirty="0" smtClean="0"/>
              <a:t>Probabilistic </a:t>
            </a:r>
            <a:r>
              <a:rPr lang="en-US" sz="2800" dirty="0"/>
              <a:t>reasoning in </a:t>
            </a:r>
            <a:r>
              <a:rPr lang="en-US" sz="2800" dirty="0" smtClean="0"/>
              <a:t>AI</a:t>
            </a:r>
          </a:p>
          <a:p>
            <a:pPr lvl="1"/>
            <a:r>
              <a:rPr lang="en-US" sz="2800" dirty="0" smtClean="0"/>
              <a:t>Bayesian networks</a:t>
            </a:r>
          </a:p>
          <a:p>
            <a:pPr lvl="1"/>
            <a:r>
              <a:rPr lang="en-US" sz="2800" dirty="0" smtClean="0"/>
              <a:t>Hidden </a:t>
            </a:r>
            <a:r>
              <a:rPr lang="en-US" sz="2800" dirty="0"/>
              <a:t>Markov Model.</a:t>
            </a:r>
            <a:endParaRPr lang="en-IN" sz="2800" dirty="0" smtClean="0"/>
          </a:p>
          <a:p>
            <a:pPr marL="457200" lvl="1" indent="0">
              <a:buNone/>
            </a:pPr>
            <a:endParaRPr lang="en-US" dirty="0" smtClean="0"/>
          </a:p>
        </p:txBody>
      </p:sp>
    </p:spTree>
    <p:extLst>
      <p:ext uri="{BB962C8B-B14F-4D97-AF65-F5344CB8AC3E}">
        <p14:creationId xmlns:p14="http://schemas.microsoft.com/office/powerpoint/2010/main" val="2857940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25" y="210580"/>
            <a:ext cx="2922431" cy="813146"/>
          </a:xfrm>
        </p:spPr>
        <p:txBody>
          <a:bodyPr/>
          <a:lstStyle/>
          <a:p>
            <a:r>
              <a:rPr lang="en-IN" dirty="0" smtClean="0"/>
              <a:t>Romania</a:t>
            </a:r>
            <a:endParaRPr lang="en-IN" dirty="0"/>
          </a:p>
        </p:txBody>
      </p:sp>
      <p:pic>
        <p:nvPicPr>
          <p:cNvPr id="4" name="Content Placeholder 3"/>
          <p:cNvPicPr>
            <a:picLocks noGrp="1" noChangeAspect="1"/>
          </p:cNvPicPr>
          <p:nvPr>
            <p:ph idx="1"/>
          </p:nvPr>
        </p:nvPicPr>
        <p:blipFill>
          <a:blip r:embed="rId2"/>
          <a:stretch>
            <a:fillRect/>
          </a:stretch>
        </p:blipFill>
        <p:spPr>
          <a:xfrm>
            <a:off x="2271418" y="1166944"/>
            <a:ext cx="9523778" cy="3975056"/>
          </a:xfrm>
          <a:prstGeom prst="rect">
            <a:avLst/>
          </a:prstGeom>
          <a:ln>
            <a:solidFill>
              <a:schemeClr val="tx1"/>
            </a:solidFill>
          </a:ln>
        </p:spPr>
      </p:pic>
      <p:sp>
        <p:nvSpPr>
          <p:cNvPr id="6" name="TextBox 5"/>
          <p:cNvSpPr txBox="1"/>
          <p:nvPr/>
        </p:nvSpPr>
        <p:spPr>
          <a:xfrm>
            <a:off x="3819034" y="386320"/>
            <a:ext cx="3783793" cy="461665"/>
          </a:xfrm>
          <a:prstGeom prst="rect">
            <a:avLst/>
          </a:prstGeom>
          <a:noFill/>
        </p:spPr>
        <p:txBody>
          <a:bodyPr wrap="none" rtlCol="0">
            <a:spAutoFit/>
          </a:bodyPr>
          <a:lstStyle/>
          <a:p>
            <a:r>
              <a:rPr lang="en-IN" sz="2400" b="1" u="sng" dirty="0" smtClean="0"/>
              <a:t>Problem</a:t>
            </a:r>
            <a:r>
              <a:rPr lang="en-IN" sz="2400" dirty="0" smtClean="0"/>
              <a:t> : Arad  To Bucharest</a:t>
            </a:r>
            <a:endParaRPr lang="en-IN" sz="2400" dirty="0"/>
          </a:p>
        </p:txBody>
      </p:sp>
      <p:sp>
        <p:nvSpPr>
          <p:cNvPr id="7" name="TextBox 6"/>
          <p:cNvSpPr txBox="1"/>
          <p:nvPr/>
        </p:nvSpPr>
        <p:spPr>
          <a:xfrm>
            <a:off x="624141" y="2549588"/>
            <a:ext cx="1856598" cy="461665"/>
          </a:xfrm>
          <a:prstGeom prst="rect">
            <a:avLst/>
          </a:prstGeom>
          <a:noFill/>
        </p:spPr>
        <p:txBody>
          <a:bodyPr wrap="none" rtlCol="0">
            <a:spAutoFit/>
          </a:bodyPr>
          <a:lstStyle/>
          <a:p>
            <a:r>
              <a:rPr lang="en-IN" sz="2400" dirty="0" smtClean="0"/>
              <a:t>Solution ????</a:t>
            </a:r>
            <a:endParaRPr lang="en-IN" sz="2400" dirty="0"/>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553920" y="1767960"/>
              <a:ext cx="3358080" cy="2706120"/>
            </p14:xfrm>
          </p:contentPart>
        </mc:Choice>
        <mc:Fallback>
          <p:pic>
            <p:nvPicPr>
              <p:cNvPr id="3" name="Ink 2"/>
              <p:cNvPicPr/>
              <p:nvPr/>
            </p:nvPicPr>
            <p:blipFill>
              <a:blip r:embed="rId4"/>
              <a:stretch>
                <a:fillRect/>
              </a:stretch>
            </p:blipFill>
            <p:spPr>
              <a:xfrm>
                <a:off x="3544560" y="1758600"/>
                <a:ext cx="3376800" cy="2724840"/>
              </a:xfrm>
              <a:prstGeom prst="rect">
                <a:avLst/>
              </a:prstGeom>
            </p:spPr>
          </p:pic>
        </mc:Fallback>
      </mc:AlternateContent>
    </p:spTree>
    <p:extLst>
      <p:ext uri="{BB962C8B-B14F-4D97-AF65-F5344CB8AC3E}">
        <p14:creationId xmlns:p14="http://schemas.microsoft.com/office/powerpoint/2010/main" val="24219003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6786" y="419251"/>
            <a:ext cx="3129280" cy="574675"/>
          </a:xfrm>
          <a:prstGeom prst="rect">
            <a:avLst/>
          </a:prstGeom>
        </p:spPr>
        <p:txBody>
          <a:bodyPr vert="horz" wrap="square" lIns="0" tIns="12700" rIns="0" bIns="0" rtlCol="0">
            <a:spAutoFit/>
          </a:bodyPr>
          <a:lstStyle/>
          <a:p>
            <a:pPr marL="12700">
              <a:lnSpc>
                <a:spcPct val="100000"/>
              </a:lnSpc>
              <a:spcBef>
                <a:spcPts val="100"/>
              </a:spcBef>
            </a:pPr>
            <a:r>
              <a:rPr spc="-55" dirty="0"/>
              <a:t>Formal</a:t>
            </a:r>
            <a:r>
              <a:rPr spc="-35" dirty="0"/>
              <a:t> </a:t>
            </a:r>
            <a:r>
              <a:rPr spc="-105" dirty="0"/>
              <a:t>systems</a:t>
            </a:r>
          </a:p>
        </p:txBody>
      </p:sp>
      <p:sp>
        <p:nvSpPr>
          <p:cNvPr id="3" name="object 3"/>
          <p:cNvSpPr txBox="1"/>
          <p:nvPr/>
        </p:nvSpPr>
        <p:spPr>
          <a:xfrm>
            <a:off x="2668270" y="1173982"/>
            <a:ext cx="8631555" cy="1449705"/>
          </a:xfrm>
          <a:prstGeom prst="rect">
            <a:avLst/>
          </a:prstGeom>
        </p:spPr>
        <p:txBody>
          <a:bodyPr vert="horz" wrap="square" lIns="0" tIns="167005" rIns="0" bIns="0" rtlCol="0">
            <a:spAutoFit/>
          </a:bodyPr>
          <a:lstStyle/>
          <a:p>
            <a:pPr marL="355600" indent="-342900">
              <a:lnSpc>
                <a:spcPct val="100000"/>
              </a:lnSpc>
              <a:spcBef>
                <a:spcPts val="1315"/>
              </a:spcBef>
              <a:buClr>
                <a:srgbClr val="A42F0F"/>
              </a:buClr>
              <a:buChar char=""/>
              <a:tabLst>
                <a:tab pos="354965" algn="l"/>
                <a:tab pos="355600" algn="l"/>
              </a:tabLst>
            </a:pPr>
            <a:r>
              <a:rPr sz="1800" spc="-30" dirty="0">
                <a:solidFill>
                  <a:srgbClr val="404040"/>
                </a:solidFill>
                <a:latin typeface="Arial"/>
                <a:cs typeface="Arial"/>
              </a:rPr>
              <a:t>Formal </a:t>
            </a:r>
            <a:r>
              <a:rPr sz="1800" spc="-40" dirty="0">
                <a:solidFill>
                  <a:srgbClr val="404040"/>
                </a:solidFill>
                <a:latin typeface="Arial"/>
                <a:cs typeface="Arial"/>
              </a:rPr>
              <a:t>system </a:t>
            </a:r>
            <a:r>
              <a:rPr sz="1800" spc="-50" dirty="0">
                <a:solidFill>
                  <a:srgbClr val="404040"/>
                </a:solidFill>
                <a:latin typeface="Arial"/>
                <a:cs typeface="Arial"/>
              </a:rPr>
              <a:t>can </a:t>
            </a:r>
            <a:r>
              <a:rPr sz="1800" spc="-45" dirty="0">
                <a:solidFill>
                  <a:srgbClr val="404040"/>
                </a:solidFill>
                <a:latin typeface="Arial"/>
                <a:cs typeface="Arial"/>
              </a:rPr>
              <a:t>have </a:t>
            </a:r>
            <a:r>
              <a:rPr sz="1800" spc="35" dirty="0">
                <a:solidFill>
                  <a:srgbClr val="404040"/>
                </a:solidFill>
                <a:latin typeface="Arial"/>
                <a:cs typeface="Arial"/>
              </a:rPr>
              <a:t>following </a:t>
            </a:r>
            <a:r>
              <a:rPr sz="1800" dirty="0">
                <a:solidFill>
                  <a:srgbClr val="404040"/>
                </a:solidFill>
                <a:latin typeface="Arial"/>
                <a:cs typeface="Arial"/>
              </a:rPr>
              <a:t>three</a:t>
            </a:r>
            <a:r>
              <a:rPr sz="1800" spc="15" dirty="0">
                <a:solidFill>
                  <a:srgbClr val="404040"/>
                </a:solidFill>
                <a:latin typeface="Arial"/>
                <a:cs typeface="Arial"/>
              </a:rPr>
              <a:t> </a:t>
            </a:r>
            <a:r>
              <a:rPr sz="1800" spc="-5" dirty="0">
                <a:solidFill>
                  <a:srgbClr val="404040"/>
                </a:solidFill>
                <a:latin typeface="Arial"/>
                <a:cs typeface="Arial"/>
              </a:rPr>
              <a:t>properties:</a:t>
            </a:r>
            <a:endParaRPr sz="1800" dirty="0">
              <a:latin typeface="Arial"/>
              <a:cs typeface="Arial"/>
            </a:endParaRPr>
          </a:p>
          <a:p>
            <a:pPr marL="756285" lvl="1" indent="-287020">
              <a:lnSpc>
                <a:spcPct val="100000"/>
              </a:lnSpc>
              <a:spcBef>
                <a:spcPts val="1080"/>
              </a:spcBef>
              <a:buClr>
                <a:srgbClr val="A42F0F"/>
              </a:buClr>
              <a:buFont typeface="Arial"/>
              <a:buChar char=""/>
              <a:tabLst>
                <a:tab pos="756920" algn="l"/>
              </a:tabLst>
            </a:pPr>
            <a:r>
              <a:rPr sz="1600" b="1" spc="-65" dirty="0">
                <a:solidFill>
                  <a:srgbClr val="404040"/>
                </a:solidFill>
                <a:latin typeface="Arial"/>
                <a:cs typeface="Arial"/>
              </a:rPr>
              <a:t>Consistency: </a:t>
            </a:r>
            <a:r>
              <a:rPr sz="1600" spc="-45" dirty="0">
                <a:solidFill>
                  <a:srgbClr val="404040"/>
                </a:solidFill>
                <a:latin typeface="Arial"/>
                <a:cs typeface="Arial"/>
              </a:rPr>
              <a:t>system’s </a:t>
            </a:r>
            <a:r>
              <a:rPr sz="1600" spc="-5" dirty="0">
                <a:solidFill>
                  <a:srgbClr val="404040"/>
                </a:solidFill>
                <a:latin typeface="Arial"/>
                <a:cs typeface="Arial"/>
              </a:rPr>
              <a:t>theorems </a:t>
            </a:r>
            <a:r>
              <a:rPr sz="1600" spc="45" dirty="0">
                <a:solidFill>
                  <a:srgbClr val="404040"/>
                </a:solidFill>
                <a:latin typeface="Arial"/>
                <a:cs typeface="Arial"/>
              </a:rPr>
              <a:t>do </a:t>
            </a:r>
            <a:r>
              <a:rPr sz="1600" spc="50" dirty="0">
                <a:solidFill>
                  <a:srgbClr val="404040"/>
                </a:solidFill>
                <a:latin typeface="Arial"/>
                <a:cs typeface="Arial"/>
              </a:rPr>
              <a:t>not</a:t>
            </a:r>
            <a:r>
              <a:rPr sz="1600" dirty="0">
                <a:solidFill>
                  <a:srgbClr val="404040"/>
                </a:solidFill>
                <a:latin typeface="Arial"/>
                <a:cs typeface="Arial"/>
              </a:rPr>
              <a:t> </a:t>
            </a:r>
            <a:r>
              <a:rPr sz="1600" spc="10" dirty="0">
                <a:solidFill>
                  <a:srgbClr val="404040"/>
                </a:solidFill>
                <a:latin typeface="Arial"/>
                <a:cs typeface="Arial"/>
              </a:rPr>
              <a:t>contradict</a:t>
            </a:r>
            <a:endParaRPr sz="1600" dirty="0">
              <a:latin typeface="Arial"/>
              <a:cs typeface="Arial"/>
            </a:endParaRPr>
          </a:p>
          <a:p>
            <a:pPr marL="756285" marR="5080" lvl="1" indent="-287020">
              <a:lnSpc>
                <a:spcPct val="100000"/>
              </a:lnSpc>
              <a:spcBef>
                <a:spcPts val="994"/>
              </a:spcBef>
              <a:buClr>
                <a:srgbClr val="A42F0F"/>
              </a:buClr>
              <a:buFont typeface="Arial"/>
              <a:buChar char=""/>
              <a:tabLst>
                <a:tab pos="756920" algn="l"/>
              </a:tabLst>
            </a:pPr>
            <a:r>
              <a:rPr sz="1600" b="1" spc="-75" dirty="0">
                <a:solidFill>
                  <a:srgbClr val="404040"/>
                </a:solidFill>
                <a:latin typeface="Arial"/>
                <a:cs typeface="Arial"/>
              </a:rPr>
              <a:t>Soundness: </a:t>
            </a:r>
            <a:r>
              <a:rPr sz="1600" spc="-45" dirty="0">
                <a:solidFill>
                  <a:srgbClr val="404040"/>
                </a:solidFill>
                <a:latin typeface="Arial"/>
                <a:cs typeface="Arial"/>
              </a:rPr>
              <a:t>system’s </a:t>
            </a:r>
            <a:r>
              <a:rPr sz="1600" spc="-25" dirty="0">
                <a:solidFill>
                  <a:srgbClr val="404040"/>
                </a:solidFill>
                <a:latin typeface="Arial"/>
                <a:cs typeface="Arial"/>
              </a:rPr>
              <a:t>rules </a:t>
            </a:r>
            <a:r>
              <a:rPr sz="1600" spc="50" dirty="0">
                <a:solidFill>
                  <a:srgbClr val="404040"/>
                </a:solidFill>
                <a:latin typeface="Arial"/>
                <a:cs typeface="Arial"/>
              </a:rPr>
              <a:t>of </a:t>
            </a:r>
            <a:r>
              <a:rPr sz="1600" spc="10" dirty="0">
                <a:solidFill>
                  <a:srgbClr val="404040"/>
                </a:solidFill>
                <a:latin typeface="Arial"/>
                <a:cs typeface="Arial"/>
              </a:rPr>
              <a:t>derivation </a:t>
            </a:r>
            <a:r>
              <a:rPr sz="1600" spc="20" dirty="0">
                <a:solidFill>
                  <a:srgbClr val="404040"/>
                </a:solidFill>
                <a:latin typeface="Arial"/>
                <a:cs typeface="Arial"/>
              </a:rPr>
              <a:t>will </a:t>
            </a:r>
            <a:r>
              <a:rPr sz="1600" spc="-25" dirty="0">
                <a:solidFill>
                  <a:srgbClr val="404040"/>
                </a:solidFill>
                <a:latin typeface="Arial"/>
                <a:cs typeface="Arial"/>
              </a:rPr>
              <a:t>never </a:t>
            </a:r>
            <a:r>
              <a:rPr sz="1600" spc="10" dirty="0">
                <a:solidFill>
                  <a:srgbClr val="404040"/>
                </a:solidFill>
                <a:latin typeface="Arial"/>
                <a:cs typeface="Arial"/>
              </a:rPr>
              <a:t>infer anything </a:t>
            </a:r>
            <a:r>
              <a:rPr sz="1600" spc="-50" dirty="0">
                <a:solidFill>
                  <a:srgbClr val="404040"/>
                </a:solidFill>
                <a:latin typeface="Arial"/>
                <a:cs typeface="Arial"/>
              </a:rPr>
              <a:t>false, </a:t>
            </a:r>
            <a:r>
              <a:rPr sz="1600" spc="-45" dirty="0">
                <a:solidFill>
                  <a:srgbClr val="404040"/>
                </a:solidFill>
                <a:latin typeface="Arial"/>
                <a:cs typeface="Arial"/>
              </a:rPr>
              <a:t>so </a:t>
            </a:r>
            <a:r>
              <a:rPr sz="1600" spc="30" dirty="0">
                <a:solidFill>
                  <a:srgbClr val="404040"/>
                </a:solidFill>
                <a:latin typeface="Arial"/>
                <a:cs typeface="Arial"/>
              </a:rPr>
              <a:t>long </a:t>
            </a:r>
            <a:r>
              <a:rPr sz="1600" spc="-105" dirty="0">
                <a:solidFill>
                  <a:srgbClr val="404040"/>
                </a:solidFill>
                <a:latin typeface="Arial"/>
                <a:cs typeface="Arial"/>
              </a:rPr>
              <a:t>as </a:t>
            </a:r>
            <a:r>
              <a:rPr sz="1600" spc="-5" dirty="0">
                <a:solidFill>
                  <a:srgbClr val="404040"/>
                </a:solidFill>
                <a:latin typeface="Arial"/>
                <a:cs typeface="Arial"/>
              </a:rPr>
              <a:t>start </a:t>
            </a:r>
            <a:r>
              <a:rPr sz="1600" spc="-225" dirty="0">
                <a:solidFill>
                  <a:srgbClr val="404040"/>
                </a:solidFill>
                <a:latin typeface="Arial"/>
                <a:cs typeface="Arial"/>
              </a:rPr>
              <a:t>is  </a:t>
            </a:r>
            <a:r>
              <a:rPr sz="1600" spc="30" dirty="0">
                <a:solidFill>
                  <a:srgbClr val="404040"/>
                </a:solidFill>
                <a:latin typeface="Arial"/>
                <a:cs typeface="Arial"/>
              </a:rPr>
              <a:t>with </a:t>
            </a:r>
            <a:r>
              <a:rPr sz="1600" spc="15" dirty="0">
                <a:solidFill>
                  <a:srgbClr val="404040"/>
                </a:solidFill>
                <a:latin typeface="Arial"/>
                <a:cs typeface="Arial"/>
              </a:rPr>
              <a:t>only true</a:t>
            </a:r>
            <a:r>
              <a:rPr sz="1600" spc="-60" dirty="0">
                <a:solidFill>
                  <a:srgbClr val="404040"/>
                </a:solidFill>
                <a:latin typeface="Arial"/>
                <a:cs typeface="Arial"/>
              </a:rPr>
              <a:t> </a:t>
            </a:r>
            <a:r>
              <a:rPr sz="1600" spc="-40" dirty="0">
                <a:solidFill>
                  <a:srgbClr val="404040"/>
                </a:solidFill>
                <a:latin typeface="Arial"/>
                <a:cs typeface="Arial"/>
              </a:rPr>
              <a:t>premises.</a:t>
            </a:r>
            <a:endParaRPr sz="1600" dirty="0">
              <a:latin typeface="Arial"/>
              <a:cs typeface="Arial"/>
            </a:endParaRPr>
          </a:p>
        </p:txBody>
      </p:sp>
      <p:sp>
        <p:nvSpPr>
          <p:cNvPr id="4" name="object 4"/>
          <p:cNvSpPr txBox="1"/>
          <p:nvPr/>
        </p:nvSpPr>
        <p:spPr>
          <a:xfrm>
            <a:off x="3125470" y="2726562"/>
            <a:ext cx="8017509" cy="269240"/>
          </a:xfrm>
          <a:prstGeom prst="rect">
            <a:avLst/>
          </a:prstGeom>
        </p:spPr>
        <p:txBody>
          <a:bodyPr vert="horz" wrap="square" lIns="0" tIns="12065" rIns="0" bIns="0" rtlCol="0">
            <a:spAutoFit/>
          </a:bodyPr>
          <a:lstStyle/>
          <a:p>
            <a:pPr marL="12700">
              <a:lnSpc>
                <a:spcPct val="100000"/>
              </a:lnSpc>
              <a:spcBef>
                <a:spcPts val="95"/>
              </a:spcBef>
            </a:pPr>
            <a:r>
              <a:rPr sz="1600" spc="295" dirty="0">
                <a:solidFill>
                  <a:srgbClr val="A42F0F"/>
                </a:solidFill>
                <a:latin typeface="Arial"/>
                <a:cs typeface="Arial"/>
              </a:rPr>
              <a:t> </a:t>
            </a:r>
            <a:r>
              <a:rPr sz="1600" b="1" spc="-50" dirty="0">
                <a:solidFill>
                  <a:srgbClr val="404040"/>
                </a:solidFill>
                <a:latin typeface="Arial"/>
                <a:cs typeface="Arial"/>
              </a:rPr>
              <a:t>Completeness: </a:t>
            </a:r>
            <a:r>
              <a:rPr sz="1600" dirty="0">
                <a:solidFill>
                  <a:srgbClr val="404040"/>
                </a:solidFill>
                <a:latin typeface="Arial"/>
                <a:cs typeface="Arial"/>
              </a:rPr>
              <a:t>there </a:t>
            </a:r>
            <a:r>
              <a:rPr sz="1600" spc="-40" dirty="0">
                <a:solidFill>
                  <a:srgbClr val="404040"/>
                </a:solidFill>
                <a:latin typeface="Arial"/>
                <a:cs typeface="Arial"/>
              </a:rPr>
              <a:t>are </a:t>
            </a:r>
            <a:r>
              <a:rPr sz="1600" spc="25" dirty="0">
                <a:solidFill>
                  <a:srgbClr val="404040"/>
                </a:solidFill>
                <a:latin typeface="Arial"/>
                <a:cs typeface="Arial"/>
              </a:rPr>
              <a:t>no </a:t>
            </a:r>
            <a:r>
              <a:rPr sz="1600" spc="15" dirty="0">
                <a:solidFill>
                  <a:srgbClr val="404040"/>
                </a:solidFill>
                <a:latin typeface="Arial"/>
                <a:cs typeface="Arial"/>
              </a:rPr>
              <a:t>true </a:t>
            </a:r>
            <a:r>
              <a:rPr sz="1600" spc="-45" dirty="0">
                <a:solidFill>
                  <a:srgbClr val="404040"/>
                </a:solidFill>
                <a:latin typeface="Arial"/>
                <a:cs typeface="Arial"/>
              </a:rPr>
              <a:t>sentences </a:t>
            </a:r>
            <a:r>
              <a:rPr sz="1600" spc="15" dirty="0">
                <a:solidFill>
                  <a:srgbClr val="404040"/>
                </a:solidFill>
                <a:latin typeface="Arial"/>
                <a:cs typeface="Arial"/>
              </a:rPr>
              <a:t>in the </a:t>
            </a:r>
            <a:r>
              <a:rPr sz="1600" spc="-40" dirty="0">
                <a:solidFill>
                  <a:srgbClr val="404040"/>
                </a:solidFill>
                <a:latin typeface="Arial"/>
                <a:cs typeface="Arial"/>
              </a:rPr>
              <a:t>system </a:t>
            </a:r>
            <a:r>
              <a:rPr sz="1600" spc="30" dirty="0">
                <a:solidFill>
                  <a:srgbClr val="404040"/>
                </a:solidFill>
                <a:latin typeface="Arial"/>
                <a:cs typeface="Arial"/>
              </a:rPr>
              <a:t>that </a:t>
            </a:r>
            <a:r>
              <a:rPr sz="1600" dirty="0">
                <a:solidFill>
                  <a:srgbClr val="404040"/>
                </a:solidFill>
                <a:latin typeface="Arial"/>
                <a:cs typeface="Arial"/>
              </a:rPr>
              <a:t>cannot </a:t>
            </a:r>
            <a:r>
              <a:rPr sz="1600" spc="-5" dirty="0">
                <a:solidFill>
                  <a:srgbClr val="404040"/>
                </a:solidFill>
                <a:latin typeface="Arial"/>
                <a:cs typeface="Arial"/>
              </a:rPr>
              <a:t>be </a:t>
            </a:r>
            <a:r>
              <a:rPr sz="1600" spc="10" dirty="0">
                <a:solidFill>
                  <a:srgbClr val="404040"/>
                </a:solidFill>
                <a:latin typeface="Arial"/>
                <a:cs typeface="Arial"/>
              </a:rPr>
              <a:t>proved</a:t>
            </a:r>
            <a:r>
              <a:rPr sz="1600" spc="185" dirty="0">
                <a:solidFill>
                  <a:srgbClr val="404040"/>
                </a:solidFill>
                <a:latin typeface="Arial"/>
                <a:cs typeface="Arial"/>
              </a:rPr>
              <a:t> </a:t>
            </a:r>
            <a:r>
              <a:rPr sz="1600" spc="-70" dirty="0">
                <a:solidFill>
                  <a:srgbClr val="404040"/>
                </a:solidFill>
                <a:latin typeface="Arial"/>
                <a:cs typeface="Arial"/>
              </a:rPr>
              <a:t>using</a:t>
            </a:r>
            <a:endParaRPr sz="1600">
              <a:latin typeface="Arial"/>
              <a:cs typeface="Arial"/>
            </a:endParaRPr>
          </a:p>
        </p:txBody>
      </p:sp>
      <p:sp>
        <p:nvSpPr>
          <p:cNvPr id="5" name="object 5"/>
          <p:cNvSpPr txBox="1"/>
          <p:nvPr/>
        </p:nvSpPr>
        <p:spPr>
          <a:xfrm>
            <a:off x="2668270" y="2861587"/>
            <a:ext cx="8509635" cy="3026410"/>
          </a:xfrm>
          <a:prstGeom prst="rect">
            <a:avLst/>
          </a:prstGeom>
        </p:spPr>
        <p:txBody>
          <a:bodyPr vert="horz" wrap="square" lIns="0" tIns="119380" rIns="0" bIns="0" rtlCol="0">
            <a:spAutoFit/>
          </a:bodyPr>
          <a:lstStyle/>
          <a:p>
            <a:pPr marR="5064125" algn="r">
              <a:lnSpc>
                <a:spcPct val="100000"/>
              </a:lnSpc>
              <a:spcBef>
                <a:spcPts val="940"/>
              </a:spcBef>
            </a:pPr>
            <a:r>
              <a:rPr sz="1600" spc="10" dirty="0">
                <a:solidFill>
                  <a:srgbClr val="404040"/>
                </a:solidFill>
                <a:latin typeface="Arial"/>
                <a:cs typeface="Arial"/>
              </a:rPr>
              <a:t>derivation </a:t>
            </a:r>
            <a:r>
              <a:rPr sz="1600" spc="-25" dirty="0">
                <a:solidFill>
                  <a:srgbClr val="404040"/>
                </a:solidFill>
                <a:latin typeface="Arial"/>
                <a:cs typeface="Arial"/>
              </a:rPr>
              <a:t>rules </a:t>
            </a:r>
            <a:r>
              <a:rPr sz="1600" spc="50" dirty="0">
                <a:solidFill>
                  <a:srgbClr val="404040"/>
                </a:solidFill>
                <a:latin typeface="Arial"/>
                <a:cs typeface="Arial"/>
              </a:rPr>
              <a:t>of </a:t>
            </a:r>
            <a:r>
              <a:rPr sz="1600" spc="15" dirty="0">
                <a:solidFill>
                  <a:srgbClr val="404040"/>
                </a:solidFill>
                <a:latin typeface="Arial"/>
                <a:cs typeface="Arial"/>
              </a:rPr>
              <a:t>the</a:t>
            </a:r>
            <a:r>
              <a:rPr sz="1600" spc="-125" dirty="0">
                <a:solidFill>
                  <a:srgbClr val="404040"/>
                </a:solidFill>
                <a:latin typeface="Arial"/>
                <a:cs typeface="Arial"/>
              </a:rPr>
              <a:t> </a:t>
            </a:r>
            <a:r>
              <a:rPr sz="1600" spc="-45" dirty="0">
                <a:solidFill>
                  <a:srgbClr val="404040"/>
                </a:solidFill>
                <a:latin typeface="Arial"/>
                <a:cs typeface="Arial"/>
              </a:rPr>
              <a:t>system.</a:t>
            </a:r>
            <a:endParaRPr sz="1600">
              <a:latin typeface="Arial"/>
              <a:cs typeface="Arial"/>
            </a:endParaRPr>
          </a:p>
          <a:p>
            <a:pPr marL="342265" marR="5135880" indent="-342265" algn="r">
              <a:lnSpc>
                <a:spcPct val="100000"/>
              </a:lnSpc>
              <a:spcBef>
                <a:spcPts val="950"/>
              </a:spcBef>
              <a:buClr>
                <a:srgbClr val="A42F0F"/>
              </a:buClr>
              <a:buFont typeface="Arial"/>
              <a:buChar char=""/>
              <a:tabLst>
                <a:tab pos="342265" algn="l"/>
                <a:tab pos="342900" algn="l"/>
              </a:tabLst>
            </a:pPr>
            <a:r>
              <a:rPr sz="1800" b="1" spc="-50" dirty="0">
                <a:solidFill>
                  <a:srgbClr val="404040"/>
                </a:solidFill>
                <a:latin typeface="Arial"/>
                <a:cs typeface="Arial"/>
              </a:rPr>
              <a:t>Elements </a:t>
            </a:r>
            <a:r>
              <a:rPr sz="1800" b="1" spc="45" dirty="0">
                <a:solidFill>
                  <a:srgbClr val="404040"/>
                </a:solidFill>
                <a:latin typeface="Arial"/>
                <a:cs typeface="Arial"/>
              </a:rPr>
              <a:t>of </a:t>
            </a:r>
            <a:r>
              <a:rPr sz="1800" b="1" spc="20" dirty="0">
                <a:solidFill>
                  <a:srgbClr val="404040"/>
                </a:solidFill>
                <a:latin typeface="Arial"/>
                <a:cs typeface="Arial"/>
              </a:rPr>
              <a:t>formal</a:t>
            </a:r>
            <a:r>
              <a:rPr sz="1800" b="1" spc="-75" dirty="0">
                <a:solidFill>
                  <a:srgbClr val="404040"/>
                </a:solidFill>
                <a:latin typeface="Arial"/>
                <a:cs typeface="Arial"/>
              </a:rPr>
              <a:t> </a:t>
            </a:r>
            <a:r>
              <a:rPr sz="1800" b="1" spc="-85" dirty="0">
                <a:solidFill>
                  <a:srgbClr val="404040"/>
                </a:solidFill>
                <a:latin typeface="Arial"/>
                <a:cs typeface="Arial"/>
              </a:rPr>
              <a:t>systems:</a:t>
            </a:r>
            <a:endParaRPr sz="1800">
              <a:latin typeface="Arial"/>
              <a:cs typeface="Arial"/>
            </a:endParaRPr>
          </a:p>
          <a:p>
            <a:pPr marL="756285" lvl="1" indent="-287020">
              <a:lnSpc>
                <a:spcPct val="100000"/>
              </a:lnSpc>
              <a:spcBef>
                <a:spcPts val="1055"/>
              </a:spcBef>
              <a:buClr>
                <a:srgbClr val="A42F0F"/>
              </a:buClr>
              <a:buChar char=""/>
              <a:tabLst>
                <a:tab pos="756920" algn="l"/>
              </a:tabLst>
            </a:pPr>
            <a:r>
              <a:rPr sz="1600" spc="-65" dirty="0">
                <a:solidFill>
                  <a:srgbClr val="404040"/>
                </a:solidFill>
                <a:latin typeface="Arial"/>
                <a:cs typeface="Arial"/>
              </a:rPr>
              <a:t>The </a:t>
            </a:r>
            <a:r>
              <a:rPr sz="1600" spc="25" dirty="0">
                <a:solidFill>
                  <a:srgbClr val="404040"/>
                </a:solidFill>
                <a:latin typeface="Arial"/>
                <a:cs typeface="Arial"/>
              </a:rPr>
              <a:t>finite </a:t>
            </a:r>
            <a:r>
              <a:rPr sz="1600" spc="-35" dirty="0">
                <a:solidFill>
                  <a:srgbClr val="404040"/>
                </a:solidFill>
                <a:latin typeface="Arial"/>
                <a:cs typeface="Arial"/>
              </a:rPr>
              <a:t>set </a:t>
            </a:r>
            <a:r>
              <a:rPr sz="1600" spc="50" dirty="0">
                <a:solidFill>
                  <a:srgbClr val="404040"/>
                </a:solidFill>
                <a:latin typeface="Arial"/>
                <a:cs typeface="Arial"/>
              </a:rPr>
              <a:t>of </a:t>
            </a:r>
            <a:r>
              <a:rPr sz="1600" spc="-20" dirty="0">
                <a:solidFill>
                  <a:srgbClr val="404040"/>
                </a:solidFill>
                <a:latin typeface="Arial"/>
                <a:cs typeface="Arial"/>
              </a:rPr>
              <a:t>symbols </a:t>
            </a:r>
            <a:r>
              <a:rPr sz="1600" spc="40" dirty="0">
                <a:solidFill>
                  <a:srgbClr val="404040"/>
                </a:solidFill>
                <a:latin typeface="Arial"/>
                <a:cs typeface="Arial"/>
              </a:rPr>
              <a:t>for </a:t>
            </a:r>
            <a:r>
              <a:rPr sz="1600" spc="5" dirty="0">
                <a:solidFill>
                  <a:srgbClr val="404040"/>
                </a:solidFill>
                <a:latin typeface="Arial"/>
                <a:cs typeface="Arial"/>
              </a:rPr>
              <a:t>constructing</a:t>
            </a:r>
            <a:r>
              <a:rPr sz="1600" spc="-35" dirty="0">
                <a:solidFill>
                  <a:srgbClr val="404040"/>
                </a:solidFill>
                <a:latin typeface="Arial"/>
                <a:cs typeface="Arial"/>
              </a:rPr>
              <a:t> </a:t>
            </a:r>
            <a:r>
              <a:rPr sz="1600" spc="-5" dirty="0">
                <a:solidFill>
                  <a:srgbClr val="404040"/>
                </a:solidFill>
                <a:latin typeface="Arial"/>
                <a:cs typeface="Arial"/>
              </a:rPr>
              <a:t>formulae.</a:t>
            </a:r>
            <a:endParaRPr sz="1600">
              <a:latin typeface="Arial"/>
              <a:cs typeface="Arial"/>
            </a:endParaRPr>
          </a:p>
          <a:p>
            <a:pPr marL="756285" lvl="1" indent="-287020">
              <a:lnSpc>
                <a:spcPct val="100000"/>
              </a:lnSpc>
              <a:spcBef>
                <a:spcPts val="994"/>
              </a:spcBef>
              <a:buClr>
                <a:srgbClr val="A42F0F"/>
              </a:buClr>
              <a:buChar char=""/>
              <a:tabLst>
                <a:tab pos="756920" algn="l"/>
              </a:tabLst>
            </a:pPr>
            <a:r>
              <a:rPr sz="1600" spc="-40" dirty="0">
                <a:solidFill>
                  <a:srgbClr val="404040"/>
                </a:solidFill>
                <a:latin typeface="Arial"/>
                <a:cs typeface="Arial"/>
              </a:rPr>
              <a:t>A </a:t>
            </a:r>
            <a:r>
              <a:rPr sz="1600" spc="-15" dirty="0">
                <a:solidFill>
                  <a:srgbClr val="404040"/>
                </a:solidFill>
                <a:latin typeface="Arial"/>
                <a:cs typeface="Arial"/>
              </a:rPr>
              <a:t>grammar, </a:t>
            </a:r>
            <a:r>
              <a:rPr sz="1600" spc="-50" dirty="0">
                <a:solidFill>
                  <a:srgbClr val="404040"/>
                </a:solidFill>
                <a:latin typeface="Arial"/>
                <a:cs typeface="Arial"/>
              </a:rPr>
              <a:t>is </a:t>
            </a:r>
            <a:r>
              <a:rPr sz="1600" spc="15" dirty="0">
                <a:solidFill>
                  <a:srgbClr val="404040"/>
                </a:solidFill>
                <a:latin typeface="Arial"/>
                <a:cs typeface="Arial"/>
              </a:rPr>
              <a:t>the </a:t>
            </a:r>
            <a:r>
              <a:rPr sz="1600" spc="-40" dirty="0">
                <a:solidFill>
                  <a:srgbClr val="404040"/>
                </a:solidFill>
                <a:latin typeface="Arial"/>
                <a:cs typeface="Arial"/>
              </a:rPr>
              <a:t>way </a:t>
            </a:r>
            <a:r>
              <a:rPr sz="1600" spc="50" dirty="0">
                <a:solidFill>
                  <a:srgbClr val="404040"/>
                </a:solidFill>
                <a:latin typeface="Arial"/>
                <a:cs typeface="Arial"/>
              </a:rPr>
              <a:t>of </a:t>
            </a:r>
            <a:r>
              <a:rPr sz="1600" spc="5" dirty="0">
                <a:solidFill>
                  <a:srgbClr val="404040"/>
                </a:solidFill>
                <a:latin typeface="Arial"/>
                <a:cs typeface="Arial"/>
              </a:rPr>
              <a:t>constructing </a:t>
            </a:r>
            <a:r>
              <a:rPr sz="1600" spc="25" dirty="0">
                <a:solidFill>
                  <a:srgbClr val="404040"/>
                </a:solidFill>
                <a:latin typeface="Arial"/>
                <a:cs typeface="Arial"/>
              </a:rPr>
              <a:t>well-formed </a:t>
            </a:r>
            <a:r>
              <a:rPr sz="1600" spc="5" dirty="0">
                <a:solidFill>
                  <a:srgbClr val="404040"/>
                </a:solidFill>
                <a:latin typeface="Arial"/>
                <a:cs typeface="Arial"/>
              </a:rPr>
              <a:t>formulae</a:t>
            </a:r>
            <a:r>
              <a:rPr sz="1600" spc="40" dirty="0">
                <a:solidFill>
                  <a:srgbClr val="404040"/>
                </a:solidFill>
                <a:latin typeface="Arial"/>
                <a:cs typeface="Arial"/>
              </a:rPr>
              <a:t> </a:t>
            </a:r>
            <a:r>
              <a:rPr sz="1600" spc="-20" dirty="0">
                <a:solidFill>
                  <a:srgbClr val="404040"/>
                </a:solidFill>
                <a:latin typeface="Arial"/>
                <a:cs typeface="Arial"/>
              </a:rPr>
              <a:t>(wff).</a:t>
            </a:r>
            <a:endParaRPr sz="1600">
              <a:latin typeface="Arial"/>
              <a:cs typeface="Arial"/>
            </a:endParaRPr>
          </a:p>
          <a:p>
            <a:pPr marL="756285" lvl="1" indent="-287020">
              <a:lnSpc>
                <a:spcPct val="100000"/>
              </a:lnSpc>
              <a:spcBef>
                <a:spcPts val="994"/>
              </a:spcBef>
              <a:buClr>
                <a:srgbClr val="A42F0F"/>
              </a:buClr>
              <a:buChar char=""/>
              <a:tabLst>
                <a:tab pos="756920" algn="l"/>
              </a:tabLst>
            </a:pPr>
            <a:r>
              <a:rPr sz="1600" spc="-40" dirty="0">
                <a:solidFill>
                  <a:srgbClr val="404040"/>
                </a:solidFill>
                <a:latin typeface="Arial"/>
                <a:cs typeface="Arial"/>
              </a:rPr>
              <a:t>A </a:t>
            </a:r>
            <a:r>
              <a:rPr sz="1600" spc="-35" dirty="0">
                <a:solidFill>
                  <a:srgbClr val="404040"/>
                </a:solidFill>
                <a:latin typeface="Arial"/>
                <a:cs typeface="Arial"/>
              </a:rPr>
              <a:t>set </a:t>
            </a:r>
            <a:r>
              <a:rPr sz="1600" spc="50" dirty="0">
                <a:solidFill>
                  <a:srgbClr val="404040"/>
                </a:solidFill>
                <a:latin typeface="Arial"/>
                <a:cs typeface="Arial"/>
              </a:rPr>
              <a:t>of </a:t>
            </a:r>
            <a:r>
              <a:rPr sz="1600" spc="-40" dirty="0">
                <a:solidFill>
                  <a:srgbClr val="404040"/>
                </a:solidFill>
                <a:latin typeface="Arial"/>
                <a:cs typeface="Arial"/>
              </a:rPr>
              <a:t>axioms; </a:t>
            </a:r>
            <a:r>
              <a:rPr sz="1600" spc="-45" dirty="0">
                <a:solidFill>
                  <a:srgbClr val="404040"/>
                </a:solidFill>
                <a:latin typeface="Arial"/>
                <a:cs typeface="Arial"/>
              </a:rPr>
              <a:t>each </a:t>
            </a:r>
            <a:r>
              <a:rPr sz="1600" spc="-10" dirty="0">
                <a:solidFill>
                  <a:srgbClr val="404040"/>
                </a:solidFill>
                <a:latin typeface="Arial"/>
                <a:cs typeface="Arial"/>
              </a:rPr>
              <a:t>axiom </a:t>
            </a:r>
            <a:r>
              <a:rPr sz="1600" spc="-65" dirty="0">
                <a:solidFill>
                  <a:srgbClr val="404040"/>
                </a:solidFill>
                <a:latin typeface="Arial"/>
                <a:cs typeface="Arial"/>
              </a:rPr>
              <a:t>has </a:t>
            </a:r>
            <a:r>
              <a:rPr sz="1600" spc="70" dirty="0">
                <a:solidFill>
                  <a:srgbClr val="404040"/>
                </a:solidFill>
                <a:latin typeface="Arial"/>
                <a:cs typeface="Arial"/>
              </a:rPr>
              <a:t>to </a:t>
            </a:r>
            <a:r>
              <a:rPr sz="1600" spc="-5" dirty="0">
                <a:solidFill>
                  <a:srgbClr val="404040"/>
                </a:solidFill>
                <a:latin typeface="Arial"/>
                <a:cs typeface="Arial"/>
              </a:rPr>
              <a:t>be </a:t>
            </a:r>
            <a:r>
              <a:rPr sz="1600" spc="-80" dirty="0">
                <a:solidFill>
                  <a:srgbClr val="404040"/>
                </a:solidFill>
                <a:latin typeface="Arial"/>
                <a:cs typeface="Arial"/>
              </a:rPr>
              <a:t>a</a:t>
            </a:r>
            <a:r>
              <a:rPr sz="1600" spc="45" dirty="0">
                <a:solidFill>
                  <a:srgbClr val="404040"/>
                </a:solidFill>
                <a:latin typeface="Arial"/>
                <a:cs typeface="Arial"/>
              </a:rPr>
              <a:t> </a:t>
            </a:r>
            <a:r>
              <a:rPr sz="1600" dirty="0">
                <a:solidFill>
                  <a:srgbClr val="404040"/>
                </a:solidFill>
                <a:latin typeface="Arial"/>
                <a:cs typeface="Arial"/>
              </a:rPr>
              <a:t>wff.</a:t>
            </a:r>
            <a:endParaRPr sz="1600">
              <a:latin typeface="Arial"/>
              <a:cs typeface="Arial"/>
            </a:endParaRPr>
          </a:p>
          <a:p>
            <a:pPr marL="756285" lvl="1" indent="-287020">
              <a:lnSpc>
                <a:spcPct val="100000"/>
              </a:lnSpc>
              <a:spcBef>
                <a:spcPts val="1010"/>
              </a:spcBef>
              <a:buClr>
                <a:srgbClr val="A42F0F"/>
              </a:buClr>
              <a:buChar char=""/>
              <a:tabLst>
                <a:tab pos="756920" algn="l"/>
              </a:tabLst>
            </a:pPr>
            <a:r>
              <a:rPr sz="1600" spc="-40" dirty="0">
                <a:solidFill>
                  <a:srgbClr val="404040"/>
                </a:solidFill>
                <a:latin typeface="Arial"/>
                <a:cs typeface="Arial"/>
              </a:rPr>
              <a:t>A </a:t>
            </a:r>
            <a:r>
              <a:rPr sz="1600" spc="-35" dirty="0">
                <a:solidFill>
                  <a:srgbClr val="404040"/>
                </a:solidFill>
                <a:latin typeface="Arial"/>
                <a:cs typeface="Arial"/>
              </a:rPr>
              <a:t>set </a:t>
            </a:r>
            <a:r>
              <a:rPr sz="1600" spc="50" dirty="0">
                <a:solidFill>
                  <a:srgbClr val="404040"/>
                </a:solidFill>
                <a:latin typeface="Arial"/>
                <a:cs typeface="Arial"/>
              </a:rPr>
              <a:t>of </a:t>
            </a:r>
            <a:r>
              <a:rPr sz="1600" spc="-15" dirty="0">
                <a:solidFill>
                  <a:srgbClr val="404040"/>
                </a:solidFill>
                <a:latin typeface="Arial"/>
                <a:cs typeface="Arial"/>
              </a:rPr>
              <a:t>inference</a:t>
            </a:r>
            <a:r>
              <a:rPr sz="1600" spc="5" dirty="0">
                <a:solidFill>
                  <a:srgbClr val="404040"/>
                </a:solidFill>
                <a:latin typeface="Arial"/>
                <a:cs typeface="Arial"/>
              </a:rPr>
              <a:t> </a:t>
            </a:r>
            <a:r>
              <a:rPr sz="1600" spc="-40" dirty="0">
                <a:solidFill>
                  <a:srgbClr val="404040"/>
                </a:solidFill>
                <a:latin typeface="Arial"/>
                <a:cs typeface="Arial"/>
              </a:rPr>
              <a:t>rules.</a:t>
            </a:r>
            <a:endParaRPr sz="1600">
              <a:latin typeface="Arial"/>
              <a:cs typeface="Arial"/>
            </a:endParaRPr>
          </a:p>
          <a:p>
            <a:pPr marL="756285" lvl="1" indent="-287020">
              <a:lnSpc>
                <a:spcPct val="100000"/>
              </a:lnSpc>
              <a:spcBef>
                <a:spcPts val="1000"/>
              </a:spcBef>
              <a:buClr>
                <a:srgbClr val="A42F0F"/>
              </a:buClr>
              <a:buChar char=""/>
              <a:tabLst>
                <a:tab pos="756920" algn="l"/>
              </a:tabLst>
            </a:pPr>
            <a:r>
              <a:rPr sz="1600" spc="-40" dirty="0">
                <a:solidFill>
                  <a:srgbClr val="404040"/>
                </a:solidFill>
                <a:latin typeface="Arial"/>
                <a:cs typeface="Arial"/>
              </a:rPr>
              <a:t>A </a:t>
            </a:r>
            <a:r>
              <a:rPr sz="1600" spc="-35" dirty="0">
                <a:solidFill>
                  <a:srgbClr val="404040"/>
                </a:solidFill>
                <a:latin typeface="Arial"/>
                <a:cs typeface="Arial"/>
              </a:rPr>
              <a:t>set </a:t>
            </a:r>
            <a:r>
              <a:rPr sz="1600" spc="50" dirty="0">
                <a:solidFill>
                  <a:srgbClr val="404040"/>
                </a:solidFill>
                <a:latin typeface="Arial"/>
                <a:cs typeface="Arial"/>
              </a:rPr>
              <a:t>of</a:t>
            </a:r>
            <a:r>
              <a:rPr sz="1600" spc="45" dirty="0">
                <a:solidFill>
                  <a:srgbClr val="404040"/>
                </a:solidFill>
                <a:latin typeface="Arial"/>
                <a:cs typeface="Arial"/>
              </a:rPr>
              <a:t> </a:t>
            </a:r>
            <a:r>
              <a:rPr sz="1600" spc="-15" dirty="0">
                <a:solidFill>
                  <a:srgbClr val="404040"/>
                </a:solidFill>
                <a:latin typeface="Arial"/>
                <a:cs typeface="Arial"/>
              </a:rPr>
              <a:t>theorems.</a:t>
            </a:r>
            <a:endParaRPr sz="1600">
              <a:latin typeface="Arial"/>
              <a:cs typeface="Arial"/>
            </a:endParaRPr>
          </a:p>
          <a:p>
            <a:pPr marL="355600" indent="-342900">
              <a:lnSpc>
                <a:spcPct val="100000"/>
              </a:lnSpc>
              <a:spcBef>
                <a:spcPts val="940"/>
              </a:spcBef>
              <a:buClr>
                <a:srgbClr val="A42F0F"/>
              </a:buClr>
              <a:buChar char=""/>
              <a:tabLst>
                <a:tab pos="354965" algn="l"/>
                <a:tab pos="355600" algn="l"/>
              </a:tabLst>
            </a:pPr>
            <a:r>
              <a:rPr sz="1800" spc="-40" dirty="0">
                <a:solidFill>
                  <a:srgbClr val="404040"/>
                </a:solidFill>
                <a:latin typeface="Arial"/>
                <a:cs typeface="Arial"/>
              </a:rPr>
              <a:t>A </a:t>
            </a:r>
            <a:r>
              <a:rPr sz="1800" spc="25" dirty="0">
                <a:solidFill>
                  <a:srgbClr val="404040"/>
                </a:solidFill>
                <a:latin typeface="Arial"/>
                <a:cs typeface="Arial"/>
              </a:rPr>
              <a:t>well-formed </a:t>
            </a:r>
            <a:r>
              <a:rPr sz="1800" spc="-5" dirty="0">
                <a:solidFill>
                  <a:srgbClr val="404040"/>
                </a:solidFill>
                <a:latin typeface="Arial"/>
                <a:cs typeface="Arial"/>
              </a:rPr>
              <a:t>formulae, </a:t>
            </a:r>
            <a:r>
              <a:rPr sz="1800" dirty="0">
                <a:solidFill>
                  <a:srgbClr val="404040"/>
                </a:solidFill>
                <a:latin typeface="Arial"/>
                <a:cs typeface="Arial"/>
              </a:rPr>
              <a:t>wff, </a:t>
            </a:r>
            <a:r>
              <a:rPr sz="1800" spc="-55" dirty="0">
                <a:solidFill>
                  <a:srgbClr val="404040"/>
                </a:solidFill>
                <a:latin typeface="Arial"/>
                <a:cs typeface="Arial"/>
              </a:rPr>
              <a:t>is </a:t>
            </a:r>
            <a:r>
              <a:rPr sz="1800" spc="-35" dirty="0">
                <a:solidFill>
                  <a:srgbClr val="404040"/>
                </a:solidFill>
                <a:latin typeface="Arial"/>
                <a:cs typeface="Arial"/>
              </a:rPr>
              <a:t>any </a:t>
            </a:r>
            <a:r>
              <a:rPr sz="1800" spc="15" dirty="0">
                <a:solidFill>
                  <a:srgbClr val="404040"/>
                </a:solidFill>
                <a:latin typeface="Arial"/>
                <a:cs typeface="Arial"/>
              </a:rPr>
              <a:t>string </a:t>
            </a:r>
            <a:r>
              <a:rPr sz="1800" spc="-5" dirty="0">
                <a:solidFill>
                  <a:srgbClr val="404040"/>
                </a:solidFill>
                <a:latin typeface="Arial"/>
                <a:cs typeface="Arial"/>
              </a:rPr>
              <a:t>generated </a:t>
            </a:r>
            <a:r>
              <a:rPr sz="1800" spc="10" dirty="0">
                <a:solidFill>
                  <a:srgbClr val="404040"/>
                </a:solidFill>
                <a:latin typeface="Arial"/>
                <a:cs typeface="Arial"/>
              </a:rPr>
              <a:t>by </a:t>
            </a:r>
            <a:r>
              <a:rPr sz="1800" spc="-90" dirty="0">
                <a:solidFill>
                  <a:srgbClr val="404040"/>
                </a:solidFill>
                <a:latin typeface="Arial"/>
                <a:cs typeface="Arial"/>
              </a:rPr>
              <a:t>a </a:t>
            </a:r>
            <a:r>
              <a:rPr sz="1800" spc="-15" dirty="0">
                <a:solidFill>
                  <a:srgbClr val="404040"/>
                </a:solidFill>
                <a:latin typeface="Arial"/>
                <a:cs typeface="Arial"/>
              </a:rPr>
              <a:t>grammar. </a:t>
            </a:r>
            <a:r>
              <a:rPr sz="1800" spc="-65" dirty="0">
                <a:solidFill>
                  <a:srgbClr val="404040"/>
                </a:solidFill>
                <a:latin typeface="Arial"/>
                <a:cs typeface="Arial"/>
              </a:rPr>
              <a:t>Example:</a:t>
            </a:r>
            <a:r>
              <a:rPr sz="1800" spc="145" dirty="0">
                <a:solidFill>
                  <a:srgbClr val="404040"/>
                </a:solidFill>
                <a:latin typeface="Arial"/>
                <a:cs typeface="Arial"/>
              </a:rPr>
              <a:t> </a:t>
            </a:r>
            <a:r>
              <a:rPr sz="1800" spc="20" dirty="0">
                <a:solidFill>
                  <a:srgbClr val="404040"/>
                </a:solidFill>
                <a:latin typeface="Arial"/>
                <a:cs typeface="Arial"/>
              </a:rPr>
              <a:t>the</a:t>
            </a:r>
            <a:endParaRPr sz="1800">
              <a:latin typeface="Arial"/>
              <a:cs typeface="Arial"/>
            </a:endParaRPr>
          </a:p>
        </p:txBody>
      </p:sp>
      <p:sp>
        <p:nvSpPr>
          <p:cNvPr id="6" name="object 6"/>
          <p:cNvSpPr txBox="1"/>
          <p:nvPr/>
        </p:nvSpPr>
        <p:spPr>
          <a:xfrm>
            <a:off x="3011170" y="5886399"/>
            <a:ext cx="7908290" cy="549910"/>
          </a:xfrm>
          <a:prstGeom prst="rect">
            <a:avLst/>
          </a:prstGeom>
        </p:spPr>
        <p:txBody>
          <a:bodyPr vert="horz" wrap="square" lIns="0" tIns="40640" rIns="0" bIns="0" rtlCol="0">
            <a:spAutoFit/>
          </a:bodyPr>
          <a:lstStyle/>
          <a:p>
            <a:pPr marL="12700" marR="5080">
              <a:lnSpc>
                <a:spcPts val="1970"/>
              </a:lnSpc>
              <a:spcBef>
                <a:spcPts val="320"/>
              </a:spcBef>
            </a:pPr>
            <a:r>
              <a:rPr sz="1800" spc="-40" dirty="0">
                <a:solidFill>
                  <a:srgbClr val="404040"/>
                </a:solidFill>
                <a:latin typeface="Arial"/>
                <a:cs typeface="Arial"/>
              </a:rPr>
              <a:t>sequence </a:t>
            </a:r>
            <a:r>
              <a:rPr sz="1800" spc="55" dirty="0">
                <a:solidFill>
                  <a:srgbClr val="404040"/>
                </a:solidFill>
                <a:latin typeface="Arial"/>
                <a:cs typeface="Arial"/>
              </a:rPr>
              <a:t>of </a:t>
            </a:r>
            <a:r>
              <a:rPr sz="1800" spc="-20" dirty="0">
                <a:solidFill>
                  <a:srgbClr val="404040"/>
                </a:solidFill>
                <a:latin typeface="Arial"/>
                <a:cs typeface="Arial"/>
              </a:rPr>
              <a:t>symbols </a:t>
            </a:r>
            <a:r>
              <a:rPr sz="1800" spc="-5" dirty="0">
                <a:solidFill>
                  <a:srgbClr val="404040"/>
                </a:solidFill>
                <a:latin typeface="Arial"/>
                <a:cs typeface="Arial"/>
              </a:rPr>
              <a:t>((a</a:t>
            </a:r>
            <a:r>
              <a:rPr sz="1800" spc="-5" dirty="0">
                <a:solidFill>
                  <a:srgbClr val="404040"/>
                </a:solidFill>
                <a:latin typeface="Wingdings"/>
                <a:cs typeface="Wingdings"/>
              </a:rPr>
              <a:t></a:t>
            </a:r>
            <a:r>
              <a:rPr sz="1800" spc="-5" dirty="0">
                <a:solidFill>
                  <a:srgbClr val="404040"/>
                </a:solidFill>
                <a:latin typeface="Arial"/>
                <a:cs typeface="Arial"/>
              </a:rPr>
              <a:t>b)</a:t>
            </a:r>
            <a:r>
              <a:rPr sz="1800" spc="-5" dirty="0">
                <a:solidFill>
                  <a:srgbClr val="404040"/>
                </a:solidFill>
                <a:latin typeface="Wingdings"/>
                <a:cs typeface="Wingdings"/>
              </a:rPr>
              <a:t></a:t>
            </a:r>
            <a:r>
              <a:rPr sz="1800" spc="-5" dirty="0">
                <a:solidFill>
                  <a:srgbClr val="404040"/>
                </a:solidFill>
                <a:latin typeface="Arial"/>
                <a:cs typeface="Arial"/>
              </a:rPr>
              <a:t>(~b</a:t>
            </a:r>
            <a:r>
              <a:rPr sz="1800" spc="-5" dirty="0">
                <a:solidFill>
                  <a:srgbClr val="404040"/>
                </a:solidFill>
                <a:latin typeface="Wingdings"/>
                <a:cs typeface="Wingdings"/>
              </a:rPr>
              <a:t></a:t>
            </a:r>
            <a:r>
              <a:rPr sz="1800" spc="-5" dirty="0">
                <a:solidFill>
                  <a:srgbClr val="404040"/>
                </a:solidFill>
                <a:latin typeface="Arial"/>
                <a:cs typeface="Arial"/>
              </a:rPr>
              <a:t>~a)) </a:t>
            </a:r>
            <a:r>
              <a:rPr sz="1800" spc="-55" dirty="0">
                <a:solidFill>
                  <a:srgbClr val="404040"/>
                </a:solidFill>
                <a:latin typeface="Arial"/>
                <a:cs typeface="Arial"/>
              </a:rPr>
              <a:t>is </a:t>
            </a:r>
            <a:r>
              <a:rPr sz="1800" spc="-90" dirty="0">
                <a:solidFill>
                  <a:srgbClr val="404040"/>
                </a:solidFill>
                <a:latin typeface="Arial"/>
                <a:cs typeface="Arial"/>
              </a:rPr>
              <a:t>a </a:t>
            </a:r>
            <a:r>
              <a:rPr sz="1800" spc="-160" dirty="0">
                <a:solidFill>
                  <a:srgbClr val="404040"/>
                </a:solidFill>
                <a:latin typeface="Arial"/>
                <a:cs typeface="Arial"/>
              </a:rPr>
              <a:t>WFF </a:t>
            </a:r>
            <a:r>
              <a:rPr sz="1800" spc="-55" dirty="0">
                <a:solidFill>
                  <a:srgbClr val="404040"/>
                </a:solidFill>
                <a:latin typeface="Arial"/>
                <a:cs typeface="Arial"/>
              </a:rPr>
              <a:t>because </a:t>
            </a:r>
            <a:r>
              <a:rPr sz="1800" spc="-5" dirty="0">
                <a:solidFill>
                  <a:srgbClr val="404040"/>
                </a:solidFill>
                <a:latin typeface="Arial"/>
                <a:cs typeface="Arial"/>
              </a:rPr>
              <a:t>its </a:t>
            </a:r>
            <a:r>
              <a:rPr sz="1800" spc="-55" dirty="0">
                <a:solidFill>
                  <a:srgbClr val="404040"/>
                </a:solidFill>
                <a:latin typeface="Arial"/>
                <a:cs typeface="Arial"/>
              </a:rPr>
              <a:t>is </a:t>
            </a:r>
            <a:r>
              <a:rPr sz="1800" spc="-5" dirty="0">
                <a:solidFill>
                  <a:srgbClr val="404040"/>
                </a:solidFill>
                <a:latin typeface="Arial"/>
                <a:cs typeface="Arial"/>
              </a:rPr>
              <a:t>grammatically  correct </a:t>
            </a:r>
            <a:r>
              <a:rPr sz="1800" spc="20" dirty="0">
                <a:solidFill>
                  <a:srgbClr val="404040"/>
                </a:solidFill>
                <a:latin typeface="Arial"/>
                <a:cs typeface="Arial"/>
              </a:rPr>
              <a:t>in propositional</a:t>
            </a:r>
            <a:r>
              <a:rPr sz="1800" spc="-60" dirty="0">
                <a:solidFill>
                  <a:srgbClr val="404040"/>
                </a:solidFill>
                <a:latin typeface="Arial"/>
                <a:cs typeface="Arial"/>
              </a:rPr>
              <a:t> </a:t>
            </a:r>
            <a:r>
              <a:rPr sz="1800" spc="-5" dirty="0">
                <a:solidFill>
                  <a:srgbClr val="404040"/>
                </a:solidFill>
                <a:latin typeface="Arial"/>
                <a:cs typeface="Arial"/>
              </a:rPr>
              <a:t>logic.</a:t>
            </a:r>
            <a:endParaRPr sz="1800">
              <a:latin typeface="Arial"/>
              <a:cs typeface="Arial"/>
            </a:endParaRPr>
          </a:p>
        </p:txBody>
      </p:sp>
    </p:spTree>
    <p:extLst>
      <p:ext uri="{BB962C8B-B14F-4D97-AF65-F5344CB8AC3E}">
        <p14:creationId xmlns:p14="http://schemas.microsoft.com/office/powerpoint/2010/main" val="25035662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8301" y="478762"/>
            <a:ext cx="3517900" cy="574675"/>
          </a:xfrm>
          <a:prstGeom prst="rect">
            <a:avLst/>
          </a:prstGeom>
        </p:spPr>
        <p:txBody>
          <a:bodyPr vert="horz" wrap="square" lIns="0" tIns="12700" rIns="0" bIns="0" rtlCol="0">
            <a:spAutoFit/>
          </a:bodyPr>
          <a:lstStyle/>
          <a:p>
            <a:pPr marL="12700">
              <a:lnSpc>
                <a:spcPct val="100000"/>
              </a:lnSpc>
              <a:spcBef>
                <a:spcPts val="100"/>
              </a:spcBef>
            </a:pPr>
            <a:r>
              <a:rPr spc="-55" dirty="0"/>
              <a:t>Formal</a:t>
            </a:r>
            <a:r>
              <a:rPr spc="-35" dirty="0"/>
              <a:t> </a:t>
            </a:r>
            <a:r>
              <a:rPr spc="-60" dirty="0"/>
              <a:t>Language</a:t>
            </a:r>
          </a:p>
        </p:txBody>
      </p:sp>
      <p:sp>
        <p:nvSpPr>
          <p:cNvPr id="3" name="object 3"/>
          <p:cNvSpPr txBox="1"/>
          <p:nvPr/>
        </p:nvSpPr>
        <p:spPr>
          <a:xfrm>
            <a:off x="2668270" y="2091054"/>
            <a:ext cx="8732520" cy="2602865"/>
          </a:xfrm>
          <a:prstGeom prst="rect">
            <a:avLst/>
          </a:prstGeom>
        </p:spPr>
        <p:txBody>
          <a:bodyPr vert="horz" wrap="square" lIns="0" tIns="12700" rIns="0" bIns="0" rtlCol="0">
            <a:spAutoFit/>
          </a:bodyPr>
          <a:lstStyle/>
          <a:p>
            <a:pPr marL="355600" marR="54610" indent="-342900">
              <a:lnSpc>
                <a:spcPct val="100000"/>
              </a:lnSpc>
              <a:spcBef>
                <a:spcPts val="100"/>
              </a:spcBef>
              <a:buClr>
                <a:srgbClr val="A42F0F"/>
              </a:buClr>
              <a:buChar char=""/>
              <a:tabLst>
                <a:tab pos="354965" algn="l"/>
                <a:tab pos="355600" algn="l"/>
              </a:tabLst>
            </a:pPr>
            <a:r>
              <a:rPr sz="1800" spc="-40" dirty="0">
                <a:solidFill>
                  <a:srgbClr val="404040"/>
                </a:solidFill>
                <a:latin typeface="Arial"/>
                <a:cs typeface="Arial"/>
              </a:rPr>
              <a:t>A </a:t>
            </a:r>
            <a:r>
              <a:rPr sz="1800" spc="20" dirty="0">
                <a:solidFill>
                  <a:srgbClr val="404040"/>
                </a:solidFill>
                <a:latin typeface="Arial"/>
                <a:cs typeface="Arial"/>
              </a:rPr>
              <a:t>formal </a:t>
            </a:r>
            <a:r>
              <a:rPr sz="1800" spc="-10" dirty="0">
                <a:solidFill>
                  <a:srgbClr val="404040"/>
                </a:solidFill>
                <a:latin typeface="Arial"/>
                <a:cs typeface="Arial"/>
              </a:rPr>
              <a:t>language </a:t>
            </a:r>
            <a:r>
              <a:rPr sz="1800" spc="-30" dirty="0">
                <a:solidFill>
                  <a:srgbClr val="404040"/>
                </a:solidFill>
                <a:latin typeface="Arial"/>
                <a:cs typeface="Arial"/>
              </a:rPr>
              <a:t>may </a:t>
            </a:r>
            <a:r>
              <a:rPr sz="1800" spc="-5" dirty="0">
                <a:solidFill>
                  <a:srgbClr val="404040"/>
                </a:solidFill>
                <a:latin typeface="Arial"/>
                <a:cs typeface="Arial"/>
              </a:rPr>
              <a:t>be </a:t>
            </a:r>
            <a:r>
              <a:rPr sz="1800" spc="-15" dirty="0">
                <a:solidFill>
                  <a:srgbClr val="404040"/>
                </a:solidFill>
                <a:latin typeface="Arial"/>
                <a:cs typeface="Arial"/>
              </a:rPr>
              <a:t>viewed </a:t>
            </a:r>
            <a:r>
              <a:rPr sz="1800" spc="-114" dirty="0">
                <a:solidFill>
                  <a:srgbClr val="404040"/>
                </a:solidFill>
                <a:latin typeface="Arial"/>
                <a:cs typeface="Arial"/>
              </a:rPr>
              <a:t>as </a:t>
            </a:r>
            <a:r>
              <a:rPr sz="1800" spc="15" dirty="0">
                <a:solidFill>
                  <a:srgbClr val="404040"/>
                </a:solidFill>
                <a:latin typeface="Arial"/>
                <a:cs typeface="Arial"/>
              </a:rPr>
              <a:t>being </a:t>
            </a:r>
            <a:r>
              <a:rPr sz="1800" spc="-10" dirty="0">
                <a:solidFill>
                  <a:srgbClr val="404040"/>
                </a:solidFill>
                <a:latin typeface="Arial"/>
                <a:cs typeface="Arial"/>
              </a:rPr>
              <a:t>analogous </a:t>
            </a:r>
            <a:r>
              <a:rPr sz="1800" spc="80" dirty="0">
                <a:solidFill>
                  <a:srgbClr val="404040"/>
                </a:solidFill>
                <a:latin typeface="Arial"/>
                <a:cs typeface="Arial"/>
              </a:rPr>
              <a:t>to </a:t>
            </a:r>
            <a:r>
              <a:rPr sz="1800" spc="-90" dirty="0">
                <a:solidFill>
                  <a:srgbClr val="404040"/>
                </a:solidFill>
                <a:latin typeface="Arial"/>
                <a:cs typeface="Arial"/>
              </a:rPr>
              <a:t>a </a:t>
            </a:r>
            <a:r>
              <a:rPr sz="1800" spc="10" dirty="0">
                <a:solidFill>
                  <a:srgbClr val="404040"/>
                </a:solidFill>
                <a:latin typeface="Arial"/>
                <a:cs typeface="Arial"/>
              </a:rPr>
              <a:t>collection </a:t>
            </a:r>
            <a:r>
              <a:rPr sz="1800" spc="55" dirty="0">
                <a:solidFill>
                  <a:srgbClr val="404040"/>
                </a:solidFill>
                <a:latin typeface="Arial"/>
                <a:cs typeface="Arial"/>
              </a:rPr>
              <a:t>of </a:t>
            </a:r>
            <a:r>
              <a:rPr sz="1800" spc="-5" dirty="0">
                <a:solidFill>
                  <a:srgbClr val="404040"/>
                </a:solidFill>
                <a:latin typeface="Arial"/>
                <a:cs typeface="Arial"/>
              </a:rPr>
              <a:t>words </a:t>
            </a:r>
            <a:r>
              <a:rPr sz="1800" spc="40" dirty="0">
                <a:solidFill>
                  <a:srgbClr val="404040"/>
                </a:solidFill>
                <a:latin typeface="Arial"/>
                <a:cs typeface="Arial"/>
              </a:rPr>
              <a:t>or </a:t>
            </a:r>
            <a:r>
              <a:rPr sz="1800" spc="-90" dirty="0">
                <a:solidFill>
                  <a:srgbClr val="404040"/>
                </a:solidFill>
                <a:latin typeface="Arial"/>
                <a:cs typeface="Arial"/>
              </a:rPr>
              <a:t>a  </a:t>
            </a:r>
            <a:r>
              <a:rPr sz="1800" spc="10" dirty="0">
                <a:solidFill>
                  <a:srgbClr val="404040"/>
                </a:solidFill>
                <a:latin typeface="Arial"/>
                <a:cs typeface="Arial"/>
              </a:rPr>
              <a:t>collection </a:t>
            </a:r>
            <a:r>
              <a:rPr sz="1800" spc="55" dirty="0">
                <a:solidFill>
                  <a:srgbClr val="404040"/>
                </a:solidFill>
                <a:latin typeface="Arial"/>
                <a:cs typeface="Arial"/>
              </a:rPr>
              <a:t>of</a:t>
            </a:r>
            <a:r>
              <a:rPr sz="1800" spc="-35" dirty="0">
                <a:solidFill>
                  <a:srgbClr val="404040"/>
                </a:solidFill>
                <a:latin typeface="Arial"/>
                <a:cs typeface="Arial"/>
              </a:rPr>
              <a:t> </a:t>
            </a:r>
            <a:r>
              <a:rPr sz="1800" spc="-55" dirty="0">
                <a:solidFill>
                  <a:srgbClr val="404040"/>
                </a:solidFill>
                <a:latin typeface="Arial"/>
                <a:cs typeface="Arial"/>
              </a:rPr>
              <a:t>sentences.</a:t>
            </a:r>
            <a:endParaRPr sz="1800">
              <a:latin typeface="Arial"/>
              <a:cs typeface="Arial"/>
            </a:endParaRPr>
          </a:p>
          <a:p>
            <a:pPr marL="355600" marR="624205" indent="-342900">
              <a:lnSpc>
                <a:spcPct val="100000"/>
              </a:lnSpc>
              <a:spcBef>
                <a:spcPts val="1005"/>
              </a:spcBef>
              <a:buClr>
                <a:srgbClr val="A42F0F"/>
              </a:buClr>
              <a:buChar char=""/>
              <a:tabLst>
                <a:tab pos="354965" algn="l"/>
                <a:tab pos="355600" algn="l"/>
              </a:tabLst>
            </a:pPr>
            <a:r>
              <a:rPr sz="1800" spc="-5" dirty="0">
                <a:solidFill>
                  <a:srgbClr val="404040"/>
                </a:solidFill>
                <a:latin typeface="Arial"/>
                <a:cs typeface="Arial"/>
              </a:rPr>
              <a:t>In </a:t>
            </a:r>
            <a:r>
              <a:rPr sz="1800" spc="20" dirty="0">
                <a:solidFill>
                  <a:srgbClr val="404040"/>
                </a:solidFill>
                <a:latin typeface="Arial"/>
                <a:cs typeface="Arial"/>
              </a:rPr>
              <a:t>computer </a:t>
            </a:r>
            <a:r>
              <a:rPr sz="1800" spc="-65" dirty="0">
                <a:solidFill>
                  <a:srgbClr val="404040"/>
                </a:solidFill>
                <a:latin typeface="Arial"/>
                <a:cs typeface="Arial"/>
              </a:rPr>
              <a:t>science, </a:t>
            </a:r>
            <a:r>
              <a:rPr sz="1800" spc="-90" dirty="0">
                <a:solidFill>
                  <a:srgbClr val="404040"/>
                </a:solidFill>
                <a:latin typeface="Arial"/>
                <a:cs typeface="Arial"/>
              </a:rPr>
              <a:t>a </a:t>
            </a:r>
            <a:r>
              <a:rPr sz="1800" spc="20" dirty="0">
                <a:solidFill>
                  <a:srgbClr val="404040"/>
                </a:solidFill>
                <a:latin typeface="Arial"/>
                <a:cs typeface="Arial"/>
              </a:rPr>
              <a:t>formal </a:t>
            </a:r>
            <a:r>
              <a:rPr sz="1800" spc="-10" dirty="0">
                <a:solidFill>
                  <a:srgbClr val="404040"/>
                </a:solidFill>
                <a:latin typeface="Arial"/>
                <a:cs typeface="Arial"/>
              </a:rPr>
              <a:t>language </a:t>
            </a:r>
            <a:r>
              <a:rPr sz="1800" spc="-55" dirty="0">
                <a:solidFill>
                  <a:srgbClr val="404040"/>
                </a:solidFill>
                <a:latin typeface="Arial"/>
                <a:cs typeface="Arial"/>
              </a:rPr>
              <a:t>is </a:t>
            </a:r>
            <a:r>
              <a:rPr sz="1800" spc="10" dirty="0">
                <a:solidFill>
                  <a:srgbClr val="404040"/>
                </a:solidFill>
                <a:latin typeface="Arial"/>
                <a:cs typeface="Arial"/>
              </a:rPr>
              <a:t>defined </a:t>
            </a:r>
            <a:r>
              <a:rPr sz="1800" spc="-114" dirty="0">
                <a:solidFill>
                  <a:srgbClr val="404040"/>
                </a:solidFill>
                <a:latin typeface="Arial"/>
                <a:cs typeface="Arial"/>
              </a:rPr>
              <a:t>as </a:t>
            </a:r>
            <a:r>
              <a:rPr sz="1800" spc="-35" dirty="0">
                <a:solidFill>
                  <a:srgbClr val="404040"/>
                </a:solidFill>
                <a:latin typeface="Arial"/>
                <a:cs typeface="Arial"/>
              </a:rPr>
              <a:t>precise </a:t>
            </a:r>
            <a:r>
              <a:rPr sz="1800" spc="-5" dirty="0">
                <a:solidFill>
                  <a:srgbClr val="404040"/>
                </a:solidFill>
                <a:latin typeface="Arial"/>
                <a:cs typeface="Arial"/>
              </a:rPr>
              <a:t>mathematical </a:t>
            </a:r>
            <a:r>
              <a:rPr sz="1800" spc="40" dirty="0">
                <a:solidFill>
                  <a:srgbClr val="404040"/>
                </a:solidFill>
                <a:latin typeface="Arial"/>
                <a:cs typeface="Arial"/>
              </a:rPr>
              <a:t>or  </a:t>
            </a:r>
            <a:r>
              <a:rPr sz="1800" spc="-20" dirty="0">
                <a:solidFill>
                  <a:srgbClr val="404040"/>
                </a:solidFill>
                <a:latin typeface="Arial"/>
                <a:cs typeface="Arial"/>
              </a:rPr>
              <a:t>machine </a:t>
            </a:r>
            <a:r>
              <a:rPr sz="1800" spc="-45" dirty="0">
                <a:solidFill>
                  <a:srgbClr val="404040"/>
                </a:solidFill>
                <a:latin typeface="Arial"/>
                <a:cs typeface="Arial"/>
              </a:rPr>
              <a:t>process </a:t>
            </a:r>
            <a:r>
              <a:rPr sz="1800" spc="-20" dirty="0">
                <a:solidFill>
                  <a:srgbClr val="404040"/>
                </a:solidFill>
                <a:latin typeface="Arial"/>
                <a:cs typeface="Arial"/>
              </a:rPr>
              <a:t>able</a:t>
            </a:r>
            <a:r>
              <a:rPr sz="1800" spc="35" dirty="0">
                <a:solidFill>
                  <a:srgbClr val="404040"/>
                </a:solidFill>
                <a:latin typeface="Arial"/>
                <a:cs typeface="Arial"/>
              </a:rPr>
              <a:t> </a:t>
            </a:r>
            <a:r>
              <a:rPr sz="1800" spc="-15" dirty="0">
                <a:solidFill>
                  <a:srgbClr val="404040"/>
                </a:solidFill>
                <a:latin typeface="Arial"/>
                <a:cs typeface="Arial"/>
              </a:rPr>
              <a:t>formulas.</a:t>
            </a:r>
            <a:endParaRPr sz="1800">
              <a:latin typeface="Arial"/>
              <a:cs typeface="Arial"/>
            </a:endParaRPr>
          </a:p>
          <a:p>
            <a:pPr marL="355600" indent="-342900">
              <a:lnSpc>
                <a:spcPct val="100000"/>
              </a:lnSpc>
              <a:spcBef>
                <a:spcPts val="1000"/>
              </a:spcBef>
              <a:buClr>
                <a:srgbClr val="A42F0F"/>
              </a:buClr>
              <a:buChar char=""/>
              <a:tabLst>
                <a:tab pos="354965" algn="l"/>
                <a:tab pos="355600" algn="l"/>
              </a:tabLst>
            </a:pPr>
            <a:r>
              <a:rPr sz="1800" spc="-40" dirty="0">
                <a:solidFill>
                  <a:srgbClr val="404040"/>
                </a:solidFill>
                <a:latin typeface="Arial"/>
                <a:cs typeface="Arial"/>
              </a:rPr>
              <a:t>A </a:t>
            </a:r>
            <a:r>
              <a:rPr sz="1800" spc="20" dirty="0">
                <a:solidFill>
                  <a:srgbClr val="404040"/>
                </a:solidFill>
                <a:latin typeface="Arial"/>
                <a:cs typeface="Arial"/>
              </a:rPr>
              <a:t>formal </a:t>
            </a:r>
            <a:r>
              <a:rPr sz="1800" spc="-10" dirty="0">
                <a:solidFill>
                  <a:srgbClr val="404040"/>
                </a:solidFill>
                <a:latin typeface="Arial"/>
                <a:cs typeface="Arial"/>
              </a:rPr>
              <a:t>language </a:t>
            </a:r>
            <a:r>
              <a:rPr sz="1800" spc="-155" dirty="0">
                <a:solidFill>
                  <a:srgbClr val="404040"/>
                </a:solidFill>
                <a:latin typeface="Arial"/>
                <a:cs typeface="Arial"/>
              </a:rPr>
              <a:t>L </a:t>
            </a:r>
            <a:r>
              <a:rPr sz="1800" spc="-55" dirty="0">
                <a:solidFill>
                  <a:srgbClr val="404040"/>
                </a:solidFill>
                <a:latin typeface="Arial"/>
                <a:cs typeface="Arial"/>
              </a:rPr>
              <a:t>is </a:t>
            </a:r>
            <a:r>
              <a:rPr sz="1800" spc="-25" dirty="0">
                <a:solidFill>
                  <a:srgbClr val="404040"/>
                </a:solidFill>
                <a:latin typeface="Arial"/>
                <a:cs typeface="Arial"/>
              </a:rPr>
              <a:t>characterized </a:t>
            </a:r>
            <a:r>
              <a:rPr sz="1800" spc="-114" dirty="0">
                <a:solidFill>
                  <a:srgbClr val="404040"/>
                </a:solidFill>
                <a:latin typeface="Arial"/>
                <a:cs typeface="Arial"/>
              </a:rPr>
              <a:t>as </a:t>
            </a:r>
            <a:r>
              <a:rPr sz="1800" spc="-85" dirty="0">
                <a:solidFill>
                  <a:srgbClr val="404040"/>
                </a:solidFill>
                <a:latin typeface="Arial"/>
                <a:cs typeface="Arial"/>
              </a:rPr>
              <a:t>a </a:t>
            </a:r>
            <a:r>
              <a:rPr sz="1800" spc="-35" dirty="0">
                <a:solidFill>
                  <a:srgbClr val="404040"/>
                </a:solidFill>
                <a:latin typeface="Arial"/>
                <a:cs typeface="Arial"/>
              </a:rPr>
              <a:t>set </a:t>
            </a:r>
            <a:r>
              <a:rPr sz="1800" spc="-220" dirty="0">
                <a:solidFill>
                  <a:srgbClr val="404040"/>
                </a:solidFill>
                <a:latin typeface="Arial"/>
                <a:cs typeface="Arial"/>
              </a:rPr>
              <a:t>F </a:t>
            </a:r>
            <a:r>
              <a:rPr sz="1800" spc="55" dirty="0">
                <a:solidFill>
                  <a:srgbClr val="404040"/>
                </a:solidFill>
                <a:latin typeface="Arial"/>
                <a:cs typeface="Arial"/>
              </a:rPr>
              <a:t>of </a:t>
            </a:r>
            <a:r>
              <a:rPr sz="1800" spc="30" dirty="0">
                <a:solidFill>
                  <a:srgbClr val="404040"/>
                </a:solidFill>
                <a:latin typeface="Arial"/>
                <a:cs typeface="Arial"/>
              </a:rPr>
              <a:t>finite </a:t>
            </a:r>
            <a:r>
              <a:rPr sz="1800" spc="25" dirty="0">
                <a:solidFill>
                  <a:srgbClr val="404040"/>
                </a:solidFill>
                <a:latin typeface="Arial"/>
                <a:cs typeface="Arial"/>
              </a:rPr>
              <a:t>length </a:t>
            </a:r>
            <a:r>
              <a:rPr sz="1800" spc="-55" dirty="0">
                <a:solidFill>
                  <a:srgbClr val="404040"/>
                </a:solidFill>
                <a:latin typeface="Arial"/>
                <a:cs typeface="Arial"/>
              </a:rPr>
              <a:t>sequences</a:t>
            </a:r>
            <a:r>
              <a:rPr sz="1800" spc="-215" dirty="0">
                <a:solidFill>
                  <a:srgbClr val="404040"/>
                </a:solidFill>
                <a:latin typeface="Arial"/>
                <a:cs typeface="Arial"/>
              </a:rPr>
              <a:t> </a:t>
            </a:r>
            <a:r>
              <a:rPr sz="1800" spc="55" dirty="0">
                <a:solidFill>
                  <a:srgbClr val="404040"/>
                </a:solidFill>
                <a:latin typeface="Arial"/>
                <a:cs typeface="Arial"/>
              </a:rPr>
              <a:t>of</a:t>
            </a:r>
            <a:endParaRPr sz="1800">
              <a:latin typeface="Arial"/>
              <a:cs typeface="Arial"/>
            </a:endParaRPr>
          </a:p>
          <a:p>
            <a:pPr marL="355600">
              <a:lnSpc>
                <a:spcPct val="100000"/>
              </a:lnSpc>
            </a:pPr>
            <a:r>
              <a:rPr sz="1800" spc="-20" dirty="0">
                <a:solidFill>
                  <a:srgbClr val="404040"/>
                </a:solidFill>
                <a:latin typeface="Arial"/>
                <a:cs typeface="Arial"/>
              </a:rPr>
              <a:t>elements </a:t>
            </a:r>
            <a:r>
              <a:rPr sz="1800" spc="-5" dirty="0">
                <a:solidFill>
                  <a:srgbClr val="404040"/>
                </a:solidFill>
                <a:latin typeface="Arial"/>
                <a:cs typeface="Arial"/>
              </a:rPr>
              <a:t>drawn </a:t>
            </a:r>
            <a:r>
              <a:rPr sz="1800" spc="45" dirty="0">
                <a:solidFill>
                  <a:srgbClr val="404040"/>
                </a:solidFill>
                <a:latin typeface="Arial"/>
                <a:cs typeface="Arial"/>
              </a:rPr>
              <a:t>from </a:t>
            </a:r>
            <a:r>
              <a:rPr sz="1800" spc="-90" dirty="0">
                <a:solidFill>
                  <a:srgbClr val="404040"/>
                </a:solidFill>
                <a:latin typeface="Arial"/>
                <a:cs typeface="Arial"/>
              </a:rPr>
              <a:t>a </a:t>
            </a:r>
            <a:r>
              <a:rPr sz="1800" spc="-15" dirty="0">
                <a:solidFill>
                  <a:srgbClr val="404040"/>
                </a:solidFill>
                <a:latin typeface="Arial"/>
                <a:cs typeface="Arial"/>
              </a:rPr>
              <a:t>specified </a:t>
            </a:r>
            <a:r>
              <a:rPr sz="1800" spc="30" dirty="0">
                <a:solidFill>
                  <a:srgbClr val="404040"/>
                </a:solidFill>
                <a:latin typeface="Arial"/>
                <a:cs typeface="Arial"/>
              </a:rPr>
              <a:t>finite </a:t>
            </a:r>
            <a:r>
              <a:rPr sz="1800" spc="-35" dirty="0">
                <a:solidFill>
                  <a:srgbClr val="404040"/>
                </a:solidFill>
                <a:latin typeface="Arial"/>
                <a:cs typeface="Arial"/>
              </a:rPr>
              <a:t>set </a:t>
            </a:r>
            <a:r>
              <a:rPr sz="1800" spc="-40" dirty="0">
                <a:solidFill>
                  <a:srgbClr val="404040"/>
                </a:solidFill>
                <a:latin typeface="Arial"/>
                <a:cs typeface="Arial"/>
              </a:rPr>
              <a:t>A </a:t>
            </a:r>
            <a:r>
              <a:rPr sz="1800" spc="55" dirty="0">
                <a:solidFill>
                  <a:srgbClr val="404040"/>
                </a:solidFill>
                <a:latin typeface="Arial"/>
                <a:cs typeface="Arial"/>
              </a:rPr>
              <a:t>of</a:t>
            </a:r>
            <a:r>
              <a:rPr sz="1800" spc="10" dirty="0">
                <a:solidFill>
                  <a:srgbClr val="404040"/>
                </a:solidFill>
                <a:latin typeface="Arial"/>
                <a:cs typeface="Arial"/>
              </a:rPr>
              <a:t> </a:t>
            </a:r>
            <a:r>
              <a:rPr sz="1800" spc="-35" dirty="0">
                <a:solidFill>
                  <a:srgbClr val="404040"/>
                </a:solidFill>
                <a:latin typeface="Arial"/>
                <a:cs typeface="Arial"/>
              </a:rPr>
              <a:t>symbols.</a:t>
            </a:r>
            <a:endParaRPr sz="1800">
              <a:latin typeface="Arial"/>
              <a:cs typeface="Arial"/>
            </a:endParaRPr>
          </a:p>
          <a:p>
            <a:pPr marL="355600" marR="5080" indent="-342900">
              <a:lnSpc>
                <a:spcPct val="100000"/>
              </a:lnSpc>
              <a:spcBef>
                <a:spcPts val="1010"/>
              </a:spcBef>
              <a:buClr>
                <a:srgbClr val="A42F0F"/>
              </a:buClr>
              <a:buChar char=""/>
              <a:tabLst>
                <a:tab pos="354965" algn="l"/>
                <a:tab pos="355600" algn="l"/>
              </a:tabLst>
            </a:pPr>
            <a:r>
              <a:rPr sz="1800" spc="-70" dirty="0">
                <a:solidFill>
                  <a:srgbClr val="404040"/>
                </a:solidFill>
                <a:latin typeface="Arial"/>
                <a:cs typeface="Arial"/>
              </a:rPr>
              <a:t>The </a:t>
            </a:r>
            <a:r>
              <a:rPr sz="1800" spc="-5" dirty="0">
                <a:solidFill>
                  <a:srgbClr val="404040"/>
                </a:solidFill>
                <a:latin typeface="Arial"/>
                <a:cs typeface="Arial"/>
              </a:rPr>
              <a:t>mathematical </a:t>
            </a:r>
            <a:r>
              <a:rPr sz="1800" spc="15" dirty="0">
                <a:solidFill>
                  <a:srgbClr val="404040"/>
                </a:solidFill>
                <a:latin typeface="Arial"/>
                <a:cs typeface="Arial"/>
              </a:rPr>
              <a:t>theory </a:t>
            </a:r>
            <a:r>
              <a:rPr sz="1800" spc="35" dirty="0">
                <a:solidFill>
                  <a:srgbClr val="404040"/>
                </a:solidFill>
                <a:latin typeface="Arial"/>
                <a:cs typeface="Arial"/>
              </a:rPr>
              <a:t>that </a:t>
            </a:r>
            <a:r>
              <a:rPr sz="1800" spc="-10" dirty="0">
                <a:solidFill>
                  <a:srgbClr val="404040"/>
                </a:solidFill>
                <a:latin typeface="Arial"/>
                <a:cs typeface="Arial"/>
              </a:rPr>
              <a:t>treats </a:t>
            </a:r>
            <a:r>
              <a:rPr sz="1800" spc="20" dirty="0">
                <a:solidFill>
                  <a:srgbClr val="404040"/>
                </a:solidFill>
                <a:latin typeface="Arial"/>
                <a:cs typeface="Arial"/>
              </a:rPr>
              <a:t>formal </a:t>
            </a:r>
            <a:r>
              <a:rPr sz="1800" spc="-10" dirty="0">
                <a:solidFill>
                  <a:srgbClr val="404040"/>
                </a:solidFill>
                <a:latin typeface="Arial"/>
                <a:cs typeface="Arial"/>
              </a:rPr>
              <a:t>language </a:t>
            </a:r>
            <a:r>
              <a:rPr sz="1800" spc="20" dirty="0">
                <a:solidFill>
                  <a:srgbClr val="404040"/>
                </a:solidFill>
                <a:latin typeface="Arial"/>
                <a:cs typeface="Arial"/>
              </a:rPr>
              <a:t>in </a:t>
            </a:r>
            <a:r>
              <a:rPr sz="1800" spc="-15" dirty="0">
                <a:solidFill>
                  <a:srgbClr val="404040"/>
                </a:solidFill>
                <a:latin typeface="Arial"/>
                <a:cs typeface="Arial"/>
              </a:rPr>
              <a:t>general </a:t>
            </a:r>
            <a:r>
              <a:rPr sz="1800" spc="-55" dirty="0">
                <a:solidFill>
                  <a:srgbClr val="404040"/>
                </a:solidFill>
                <a:latin typeface="Arial"/>
                <a:cs typeface="Arial"/>
              </a:rPr>
              <a:t>is </a:t>
            </a:r>
            <a:r>
              <a:rPr sz="1800" spc="15" dirty="0">
                <a:solidFill>
                  <a:srgbClr val="404040"/>
                </a:solidFill>
                <a:latin typeface="Arial"/>
                <a:cs typeface="Arial"/>
              </a:rPr>
              <a:t>known </a:t>
            </a:r>
            <a:r>
              <a:rPr sz="1800" spc="-114" dirty="0">
                <a:solidFill>
                  <a:srgbClr val="404040"/>
                </a:solidFill>
                <a:latin typeface="Arial"/>
                <a:cs typeface="Arial"/>
              </a:rPr>
              <a:t>as </a:t>
            </a:r>
            <a:r>
              <a:rPr sz="1800" b="1" spc="15" dirty="0">
                <a:solidFill>
                  <a:srgbClr val="404040"/>
                </a:solidFill>
                <a:latin typeface="Arial"/>
                <a:cs typeface="Arial"/>
              </a:rPr>
              <a:t>formal  </a:t>
            </a:r>
            <a:r>
              <a:rPr sz="1800" b="1" spc="-10" dirty="0">
                <a:solidFill>
                  <a:srgbClr val="404040"/>
                </a:solidFill>
                <a:latin typeface="Arial"/>
                <a:cs typeface="Arial"/>
              </a:rPr>
              <a:t>language</a:t>
            </a:r>
            <a:r>
              <a:rPr sz="1800" b="1" spc="-40" dirty="0">
                <a:solidFill>
                  <a:srgbClr val="404040"/>
                </a:solidFill>
                <a:latin typeface="Arial"/>
                <a:cs typeface="Arial"/>
              </a:rPr>
              <a:t> </a:t>
            </a:r>
            <a:r>
              <a:rPr sz="1800" b="1" dirty="0">
                <a:solidFill>
                  <a:srgbClr val="404040"/>
                </a:solidFill>
                <a:latin typeface="Arial"/>
                <a:cs typeface="Arial"/>
              </a:rPr>
              <a:t>theory.</a:t>
            </a:r>
            <a:endParaRPr sz="1800">
              <a:latin typeface="Arial"/>
              <a:cs typeface="Arial"/>
            </a:endParaRPr>
          </a:p>
        </p:txBody>
      </p:sp>
    </p:spTree>
    <p:extLst>
      <p:ext uri="{BB962C8B-B14F-4D97-AF65-F5344CB8AC3E}">
        <p14:creationId xmlns:p14="http://schemas.microsoft.com/office/powerpoint/2010/main" val="33481484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5067935" cy="574675"/>
          </a:xfrm>
          <a:prstGeom prst="rect">
            <a:avLst/>
          </a:prstGeom>
        </p:spPr>
        <p:txBody>
          <a:bodyPr vert="horz" wrap="square" lIns="0" tIns="12700" rIns="0" bIns="0" rtlCol="0">
            <a:spAutoFit/>
          </a:bodyPr>
          <a:lstStyle/>
          <a:p>
            <a:pPr marL="12700">
              <a:lnSpc>
                <a:spcPct val="100000"/>
              </a:lnSpc>
              <a:spcBef>
                <a:spcPts val="100"/>
              </a:spcBef>
            </a:pPr>
            <a:r>
              <a:rPr spc="-5" dirty="0"/>
              <a:t>Uncertainty </a:t>
            </a:r>
            <a:r>
              <a:rPr spc="50" dirty="0"/>
              <a:t>in</a:t>
            </a:r>
            <a:r>
              <a:rPr spc="-40" dirty="0"/>
              <a:t> </a:t>
            </a:r>
            <a:r>
              <a:rPr spc="-80" dirty="0"/>
              <a:t>Reasoning</a:t>
            </a:r>
          </a:p>
        </p:txBody>
      </p:sp>
      <p:sp>
        <p:nvSpPr>
          <p:cNvPr id="3" name="object 3"/>
          <p:cNvSpPr txBox="1"/>
          <p:nvPr/>
        </p:nvSpPr>
        <p:spPr>
          <a:xfrm>
            <a:off x="2668270" y="2091054"/>
            <a:ext cx="8383270" cy="299720"/>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800" spc="335" dirty="0">
                <a:solidFill>
                  <a:srgbClr val="A42F0F"/>
                </a:solidFill>
                <a:latin typeface="Arial"/>
                <a:cs typeface="Arial"/>
              </a:rPr>
              <a:t>	</a:t>
            </a:r>
            <a:r>
              <a:rPr sz="1800" spc="-70" dirty="0">
                <a:solidFill>
                  <a:srgbClr val="404040"/>
                </a:solidFill>
                <a:latin typeface="Arial"/>
                <a:cs typeface="Arial"/>
              </a:rPr>
              <a:t>The </a:t>
            </a:r>
            <a:r>
              <a:rPr sz="1800" spc="30" dirty="0">
                <a:solidFill>
                  <a:srgbClr val="404040"/>
                </a:solidFill>
                <a:latin typeface="Arial"/>
                <a:cs typeface="Arial"/>
              </a:rPr>
              <a:t>world </a:t>
            </a:r>
            <a:r>
              <a:rPr sz="1800" spc="-55" dirty="0">
                <a:solidFill>
                  <a:srgbClr val="404040"/>
                </a:solidFill>
                <a:latin typeface="Arial"/>
                <a:cs typeface="Arial"/>
              </a:rPr>
              <a:t>is </a:t>
            </a:r>
            <a:r>
              <a:rPr sz="1800" spc="-35" dirty="0">
                <a:solidFill>
                  <a:srgbClr val="404040"/>
                </a:solidFill>
                <a:latin typeface="Arial"/>
                <a:cs typeface="Arial"/>
              </a:rPr>
              <a:t>an </a:t>
            </a:r>
            <a:r>
              <a:rPr sz="1800" spc="-5" dirty="0">
                <a:solidFill>
                  <a:srgbClr val="404040"/>
                </a:solidFill>
                <a:latin typeface="Arial"/>
                <a:cs typeface="Arial"/>
              </a:rPr>
              <a:t>uncertain </a:t>
            </a:r>
            <a:r>
              <a:rPr sz="1800" spc="-60" dirty="0">
                <a:solidFill>
                  <a:srgbClr val="404040"/>
                </a:solidFill>
                <a:latin typeface="Arial"/>
                <a:cs typeface="Arial"/>
              </a:rPr>
              <a:t>places; </a:t>
            </a:r>
            <a:r>
              <a:rPr sz="1800" spc="35" dirty="0">
                <a:solidFill>
                  <a:srgbClr val="404040"/>
                </a:solidFill>
                <a:latin typeface="Arial"/>
                <a:cs typeface="Arial"/>
              </a:rPr>
              <a:t>often </a:t>
            </a:r>
            <a:r>
              <a:rPr sz="1800" spc="20" dirty="0">
                <a:solidFill>
                  <a:srgbClr val="404040"/>
                </a:solidFill>
                <a:latin typeface="Arial"/>
                <a:cs typeface="Arial"/>
              </a:rPr>
              <a:t>the </a:t>
            </a:r>
            <a:r>
              <a:rPr sz="1800" spc="5" dirty="0">
                <a:solidFill>
                  <a:srgbClr val="404040"/>
                </a:solidFill>
                <a:latin typeface="Arial"/>
                <a:cs typeface="Arial"/>
              </a:rPr>
              <a:t>knowledge </a:t>
            </a:r>
            <a:r>
              <a:rPr sz="1800" spc="-55" dirty="0">
                <a:solidFill>
                  <a:srgbClr val="404040"/>
                </a:solidFill>
                <a:latin typeface="Arial"/>
                <a:cs typeface="Arial"/>
              </a:rPr>
              <a:t>is </a:t>
            </a:r>
            <a:r>
              <a:rPr sz="1800" spc="10" dirty="0">
                <a:solidFill>
                  <a:srgbClr val="404040"/>
                </a:solidFill>
                <a:latin typeface="Arial"/>
                <a:cs typeface="Arial"/>
              </a:rPr>
              <a:t>imperfect </a:t>
            </a:r>
            <a:r>
              <a:rPr sz="1800" spc="-5" dirty="0">
                <a:solidFill>
                  <a:srgbClr val="404040"/>
                </a:solidFill>
                <a:latin typeface="Arial"/>
                <a:cs typeface="Arial"/>
              </a:rPr>
              <a:t>which</a:t>
            </a:r>
            <a:r>
              <a:rPr sz="1800" spc="65" dirty="0">
                <a:solidFill>
                  <a:srgbClr val="404040"/>
                </a:solidFill>
                <a:latin typeface="Arial"/>
                <a:cs typeface="Arial"/>
              </a:rPr>
              <a:t> </a:t>
            </a:r>
            <a:r>
              <a:rPr sz="1800" spc="-80" dirty="0">
                <a:solidFill>
                  <a:srgbClr val="404040"/>
                </a:solidFill>
                <a:latin typeface="Arial"/>
                <a:cs typeface="Arial"/>
              </a:rPr>
              <a:t>causes</a:t>
            </a:r>
            <a:endParaRPr sz="1800">
              <a:latin typeface="Arial"/>
              <a:cs typeface="Arial"/>
            </a:endParaRPr>
          </a:p>
        </p:txBody>
      </p:sp>
      <p:sp>
        <p:nvSpPr>
          <p:cNvPr id="4" name="object 4"/>
          <p:cNvSpPr txBox="1"/>
          <p:nvPr/>
        </p:nvSpPr>
        <p:spPr>
          <a:xfrm>
            <a:off x="2668270" y="2237359"/>
            <a:ext cx="8002270" cy="1972945"/>
          </a:xfrm>
          <a:prstGeom prst="rect">
            <a:avLst/>
          </a:prstGeom>
        </p:spPr>
        <p:txBody>
          <a:bodyPr vert="horz" wrap="square" lIns="0" tIns="140335" rIns="0" bIns="0" rtlCol="0">
            <a:spAutoFit/>
          </a:bodyPr>
          <a:lstStyle/>
          <a:p>
            <a:pPr marL="355600">
              <a:lnSpc>
                <a:spcPct val="100000"/>
              </a:lnSpc>
              <a:spcBef>
                <a:spcPts val="1105"/>
              </a:spcBef>
            </a:pPr>
            <a:r>
              <a:rPr sz="1800" spc="-5" dirty="0">
                <a:solidFill>
                  <a:srgbClr val="404040"/>
                </a:solidFill>
                <a:latin typeface="Arial"/>
                <a:cs typeface="Arial"/>
              </a:rPr>
              <a:t>uncertainty. </a:t>
            </a:r>
            <a:r>
              <a:rPr sz="1800" spc="-20" dirty="0">
                <a:solidFill>
                  <a:srgbClr val="404040"/>
                </a:solidFill>
                <a:latin typeface="Arial"/>
                <a:cs typeface="Arial"/>
              </a:rPr>
              <a:t>Therefore </a:t>
            </a:r>
            <a:r>
              <a:rPr sz="1800" spc="-10" dirty="0">
                <a:solidFill>
                  <a:srgbClr val="404040"/>
                </a:solidFill>
                <a:latin typeface="Arial"/>
                <a:cs typeface="Arial"/>
              </a:rPr>
              <a:t>reasoning </a:t>
            </a:r>
            <a:r>
              <a:rPr sz="1800" spc="5" dirty="0">
                <a:solidFill>
                  <a:srgbClr val="404040"/>
                </a:solidFill>
                <a:latin typeface="Arial"/>
                <a:cs typeface="Arial"/>
              </a:rPr>
              <a:t>must </a:t>
            </a:r>
            <a:r>
              <a:rPr sz="1800" spc="-5" dirty="0">
                <a:solidFill>
                  <a:srgbClr val="404040"/>
                </a:solidFill>
                <a:latin typeface="Arial"/>
                <a:cs typeface="Arial"/>
              </a:rPr>
              <a:t>be </a:t>
            </a:r>
            <a:r>
              <a:rPr sz="1800" spc="-20" dirty="0">
                <a:solidFill>
                  <a:srgbClr val="404040"/>
                </a:solidFill>
                <a:latin typeface="Arial"/>
                <a:cs typeface="Arial"/>
              </a:rPr>
              <a:t>able </a:t>
            </a:r>
            <a:r>
              <a:rPr sz="1800" spc="80" dirty="0">
                <a:solidFill>
                  <a:srgbClr val="404040"/>
                </a:solidFill>
                <a:latin typeface="Arial"/>
                <a:cs typeface="Arial"/>
              </a:rPr>
              <a:t>to </a:t>
            </a:r>
            <a:r>
              <a:rPr sz="1800" dirty="0">
                <a:solidFill>
                  <a:srgbClr val="404040"/>
                </a:solidFill>
                <a:latin typeface="Arial"/>
                <a:cs typeface="Arial"/>
              </a:rPr>
              <a:t>operate </a:t>
            </a:r>
            <a:r>
              <a:rPr sz="1800" spc="5" dirty="0">
                <a:solidFill>
                  <a:srgbClr val="404040"/>
                </a:solidFill>
                <a:latin typeface="Arial"/>
                <a:cs typeface="Arial"/>
              </a:rPr>
              <a:t>under</a:t>
            </a:r>
            <a:r>
              <a:rPr sz="1800" spc="-175" dirty="0">
                <a:solidFill>
                  <a:srgbClr val="404040"/>
                </a:solidFill>
                <a:latin typeface="Arial"/>
                <a:cs typeface="Arial"/>
              </a:rPr>
              <a:t> </a:t>
            </a:r>
            <a:r>
              <a:rPr sz="1800" spc="-5" dirty="0">
                <a:solidFill>
                  <a:srgbClr val="404040"/>
                </a:solidFill>
                <a:latin typeface="Arial"/>
                <a:cs typeface="Arial"/>
              </a:rPr>
              <a:t>uncertainty.</a:t>
            </a:r>
            <a:endParaRPr sz="1800">
              <a:latin typeface="Arial"/>
              <a:cs typeface="Arial"/>
            </a:endParaRPr>
          </a:p>
          <a:p>
            <a:pPr marL="355600" indent="-342900">
              <a:lnSpc>
                <a:spcPct val="100000"/>
              </a:lnSpc>
              <a:spcBef>
                <a:spcPts val="1010"/>
              </a:spcBef>
              <a:buClr>
                <a:srgbClr val="A42F0F"/>
              </a:buClr>
              <a:buChar char=""/>
              <a:tabLst>
                <a:tab pos="354965" algn="l"/>
                <a:tab pos="355600" algn="l"/>
              </a:tabLst>
            </a:pPr>
            <a:r>
              <a:rPr sz="1800" spc="-35" dirty="0">
                <a:solidFill>
                  <a:srgbClr val="404040"/>
                </a:solidFill>
                <a:latin typeface="Arial"/>
                <a:cs typeface="Arial"/>
              </a:rPr>
              <a:t>AI </a:t>
            </a:r>
            <a:r>
              <a:rPr sz="1800" spc="-55" dirty="0">
                <a:solidFill>
                  <a:srgbClr val="404040"/>
                </a:solidFill>
                <a:latin typeface="Arial"/>
                <a:cs typeface="Arial"/>
              </a:rPr>
              <a:t>systems </a:t>
            </a:r>
            <a:r>
              <a:rPr sz="1800" spc="5" dirty="0">
                <a:solidFill>
                  <a:srgbClr val="404040"/>
                </a:solidFill>
                <a:latin typeface="Arial"/>
                <a:cs typeface="Arial"/>
              </a:rPr>
              <a:t>must </a:t>
            </a:r>
            <a:r>
              <a:rPr sz="1800" spc="-45" dirty="0">
                <a:solidFill>
                  <a:srgbClr val="404040"/>
                </a:solidFill>
                <a:latin typeface="Arial"/>
                <a:cs typeface="Arial"/>
              </a:rPr>
              <a:t>have </a:t>
            </a:r>
            <a:r>
              <a:rPr sz="1800" spc="15" dirty="0">
                <a:solidFill>
                  <a:srgbClr val="404040"/>
                </a:solidFill>
                <a:latin typeface="Arial"/>
                <a:cs typeface="Arial"/>
              </a:rPr>
              <a:t>ability </a:t>
            </a:r>
            <a:r>
              <a:rPr sz="1800" spc="80" dirty="0">
                <a:solidFill>
                  <a:srgbClr val="404040"/>
                </a:solidFill>
                <a:latin typeface="Arial"/>
                <a:cs typeface="Arial"/>
              </a:rPr>
              <a:t>to </a:t>
            </a:r>
            <a:r>
              <a:rPr sz="1800" spc="-35" dirty="0">
                <a:solidFill>
                  <a:srgbClr val="404040"/>
                </a:solidFill>
                <a:latin typeface="Arial"/>
                <a:cs typeface="Arial"/>
              </a:rPr>
              <a:t>reason </a:t>
            </a:r>
            <a:r>
              <a:rPr sz="1800" spc="10" dirty="0">
                <a:solidFill>
                  <a:srgbClr val="404040"/>
                </a:solidFill>
                <a:latin typeface="Arial"/>
                <a:cs typeface="Arial"/>
              </a:rPr>
              <a:t>under </a:t>
            </a:r>
            <a:r>
              <a:rPr sz="1800" spc="15" dirty="0">
                <a:solidFill>
                  <a:srgbClr val="404040"/>
                </a:solidFill>
                <a:latin typeface="Arial"/>
                <a:cs typeface="Arial"/>
              </a:rPr>
              <a:t>conditions </a:t>
            </a:r>
            <a:r>
              <a:rPr sz="1800" spc="55" dirty="0">
                <a:solidFill>
                  <a:srgbClr val="404040"/>
                </a:solidFill>
                <a:latin typeface="Arial"/>
                <a:cs typeface="Arial"/>
              </a:rPr>
              <a:t>of</a:t>
            </a:r>
            <a:r>
              <a:rPr sz="1800" spc="-114" dirty="0">
                <a:solidFill>
                  <a:srgbClr val="404040"/>
                </a:solidFill>
                <a:latin typeface="Arial"/>
                <a:cs typeface="Arial"/>
              </a:rPr>
              <a:t> </a:t>
            </a:r>
            <a:r>
              <a:rPr sz="1800" spc="-5" dirty="0">
                <a:solidFill>
                  <a:srgbClr val="404040"/>
                </a:solidFill>
                <a:latin typeface="Arial"/>
                <a:cs typeface="Arial"/>
              </a:rPr>
              <a:t>uncertainty.</a:t>
            </a:r>
            <a:endParaRPr sz="1800">
              <a:latin typeface="Arial"/>
              <a:cs typeface="Arial"/>
            </a:endParaRPr>
          </a:p>
          <a:p>
            <a:pPr marL="756285" lvl="1" indent="-287020">
              <a:lnSpc>
                <a:spcPct val="100000"/>
              </a:lnSpc>
              <a:spcBef>
                <a:spcPts val="1230"/>
              </a:spcBef>
              <a:buClr>
                <a:srgbClr val="A42F0F"/>
              </a:buClr>
              <a:buChar char=""/>
              <a:tabLst>
                <a:tab pos="756920" algn="l"/>
              </a:tabLst>
            </a:pPr>
            <a:r>
              <a:rPr sz="1600" spc="-20" dirty="0">
                <a:solidFill>
                  <a:srgbClr val="404040"/>
                </a:solidFill>
                <a:latin typeface="Arial"/>
                <a:cs typeface="Arial"/>
              </a:rPr>
              <a:t>Incompleteness </a:t>
            </a:r>
            <a:r>
              <a:rPr sz="1600" dirty="0">
                <a:solidFill>
                  <a:srgbClr val="404040"/>
                </a:solidFill>
                <a:latin typeface="Arial"/>
                <a:cs typeface="Arial"/>
              </a:rPr>
              <a:t>knowledge</a:t>
            </a:r>
            <a:r>
              <a:rPr sz="1600" dirty="0">
                <a:solidFill>
                  <a:srgbClr val="404040"/>
                </a:solidFill>
                <a:latin typeface="Wingdings"/>
                <a:cs typeface="Wingdings"/>
              </a:rPr>
              <a:t></a:t>
            </a:r>
            <a:r>
              <a:rPr sz="1600" dirty="0">
                <a:solidFill>
                  <a:srgbClr val="404040"/>
                </a:solidFill>
                <a:latin typeface="Times New Roman"/>
                <a:cs typeface="Times New Roman"/>
              </a:rPr>
              <a:t> </a:t>
            </a:r>
            <a:r>
              <a:rPr sz="1600" spc="-15" dirty="0">
                <a:solidFill>
                  <a:srgbClr val="404040"/>
                </a:solidFill>
                <a:latin typeface="Arial"/>
                <a:cs typeface="Arial"/>
              </a:rPr>
              <a:t>compensate </a:t>
            </a:r>
            <a:r>
              <a:rPr sz="1600" spc="40" dirty="0">
                <a:solidFill>
                  <a:srgbClr val="404040"/>
                </a:solidFill>
                <a:latin typeface="Arial"/>
                <a:cs typeface="Arial"/>
              </a:rPr>
              <a:t>for </a:t>
            </a:r>
            <a:r>
              <a:rPr sz="1600" spc="-35" dirty="0">
                <a:solidFill>
                  <a:srgbClr val="404040"/>
                </a:solidFill>
                <a:latin typeface="Arial"/>
                <a:cs typeface="Arial"/>
              </a:rPr>
              <a:t>lack </a:t>
            </a:r>
            <a:r>
              <a:rPr sz="1600" spc="50" dirty="0">
                <a:solidFill>
                  <a:srgbClr val="404040"/>
                </a:solidFill>
                <a:latin typeface="Arial"/>
                <a:cs typeface="Arial"/>
              </a:rPr>
              <a:t>of</a:t>
            </a:r>
            <a:r>
              <a:rPr sz="1600" spc="55" dirty="0">
                <a:solidFill>
                  <a:srgbClr val="404040"/>
                </a:solidFill>
                <a:latin typeface="Arial"/>
                <a:cs typeface="Arial"/>
              </a:rPr>
              <a:t> </a:t>
            </a:r>
            <a:r>
              <a:rPr sz="1600" spc="-10" dirty="0">
                <a:solidFill>
                  <a:srgbClr val="404040"/>
                </a:solidFill>
                <a:latin typeface="Arial"/>
                <a:cs typeface="Arial"/>
              </a:rPr>
              <a:t>knowledge.</a:t>
            </a:r>
            <a:endParaRPr sz="1600">
              <a:latin typeface="Arial"/>
              <a:cs typeface="Arial"/>
            </a:endParaRPr>
          </a:p>
          <a:p>
            <a:pPr marL="756285" lvl="1" indent="-287020">
              <a:lnSpc>
                <a:spcPct val="100000"/>
              </a:lnSpc>
              <a:spcBef>
                <a:spcPts val="994"/>
              </a:spcBef>
              <a:buClr>
                <a:srgbClr val="A42F0F"/>
              </a:buClr>
              <a:buChar char=""/>
              <a:tabLst>
                <a:tab pos="756920" algn="l"/>
              </a:tabLst>
            </a:pPr>
            <a:r>
              <a:rPr sz="1600" spc="-30" dirty="0">
                <a:solidFill>
                  <a:srgbClr val="404040"/>
                </a:solidFill>
                <a:latin typeface="Arial"/>
                <a:cs typeface="Arial"/>
              </a:rPr>
              <a:t>Inconsistencies </a:t>
            </a:r>
            <a:r>
              <a:rPr sz="1600" dirty="0">
                <a:solidFill>
                  <a:srgbClr val="404040"/>
                </a:solidFill>
                <a:latin typeface="Arial"/>
                <a:cs typeface="Arial"/>
              </a:rPr>
              <a:t>knowledge</a:t>
            </a:r>
            <a:r>
              <a:rPr sz="1600" dirty="0">
                <a:solidFill>
                  <a:srgbClr val="404040"/>
                </a:solidFill>
                <a:latin typeface="Wingdings"/>
                <a:cs typeface="Wingdings"/>
              </a:rPr>
              <a:t></a:t>
            </a:r>
            <a:r>
              <a:rPr sz="1600" dirty="0">
                <a:solidFill>
                  <a:srgbClr val="404040"/>
                </a:solidFill>
                <a:latin typeface="Times New Roman"/>
                <a:cs typeface="Times New Roman"/>
              </a:rPr>
              <a:t> </a:t>
            </a:r>
            <a:r>
              <a:rPr sz="1600" spc="-60" dirty="0">
                <a:solidFill>
                  <a:srgbClr val="404040"/>
                </a:solidFill>
                <a:latin typeface="Arial"/>
                <a:cs typeface="Arial"/>
              </a:rPr>
              <a:t>Resolve </a:t>
            </a:r>
            <a:r>
              <a:rPr sz="1600" spc="5" dirty="0">
                <a:solidFill>
                  <a:srgbClr val="404040"/>
                </a:solidFill>
                <a:latin typeface="Arial"/>
                <a:cs typeface="Arial"/>
              </a:rPr>
              <a:t>ambiguities </a:t>
            </a:r>
            <a:r>
              <a:rPr sz="1600" spc="-5" dirty="0">
                <a:solidFill>
                  <a:srgbClr val="404040"/>
                </a:solidFill>
                <a:latin typeface="Arial"/>
                <a:cs typeface="Arial"/>
              </a:rPr>
              <a:t>and</a:t>
            </a:r>
            <a:r>
              <a:rPr sz="1600" spc="130" dirty="0">
                <a:solidFill>
                  <a:srgbClr val="404040"/>
                </a:solidFill>
                <a:latin typeface="Arial"/>
                <a:cs typeface="Arial"/>
              </a:rPr>
              <a:t> </a:t>
            </a:r>
            <a:r>
              <a:rPr sz="1600" spc="5" dirty="0">
                <a:solidFill>
                  <a:srgbClr val="404040"/>
                </a:solidFill>
                <a:latin typeface="Arial"/>
                <a:cs typeface="Arial"/>
              </a:rPr>
              <a:t>contradictions</a:t>
            </a:r>
            <a:endParaRPr sz="1600">
              <a:latin typeface="Arial"/>
              <a:cs typeface="Arial"/>
            </a:endParaRPr>
          </a:p>
          <a:p>
            <a:pPr marL="756285" lvl="1" indent="-287020">
              <a:lnSpc>
                <a:spcPct val="100000"/>
              </a:lnSpc>
              <a:spcBef>
                <a:spcPts val="1010"/>
              </a:spcBef>
              <a:buClr>
                <a:srgbClr val="A42F0F"/>
              </a:buClr>
              <a:buChar char=""/>
              <a:tabLst>
                <a:tab pos="756920" algn="l"/>
              </a:tabLst>
            </a:pPr>
            <a:r>
              <a:rPr sz="1600" spc="-15" dirty="0">
                <a:solidFill>
                  <a:srgbClr val="404040"/>
                </a:solidFill>
                <a:latin typeface="Arial"/>
                <a:cs typeface="Arial"/>
              </a:rPr>
              <a:t>Changing </a:t>
            </a:r>
            <a:r>
              <a:rPr sz="1600" dirty="0">
                <a:solidFill>
                  <a:srgbClr val="404040"/>
                </a:solidFill>
                <a:latin typeface="Arial"/>
                <a:cs typeface="Arial"/>
              </a:rPr>
              <a:t>knowledge</a:t>
            </a:r>
            <a:r>
              <a:rPr sz="1600" dirty="0">
                <a:solidFill>
                  <a:srgbClr val="404040"/>
                </a:solidFill>
                <a:latin typeface="Wingdings"/>
                <a:cs typeface="Wingdings"/>
              </a:rPr>
              <a:t></a:t>
            </a:r>
            <a:r>
              <a:rPr sz="1600" dirty="0">
                <a:solidFill>
                  <a:srgbClr val="404040"/>
                </a:solidFill>
                <a:latin typeface="Times New Roman"/>
                <a:cs typeface="Times New Roman"/>
              </a:rPr>
              <a:t> </a:t>
            </a:r>
            <a:r>
              <a:rPr sz="1600" spc="10" dirty="0">
                <a:solidFill>
                  <a:srgbClr val="404040"/>
                </a:solidFill>
                <a:latin typeface="Arial"/>
                <a:cs typeface="Arial"/>
              </a:rPr>
              <a:t>update the </a:t>
            </a:r>
            <a:r>
              <a:rPr sz="1600" spc="-15" dirty="0">
                <a:solidFill>
                  <a:srgbClr val="404040"/>
                </a:solidFill>
                <a:latin typeface="Arial"/>
                <a:cs typeface="Arial"/>
              </a:rPr>
              <a:t>knowledgebase </a:t>
            </a:r>
            <a:r>
              <a:rPr sz="1600" spc="-5" dirty="0">
                <a:solidFill>
                  <a:srgbClr val="404040"/>
                </a:solidFill>
                <a:latin typeface="Arial"/>
                <a:cs typeface="Arial"/>
              </a:rPr>
              <a:t>over</a:t>
            </a:r>
            <a:r>
              <a:rPr sz="1600" spc="35" dirty="0">
                <a:solidFill>
                  <a:srgbClr val="404040"/>
                </a:solidFill>
                <a:latin typeface="Arial"/>
                <a:cs typeface="Arial"/>
              </a:rPr>
              <a:t> </a:t>
            </a:r>
            <a:r>
              <a:rPr sz="1600" dirty="0">
                <a:solidFill>
                  <a:srgbClr val="404040"/>
                </a:solidFill>
                <a:latin typeface="Arial"/>
                <a:cs typeface="Arial"/>
              </a:rPr>
              <a:t>time.</a:t>
            </a:r>
            <a:endParaRPr sz="1600">
              <a:latin typeface="Arial"/>
              <a:cs typeface="Arial"/>
            </a:endParaRPr>
          </a:p>
        </p:txBody>
      </p:sp>
    </p:spTree>
    <p:extLst>
      <p:ext uri="{BB962C8B-B14F-4D97-AF65-F5344CB8AC3E}">
        <p14:creationId xmlns:p14="http://schemas.microsoft.com/office/powerpoint/2010/main" val="7649351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4478020" cy="574675"/>
          </a:xfrm>
          <a:prstGeom prst="rect">
            <a:avLst/>
          </a:prstGeom>
        </p:spPr>
        <p:txBody>
          <a:bodyPr vert="horz" wrap="square" lIns="0" tIns="12700" rIns="0" bIns="0" rtlCol="0">
            <a:spAutoFit/>
          </a:bodyPr>
          <a:lstStyle/>
          <a:p>
            <a:pPr marL="12700">
              <a:lnSpc>
                <a:spcPct val="100000"/>
              </a:lnSpc>
              <a:spcBef>
                <a:spcPts val="100"/>
              </a:spcBef>
            </a:pPr>
            <a:r>
              <a:rPr spc="45" dirty="0"/>
              <a:t>Methods </a:t>
            </a:r>
            <a:r>
              <a:rPr spc="114" dirty="0"/>
              <a:t>of</a:t>
            </a:r>
            <a:r>
              <a:rPr spc="-140" dirty="0"/>
              <a:t> </a:t>
            </a:r>
            <a:r>
              <a:rPr spc="-15" dirty="0"/>
              <a:t>reasoning</a:t>
            </a:r>
          </a:p>
        </p:txBody>
      </p:sp>
      <p:sp>
        <p:nvSpPr>
          <p:cNvPr id="3" name="object 3"/>
          <p:cNvSpPr txBox="1"/>
          <p:nvPr/>
        </p:nvSpPr>
        <p:spPr>
          <a:xfrm>
            <a:off x="2668270" y="2091054"/>
            <a:ext cx="8228965" cy="299720"/>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800" spc="335" dirty="0">
                <a:solidFill>
                  <a:srgbClr val="A42F0F"/>
                </a:solidFill>
                <a:latin typeface="Arial"/>
                <a:cs typeface="Arial"/>
              </a:rPr>
              <a:t>	</a:t>
            </a:r>
            <a:r>
              <a:rPr sz="1800" spc="-55" dirty="0">
                <a:solidFill>
                  <a:srgbClr val="404040"/>
                </a:solidFill>
                <a:latin typeface="Arial"/>
                <a:cs typeface="Arial"/>
              </a:rPr>
              <a:t>To </a:t>
            </a:r>
            <a:r>
              <a:rPr sz="1800" spc="-90" dirty="0">
                <a:solidFill>
                  <a:srgbClr val="404040"/>
                </a:solidFill>
                <a:latin typeface="Arial"/>
                <a:cs typeface="Arial"/>
              </a:rPr>
              <a:t>a </a:t>
            </a:r>
            <a:r>
              <a:rPr sz="1800" spc="-10" dirty="0">
                <a:solidFill>
                  <a:srgbClr val="404040"/>
                </a:solidFill>
                <a:latin typeface="Arial"/>
                <a:cs typeface="Arial"/>
              </a:rPr>
              <a:t>certain </a:t>
            </a:r>
            <a:r>
              <a:rPr sz="1800" spc="-5" dirty="0">
                <a:solidFill>
                  <a:srgbClr val="404040"/>
                </a:solidFill>
                <a:latin typeface="Arial"/>
                <a:cs typeface="Arial"/>
              </a:rPr>
              <a:t>extend </a:t>
            </a:r>
            <a:r>
              <a:rPr sz="1800" spc="5" dirty="0">
                <a:solidFill>
                  <a:srgbClr val="404040"/>
                </a:solidFill>
                <a:latin typeface="Arial"/>
                <a:cs typeface="Arial"/>
              </a:rPr>
              <a:t>this </a:t>
            </a:r>
            <a:r>
              <a:rPr sz="1800" spc="20" dirty="0">
                <a:solidFill>
                  <a:srgbClr val="404040"/>
                </a:solidFill>
                <a:latin typeface="Arial"/>
                <a:cs typeface="Arial"/>
              </a:rPr>
              <a:t>will </a:t>
            </a:r>
            <a:r>
              <a:rPr sz="1800" spc="5" dirty="0">
                <a:solidFill>
                  <a:srgbClr val="404040"/>
                </a:solidFill>
                <a:latin typeface="Arial"/>
                <a:cs typeface="Arial"/>
              </a:rPr>
              <a:t>depend </a:t>
            </a:r>
            <a:r>
              <a:rPr sz="1800" spc="35" dirty="0">
                <a:solidFill>
                  <a:srgbClr val="404040"/>
                </a:solidFill>
                <a:latin typeface="Arial"/>
                <a:cs typeface="Arial"/>
              </a:rPr>
              <a:t>on </a:t>
            </a:r>
            <a:r>
              <a:rPr sz="1800" spc="20" dirty="0">
                <a:solidFill>
                  <a:srgbClr val="404040"/>
                </a:solidFill>
                <a:latin typeface="Arial"/>
                <a:cs typeface="Arial"/>
              </a:rPr>
              <a:t>the </a:t>
            </a:r>
            <a:r>
              <a:rPr sz="1800" spc="-35" dirty="0">
                <a:solidFill>
                  <a:srgbClr val="404040"/>
                </a:solidFill>
                <a:latin typeface="Arial"/>
                <a:cs typeface="Arial"/>
              </a:rPr>
              <a:t>chosen </a:t>
            </a:r>
            <a:r>
              <a:rPr sz="1800" spc="5" dirty="0">
                <a:solidFill>
                  <a:srgbClr val="404040"/>
                </a:solidFill>
                <a:latin typeface="Arial"/>
                <a:cs typeface="Arial"/>
              </a:rPr>
              <a:t>knowledge</a:t>
            </a:r>
            <a:r>
              <a:rPr sz="1800" spc="55" dirty="0">
                <a:solidFill>
                  <a:srgbClr val="404040"/>
                </a:solidFill>
                <a:latin typeface="Arial"/>
                <a:cs typeface="Arial"/>
              </a:rPr>
              <a:t> </a:t>
            </a:r>
            <a:r>
              <a:rPr sz="1800" spc="-10" dirty="0">
                <a:solidFill>
                  <a:srgbClr val="404040"/>
                </a:solidFill>
                <a:latin typeface="Arial"/>
                <a:cs typeface="Arial"/>
              </a:rPr>
              <a:t>representation.</a:t>
            </a:r>
            <a:endParaRPr sz="1800">
              <a:latin typeface="Arial"/>
              <a:cs typeface="Arial"/>
            </a:endParaRPr>
          </a:p>
        </p:txBody>
      </p:sp>
      <p:sp>
        <p:nvSpPr>
          <p:cNvPr id="4" name="object 4"/>
          <p:cNvSpPr txBox="1"/>
          <p:nvPr/>
        </p:nvSpPr>
        <p:spPr>
          <a:xfrm>
            <a:off x="3011170" y="2365375"/>
            <a:ext cx="833374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404040"/>
                </a:solidFill>
                <a:latin typeface="Arial"/>
                <a:cs typeface="Arial"/>
              </a:rPr>
              <a:t>Although </a:t>
            </a:r>
            <a:r>
              <a:rPr sz="1800" spc="-90" dirty="0">
                <a:solidFill>
                  <a:srgbClr val="404040"/>
                </a:solidFill>
                <a:latin typeface="Arial"/>
                <a:cs typeface="Arial"/>
              </a:rPr>
              <a:t>a </a:t>
            </a:r>
            <a:r>
              <a:rPr sz="1800" spc="55" dirty="0">
                <a:solidFill>
                  <a:srgbClr val="404040"/>
                </a:solidFill>
                <a:latin typeface="Arial"/>
                <a:cs typeface="Arial"/>
              </a:rPr>
              <a:t>good </a:t>
            </a:r>
            <a:r>
              <a:rPr sz="1800" spc="5" dirty="0">
                <a:solidFill>
                  <a:srgbClr val="404040"/>
                </a:solidFill>
                <a:latin typeface="Arial"/>
                <a:cs typeface="Arial"/>
              </a:rPr>
              <a:t>knowledge </a:t>
            </a:r>
            <a:r>
              <a:rPr sz="1800" spc="-5" dirty="0">
                <a:solidFill>
                  <a:srgbClr val="404040"/>
                </a:solidFill>
                <a:latin typeface="Arial"/>
                <a:cs typeface="Arial"/>
              </a:rPr>
              <a:t>representation </a:t>
            </a:r>
            <a:r>
              <a:rPr sz="1800" spc="-50" dirty="0">
                <a:solidFill>
                  <a:srgbClr val="404040"/>
                </a:solidFill>
                <a:latin typeface="Arial"/>
                <a:cs typeface="Arial"/>
              </a:rPr>
              <a:t>scheme </a:t>
            </a:r>
            <a:r>
              <a:rPr sz="1800" spc="-70" dirty="0">
                <a:solidFill>
                  <a:srgbClr val="404040"/>
                </a:solidFill>
                <a:latin typeface="Arial"/>
                <a:cs typeface="Arial"/>
              </a:rPr>
              <a:t>has </a:t>
            </a:r>
            <a:r>
              <a:rPr sz="1800" spc="80" dirty="0">
                <a:solidFill>
                  <a:srgbClr val="404040"/>
                </a:solidFill>
                <a:latin typeface="Arial"/>
                <a:cs typeface="Arial"/>
              </a:rPr>
              <a:t>to </a:t>
            </a:r>
            <a:r>
              <a:rPr sz="1800" dirty="0">
                <a:solidFill>
                  <a:srgbClr val="404040"/>
                </a:solidFill>
                <a:latin typeface="Arial"/>
                <a:cs typeface="Arial"/>
              </a:rPr>
              <a:t>allow </a:t>
            </a:r>
            <a:r>
              <a:rPr sz="1800" spc="-90" dirty="0">
                <a:solidFill>
                  <a:srgbClr val="404040"/>
                </a:solidFill>
                <a:latin typeface="Arial"/>
                <a:cs typeface="Arial"/>
              </a:rPr>
              <a:t>easy, </a:t>
            </a:r>
            <a:r>
              <a:rPr sz="1800" spc="-15" dirty="0">
                <a:solidFill>
                  <a:srgbClr val="404040"/>
                </a:solidFill>
                <a:latin typeface="Arial"/>
                <a:cs typeface="Arial"/>
              </a:rPr>
              <a:t>natural,</a:t>
            </a:r>
            <a:r>
              <a:rPr sz="1800" spc="50" dirty="0">
                <a:solidFill>
                  <a:srgbClr val="404040"/>
                </a:solidFill>
                <a:latin typeface="Arial"/>
                <a:cs typeface="Arial"/>
              </a:rPr>
              <a:t> </a:t>
            </a:r>
            <a:r>
              <a:rPr sz="1800" spc="-5" dirty="0">
                <a:solidFill>
                  <a:srgbClr val="404040"/>
                </a:solidFill>
                <a:latin typeface="Arial"/>
                <a:cs typeface="Arial"/>
              </a:rPr>
              <a:t>and</a:t>
            </a:r>
            <a:endParaRPr sz="1800">
              <a:latin typeface="Arial"/>
              <a:cs typeface="Arial"/>
            </a:endParaRPr>
          </a:p>
        </p:txBody>
      </p:sp>
      <p:sp>
        <p:nvSpPr>
          <p:cNvPr id="5" name="object 5"/>
          <p:cNvSpPr txBox="1"/>
          <p:nvPr/>
        </p:nvSpPr>
        <p:spPr>
          <a:xfrm>
            <a:off x="2668270" y="2511679"/>
            <a:ext cx="3626485" cy="1950085"/>
          </a:xfrm>
          <a:prstGeom prst="rect">
            <a:avLst/>
          </a:prstGeom>
        </p:spPr>
        <p:txBody>
          <a:bodyPr vert="horz" wrap="square" lIns="0" tIns="140335" rIns="0" bIns="0" rtlCol="0">
            <a:spAutoFit/>
          </a:bodyPr>
          <a:lstStyle/>
          <a:p>
            <a:pPr marL="355600">
              <a:lnSpc>
                <a:spcPct val="100000"/>
              </a:lnSpc>
              <a:spcBef>
                <a:spcPts val="1105"/>
              </a:spcBef>
            </a:pPr>
            <a:r>
              <a:rPr sz="1800" spc="-10" dirty="0">
                <a:solidFill>
                  <a:srgbClr val="404040"/>
                </a:solidFill>
                <a:latin typeface="Arial"/>
                <a:cs typeface="Arial"/>
              </a:rPr>
              <a:t>plausible </a:t>
            </a:r>
            <a:r>
              <a:rPr sz="1800" spc="-20" dirty="0">
                <a:solidFill>
                  <a:srgbClr val="404040"/>
                </a:solidFill>
                <a:latin typeface="Arial"/>
                <a:cs typeface="Arial"/>
              </a:rPr>
              <a:t>reasoning.</a:t>
            </a:r>
            <a:endParaRPr sz="1800">
              <a:latin typeface="Arial"/>
              <a:cs typeface="Arial"/>
            </a:endParaRPr>
          </a:p>
          <a:p>
            <a:pPr marL="355600" indent="-342900">
              <a:lnSpc>
                <a:spcPct val="100000"/>
              </a:lnSpc>
              <a:spcBef>
                <a:spcPts val="1010"/>
              </a:spcBef>
              <a:buClr>
                <a:srgbClr val="A42F0F"/>
              </a:buClr>
              <a:buChar char=""/>
              <a:tabLst>
                <a:tab pos="354965" algn="l"/>
                <a:tab pos="355600" algn="l"/>
              </a:tabLst>
            </a:pPr>
            <a:r>
              <a:rPr sz="1800" spc="-50" dirty="0">
                <a:solidFill>
                  <a:srgbClr val="404040"/>
                </a:solidFill>
                <a:latin typeface="Arial"/>
                <a:cs typeface="Arial"/>
              </a:rPr>
              <a:t>Three </a:t>
            </a:r>
            <a:r>
              <a:rPr sz="1800" spc="-15" dirty="0">
                <a:solidFill>
                  <a:srgbClr val="404040"/>
                </a:solidFill>
                <a:latin typeface="Arial"/>
                <a:cs typeface="Arial"/>
              </a:rPr>
              <a:t>types </a:t>
            </a:r>
            <a:r>
              <a:rPr sz="1800" spc="55" dirty="0">
                <a:solidFill>
                  <a:srgbClr val="404040"/>
                </a:solidFill>
                <a:latin typeface="Arial"/>
                <a:cs typeface="Arial"/>
              </a:rPr>
              <a:t>of </a:t>
            </a:r>
            <a:r>
              <a:rPr sz="1800" dirty="0">
                <a:solidFill>
                  <a:srgbClr val="404040"/>
                </a:solidFill>
                <a:latin typeface="Arial"/>
                <a:cs typeface="Arial"/>
              </a:rPr>
              <a:t>logical</a:t>
            </a:r>
            <a:r>
              <a:rPr sz="1800" spc="-90" dirty="0">
                <a:solidFill>
                  <a:srgbClr val="404040"/>
                </a:solidFill>
                <a:latin typeface="Arial"/>
                <a:cs typeface="Arial"/>
              </a:rPr>
              <a:t> </a:t>
            </a:r>
            <a:r>
              <a:rPr sz="1800" spc="-20" dirty="0">
                <a:solidFill>
                  <a:srgbClr val="404040"/>
                </a:solidFill>
                <a:latin typeface="Arial"/>
                <a:cs typeface="Arial"/>
              </a:rPr>
              <a:t>reasoning:</a:t>
            </a:r>
            <a:endParaRPr sz="1800">
              <a:latin typeface="Arial"/>
              <a:cs typeface="Arial"/>
            </a:endParaRPr>
          </a:p>
          <a:p>
            <a:pPr marL="756285" lvl="1" indent="-287020">
              <a:lnSpc>
                <a:spcPct val="100000"/>
              </a:lnSpc>
              <a:spcBef>
                <a:spcPts val="1065"/>
              </a:spcBef>
              <a:buClr>
                <a:srgbClr val="A42F0F"/>
              </a:buClr>
              <a:buChar char=""/>
              <a:tabLst>
                <a:tab pos="756920" algn="l"/>
              </a:tabLst>
            </a:pPr>
            <a:r>
              <a:rPr sz="1600" spc="5" dirty="0">
                <a:solidFill>
                  <a:srgbClr val="404040"/>
                </a:solidFill>
                <a:latin typeface="Arial"/>
                <a:cs typeface="Arial"/>
              </a:rPr>
              <a:t>Deduction</a:t>
            </a:r>
            <a:endParaRPr sz="1600">
              <a:latin typeface="Arial"/>
              <a:cs typeface="Arial"/>
            </a:endParaRPr>
          </a:p>
          <a:p>
            <a:pPr marL="756285" lvl="1" indent="-287020">
              <a:lnSpc>
                <a:spcPct val="100000"/>
              </a:lnSpc>
              <a:spcBef>
                <a:spcPts val="994"/>
              </a:spcBef>
              <a:buClr>
                <a:srgbClr val="A42F0F"/>
              </a:buClr>
              <a:buChar char=""/>
              <a:tabLst>
                <a:tab pos="756920" algn="l"/>
              </a:tabLst>
            </a:pPr>
            <a:r>
              <a:rPr sz="1600" spc="15" dirty="0">
                <a:solidFill>
                  <a:srgbClr val="404040"/>
                </a:solidFill>
                <a:latin typeface="Arial"/>
                <a:cs typeface="Arial"/>
              </a:rPr>
              <a:t>Induction</a:t>
            </a:r>
            <a:endParaRPr sz="1600">
              <a:latin typeface="Arial"/>
              <a:cs typeface="Arial"/>
            </a:endParaRPr>
          </a:p>
          <a:p>
            <a:pPr marL="756285" lvl="1" indent="-287020">
              <a:lnSpc>
                <a:spcPct val="100000"/>
              </a:lnSpc>
              <a:spcBef>
                <a:spcPts val="994"/>
              </a:spcBef>
              <a:buClr>
                <a:srgbClr val="A42F0F"/>
              </a:buClr>
              <a:buChar char=""/>
              <a:tabLst>
                <a:tab pos="756920" algn="l"/>
              </a:tabLst>
            </a:pPr>
            <a:r>
              <a:rPr sz="1600" spc="20" dirty="0">
                <a:solidFill>
                  <a:srgbClr val="404040"/>
                </a:solidFill>
                <a:latin typeface="Arial"/>
                <a:cs typeface="Arial"/>
              </a:rPr>
              <a:t>Abduction</a:t>
            </a:r>
            <a:endParaRPr sz="1600">
              <a:latin typeface="Arial"/>
              <a:cs typeface="Arial"/>
            </a:endParaRPr>
          </a:p>
        </p:txBody>
      </p:sp>
    </p:spTree>
    <p:extLst>
      <p:ext uri="{BB962C8B-B14F-4D97-AF65-F5344CB8AC3E}">
        <p14:creationId xmlns:p14="http://schemas.microsoft.com/office/powerpoint/2010/main" val="18312673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1485" y="384365"/>
            <a:ext cx="4280535" cy="574675"/>
          </a:xfrm>
          <a:prstGeom prst="rect">
            <a:avLst/>
          </a:prstGeom>
        </p:spPr>
        <p:txBody>
          <a:bodyPr vert="horz" wrap="square" lIns="0" tIns="12700" rIns="0" bIns="0" rtlCol="0">
            <a:spAutoFit/>
          </a:bodyPr>
          <a:lstStyle/>
          <a:p>
            <a:pPr marL="12700">
              <a:lnSpc>
                <a:spcPct val="100000"/>
              </a:lnSpc>
              <a:spcBef>
                <a:spcPts val="100"/>
              </a:spcBef>
            </a:pPr>
            <a:r>
              <a:rPr spc="-15" dirty="0"/>
              <a:t>Deductive</a:t>
            </a:r>
            <a:r>
              <a:rPr spc="-35" dirty="0"/>
              <a:t> </a:t>
            </a:r>
            <a:r>
              <a:rPr spc="-80" dirty="0"/>
              <a:t>Reasoning</a:t>
            </a:r>
          </a:p>
        </p:txBody>
      </p:sp>
      <p:sp>
        <p:nvSpPr>
          <p:cNvPr id="3" name="object 3"/>
          <p:cNvSpPr txBox="1"/>
          <p:nvPr/>
        </p:nvSpPr>
        <p:spPr>
          <a:xfrm>
            <a:off x="2668270" y="1322273"/>
            <a:ext cx="8456295" cy="30035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800" spc="340" dirty="0">
                <a:solidFill>
                  <a:srgbClr val="A42F0F"/>
                </a:solidFill>
                <a:latin typeface="Arial"/>
                <a:cs typeface="Arial"/>
              </a:rPr>
              <a:t>	</a:t>
            </a:r>
            <a:r>
              <a:rPr sz="1800" spc="-10" dirty="0">
                <a:solidFill>
                  <a:srgbClr val="404040"/>
                </a:solidFill>
                <a:latin typeface="Arial"/>
                <a:cs typeface="Arial"/>
              </a:rPr>
              <a:t>Deductive </a:t>
            </a:r>
            <a:r>
              <a:rPr sz="1800" spc="-40" dirty="0">
                <a:solidFill>
                  <a:srgbClr val="404040"/>
                </a:solidFill>
                <a:latin typeface="Arial"/>
                <a:cs typeface="Arial"/>
              </a:rPr>
              <a:t>Reasoning </a:t>
            </a:r>
            <a:r>
              <a:rPr sz="1800" spc="-55" dirty="0">
                <a:solidFill>
                  <a:srgbClr val="404040"/>
                </a:solidFill>
                <a:latin typeface="Arial"/>
                <a:cs typeface="Arial"/>
              </a:rPr>
              <a:t>is </a:t>
            </a:r>
            <a:r>
              <a:rPr sz="1800" spc="-85" dirty="0">
                <a:solidFill>
                  <a:srgbClr val="404040"/>
                </a:solidFill>
                <a:latin typeface="Arial"/>
                <a:cs typeface="Arial"/>
              </a:rPr>
              <a:t>a </a:t>
            </a:r>
            <a:r>
              <a:rPr sz="1800" spc="-45" dirty="0">
                <a:solidFill>
                  <a:srgbClr val="404040"/>
                </a:solidFill>
                <a:latin typeface="Arial"/>
                <a:cs typeface="Arial"/>
              </a:rPr>
              <a:t>process </a:t>
            </a:r>
            <a:r>
              <a:rPr sz="1800" spc="25" dirty="0">
                <a:solidFill>
                  <a:srgbClr val="404040"/>
                </a:solidFill>
                <a:latin typeface="Arial"/>
                <a:cs typeface="Arial"/>
              </a:rPr>
              <a:t>in </a:t>
            </a:r>
            <a:r>
              <a:rPr sz="1800" spc="-5" dirty="0">
                <a:solidFill>
                  <a:srgbClr val="404040"/>
                </a:solidFill>
                <a:latin typeface="Arial"/>
                <a:cs typeface="Arial"/>
              </a:rPr>
              <a:t>which </a:t>
            </a:r>
            <a:r>
              <a:rPr sz="1800" spc="-15" dirty="0">
                <a:solidFill>
                  <a:srgbClr val="404040"/>
                </a:solidFill>
                <a:latin typeface="Arial"/>
                <a:cs typeface="Arial"/>
              </a:rPr>
              <a:t>general </a:t>
            </a:r>
            <a:r>
              <a:rPr sz="1800" spc="-35" dirty="0">
                <a:solidFill>
                  <a:srgbClr val="404040"/>
                </a:solidFill>
                <a:latin typeface="Arial"/>
                <a:cs typeface="Arial"/>
              </a:rPr>
              <a:t>premises </a:t>
            </a:r>
            <a:r>
              <a:rPr sz="1800" spc="-45" dirty="0">
                <a:solidFill>
                  <a:srgbClr val="404040"/>
                </a:solidFill>
                <a:latin typeface="Arial"/>
                <a:cs typeface="Arial"/>
              </a:rPr>
              <a:t>are </a:t>
            </a:r>
            <a:r>
              <a:rPr sz="1800" spc="-30" dirty="0">
                <a:solidFill>
                  <a:srgbClr val="404040"/>
                </a:solidFill>
                <a:latin typeface="Arial"/>
                <a:cs typeface="Arial"/>
              </a:rPr>
              <a:t>used </a:t>
            </a:r>
            <a:r>
              <a:rPr sz="1800" spc="80" dirty="0">
                <a:solidFill>
                  <a:srgbClr val="404040"/>
                </a:solidFill>
                <a:latin typeface="Arial"/>
                <a:cs typeface="Arial"/>
              </a:rPr>
              <a:t>to </a:t>
            </a:r>
            <a:r>
              <a:rPr sz="1800" spc="30" dirty="0">
                <a:solidFill>
                  <a:srgbClr val="404040"/>
                </a:solidFill>
                <a:latin typeface="Arial"/>
                <a:cs typeface="Arial"/>
              </a:rPr>
              <a:t>obtain</a:t>
            </a:r>
            <a:r>
              <a:rPr sz="1800" spc="80" dirty="0">
                <a:solidFill>
                  <a:srgbClr val="404040"/>
                </a:solidFill>
                <a:latin typeface="Arial"/>
                <a:cs typeface="Arial"/>
              </a:rPr>
              <a:t> </a:t>
            </a:r>
            <a:r>
              <a:rPr sz="1800" spc="-85" dirty="0">
                <a:solidFill>
                  <a:srgbClr val="404040"/>
                </a:solidFill>
                <a:latin typeface="Arial"/>
                <a:cs typeface="Arial"/>
              </a:rPr>
              <a:t>a</a:t>
            </a:r>
            <a:endParaRPr sz="1800">
              <a:latin typeface="Arial"/>
              <a:cs typeface="Arial"/>
            </a:endParaRPr>
          </a:p>
        </p:txBody>
      </p:sp>
      <p:sp>
        <p:nvSpPr>
          <p:cNvPr id="4" name="object 4"/>
          <p:cNvSpPr txBox="1"/>
          <p:nvPr/>
        </p:nvSpPr>
        <p:spPr>
          <a:xfrm>
            <a:off x="3011170" y="1569846"/>
            <a:ext cx="736155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404040"/>
                </a:solidFill>
                <a:latin typeface="Arial"/>
                <a:cs typeface="Arial"/>
              </a:rPr>
              <a:t>specific inference. </a:t>
            </a:r>
            <a:r>
              <a:rPr sz="1800" spc="-40" dirty="0">
                <a:solidFill>
                  <a:srgbClr val="404040"/>
                </a:solidFill>
                <a:latin typeface="Arial"/>
                <a:cs typeface="Arial"/>
              </a:rPr>
              <a:t>Reasoning </a:t>
            </a:r>
            <a:r>
              <a:rPr sz="1800" spc="-30" dirty="0">
                <a:solidFill>
                  <a:srgbClr val="404040"/>
                </a:solidFill>
                <a:latin typeface="Arial"/>
                <a:cs typeface="Arial"/>
              </a:rPr>
              <a:t>moves </a:t>
            </a:r>
            <a:r>
              <a:rPr sz="1800" spc="45" dirty="0">
                <a:solidFill>
                  <a:srgbClr val="404040"/>
                </a:solidFill>
                <a:latin typeface="Arial"/>
                <a:cs typeface="Arial"/>
              </a:rPr>
              <a:t>from </a:t>
            </a:r>
            <a:r>
              <a:rPr sz="1800" spc="-90" dirty="0">
                <a:solidFill>
                  <a:srgbClr val="404040"/>
                </a:solidFill>
                <a:latin typeface="Arial"/>
                <a:cs typeface="Arial"/>
              </a:rPr>
              <a:t>a </a:t>
            </a:r>
            <a:r>
              <a:rPr sz="1800" spc="-15" dirty="0">
                <a:solidFill>
                  <a:srgbClr val="404040"/>
                </a:solidFill>
                <a:latin typeface="Arial"/>
                <a:cs typeface="Arial"/>
              </a:rPr>
              <a:t>general </a:t>
            </a:r>
            <a:r>
              <a:rPr sz="1800" spc="10" dirty="0">
                <a:solidFill>
                  <a:srgbClr val="404040"/>
                </a:solidFill>
                <a:latin typeface="Arial"/>
                <a:cs typeface="Arial"/>
              </a:rPr>
              <a:t>principle </a:t>
            </a:r>
            <a:r>
              <a:rPr sz="1800" spc="80" dirty="0">
                <a:solidFill>
                  <a:srgbClr val="404040"/>
                </a:solidFill>
                <a:latin typeface="Arial"/>
                <a:cs typeface="Arial"/>
              </a:rPr>
              <a:t>to </a:t>
            </a:r>
            <a:r>
              <a:rPr sz="1800" spc="-90" dirty="0">
                <a:solidFill>
                  <a:srgbClr val="404040"/>
                </a:solidFill>
                <a:latin typeface="Arial"/>
                <a:cs typeface="Arial"/>
              </a:rPr>
              <a:t>a</a:t>
            </a:r>
            <a:r>
              <a:rPr sz="1800" spc="-20" dirty="0">
                <a:solidFill>
                  <a:srgbClr val="404040"/>
                </a:solidFill>
                <a:latin typeface="Arial"/>
                <a:cs typeface="Arial"/>
              </a:rPr>
              <a:t> </a:t>
            </a:r>
            <a:r>
              <a:rPr sz="1800" spc="-25" dirty="0">
                <a:solidFill>
                  <a:srgbClr val="404040"/>
                </a:solidFill>
                <a:latin typeface="Arial"/>
                <a:cs typeface="Arial"/>
              </a:rPr>
              <a:t>specific</a:t>
            </a:r>
            <a:endParaRPr sz="1800">
              <a:latin typeface="Arial"/>
              <a:cs typeface="Arial"/>
            </a:endParaRPr>
          </a:p>
        </p:txBody>
      </p:sp>
      <p:sp>
        <p:nvSpPr>
          <p:cNvPr id="5" name="object 5"/>
          <p:cNvSpPr txBox="1"/>
          <p:nvPr/>
        </p:nvSpPr>
        <p:spPr>
          <a:xfrm>
            <a:off x="2668270" y="1717674"/>
            <a:ext cx="7755890" cy="1520825"/>
          </a:xfrm>
          <a:prstGeom prst="rect">
            <a:avLst/>
          </a:prstGeom>
        </p:spPr>
        <p:txBody>
          <a:bodyPr vert="horz" wrap="square" lIns="0" tIns="111760" rIns="0" bIns="0" rtlCol="0">
            <a:spAutoFit/>
          </a:bodyPr>
          <a:lstStyle/>
          <a:p>
            <a:pPr marL="355600">
              <a:lnSpc>
                <a:spcPct val="100000"/>
              </a:lnSpc>
              <a:spcBef>
                <a:spcPts val="880"/>
              </a:spcBef>
            </a:pPr>
            <a:r>
              <a:rPr sz="1800" spc="-20" dirty="0">
                <a:solidFill>
                  <a:srgbClr val="404040"/>
                </a:solidFill>
                <a:latin typeface="Arial"/>
                <a:cs typeface="Arial"/>
              </a:rPr>
              <a:t>conclusion.</a:t>
            </a:r>
            <a:endParaRPr sz="1800">
              <a:latin typeface="Arial"/>
              <a:cs typeface="Arial"/>
            </a:endParaRPr>
          </a:p>
          <a:p>
            <a:pPr marL="355600" indent="-342900">
              <a:lnSpc>
                <a:spcPct val="100000"/>
              </a:lnSpc>
              <a:spcBef>
                <a:spcPts val="780"/>
              </a:spcBef>
              <a:buClr>
                <a:srgbClr val="A42F0F"/>
              </a:buClr>
              <a:buChar char=""/>
              <a:tabLst>
                <a:tab pos="354965" algn="l"/>
                <a:tab pos="355600" algn="l"/>
              </a:tabLst>
            </a:pPr>
            <a:r>
              <a:rPr sz="1800" spc="-65" dirty="0">
                <a:solidFill>
                  <a:srgbClr val="404040"/>
                </a:solidFill>
                <a:latin typeface="Arial"/>
                <a:cs typeface="Arial"/>
              </a:rPr>
              <a:t>Example: </a:t>
            </a:r>
            <a:r>
              <a:rPr sz="1800" spc="-55" dirty="0">
                <a:solidFill>
                  <a:srgbClr val="404040"/>
                </a:solidFill>
                <a:latin typeface="Arial"/>
                <a:cs typeface="Arial"/>
              </a:rPr>
              <a:t>Premise </a:t>
            </a:r>
            <a:r>
              <a:rPr sz="1800" spc="-110" dirty="0">
                <a:solidFill>
                  <a:srgbClr val="404040"/>
                </a:solidFill>
                <a:latin typeface="Arial"/>
                <a:cs typeface="Arial"/>
              </a:rPr>
              <a:t>: </a:t>
            </a:r>
            <a:r>
              <a:rPr sz="1800" spc="-25" dirty="0">
                <a:solidFill>
                  <a:srgbClr val="404040"/>
                </a:solidFill>
                <a:latin typeface="Arial"/>
                <a:cs typeface="Arial"/>
              </a:rPr>
              <a:t>I </a:t>
            </a:r>
            <a:r>
              <a:rPr sz="1800" spc="-55" dirty="0">
                <a:solidFill>
                  <a:srgbClr val="404040"/>
                </a:solidFill>
                <a:latin typeface="Arial"/>
                <a:cs typeface="Arial"/>
              </a:rPr>
              <a:t>wash </a:t>
            </a:r>
            <a:r>
              <a:rPr sz="1800" spc="5" dirty="0">
                <a:solidFill>
                  <a:srgbClr val="404040"/>
                </a:solidFill>
                <a:latin typeface="Arial"/>
                <a:cs typeface="Arial"/>
              </a:rPr>
              <a:t>my </a:t>
            </a:r>
            <a:r>
              <a:rPr sz="1800" spc="-50" dirty="0">
                <a:solidFill>
                  <a:srgbClr val="404040"/>
                </a:solidFill>
                <a:latin typeface="Arial"/>
                <a:cs typeface="Arial"/>
              </a:rPr>
              <a:t>car </a:t>
            </a:r>
            <a:r>
              <a:rPr sz="1800" spc="-10" dirty="0">
                <a:solidFill>
                  <a:srgbClr val="404040"/>
                </a:solidFill>
                <a:latin typeface="Arial"/>
                <a:cs typeface="Arial"/>
              </a:rPr>
              <a:t>when </a:t>
            </a:r>
            <a:r>
              <a:rPr sz="1800" spc="20" dirty="0">
                <a:solidFill>
                  <a:srgbClr val="404040"/>
                </a:solidFill>
                <a:latin typeface="Arial"/>
                <a:cs typeface="Arial"/>
              </a:rPr>
              <a:t>the </a:t>
            </a:r>
            <a:r>
              <a:rPr sz="1800" spc="-15" dirty="0">
                <a:solidFill>
                  <a:srgbClr val="404040"/>
                </a:solidFill>
                <a:latin typeface="Arial"/>
                <a:cs typeface="Arial"/>
              </a:rPr>
              <a:t>weather </a:t>
            </a:r>
            <a:r>
              <a:rPr sz="1800" spc="-60" dirty="0">
                <a:solidFill>
                  <a:srgbClr val="404040"/>
                </a:solidFill>
                <a:latin typeface="Arial"/>
                <a:cs typeface="Arial"/>
              </a:rPr>
              <a:t>is </a:t>
            </a:r>
            <a:r>
              <a:rPr sz="1800" spc="55" dirty="0">
                <a:solidFill>
                  <a:srgbClr val="404040"/>
                </a:solidFill>
                <a:latin typeface="Arial"/>
                <a:cs typeface="Arial"/>
              </a:rPr>
              <a:t>good </a:t>
            </a:r>
            <a:r>
              <a:rPr sz="1800" spc="35" dirty="0">
                <a:solidFill>
                  <a:srgbClr val="404040"/>
                </a:solidFill>
                <a:latin typeface="Arial"/>
                <a:cs typeface="Arial"/>
              </a:rPr>
              <a:t>on</a:t>
            </a:r>
            <a:r>
              <a:rPr sz="1800" spc="185" dirty="0">
                <a:solidFill>
                  <a:srgbClr val="404040"/>
                </a:solidFill>
                <a:latin typeface="Arial"/>
                <a:cs typeface="Arial"/>
              </a:rPr>
              <a:t> </a:t>
            </a:r>
            <a:r>
              <a:rPr sz="1800" spc="-45" dirty="0">
                <a:solidFill>
                  <a:srgbClr val="404040"/>
                </a:solidFill>
                <a:latin typeface="Arial"/>
                <a:cs typeface="Arial"/>
              </a:rPr>
              <a:t>weekends.</a:t>
            </a:r>
            <a:endParaRPr sz="1800">
              <a:latin typeface="Arial"/>
              <a:cs typeface="Arial"/>
            </a:endParaRPr>
          </a:p>
          <a:p>
            <a:pPr marL="355600" indent="-342900">
              <a:lnSpc>
                <a:spcPct val="100000"/>
              </a:lnSpc>
              <a:spcBef>
                <a:spcPts val="780"/>
              </a:spcBef>
              <a:buClr>
                <a:srgbClr val="A42F0F"/>
              </a:buClr>
              <a:buChar char=""/>
              <a:tabLst>
                <a:tab pos="354965" algn="l"/>
                <a:tab pos="355600" algn="l"/>
              </a:tabLst>
            </a:pPr>
            <a:r>
              <a:rPr sz="1800" spc="-65" dirty="0">
                <a:solidFill>
                  <a:srgbClr val="404040"/>
                </a:solidFill>
                <a:latin typeface="Arial"/>
                <a:cs typeface="Arial"/>
              </a:rPr>
              <a:t>Premise: </a:t>
            </a:r>
            <a:r>
              <a:rPr sz="1800" spc="-35" dirty="0">
                <a:solidFill>
                  <a:srgbClr val="404040"/>
                </a:solidFill>
                <a:latin typeface="Arial"/>
                <a:cs typeface="Arial"/>
              </a:rPr>
              <a:t>Today </a:t>
            </a:r>
            <a:r>
              <a:rPr sz="1800" spc="-55" dirty="0">
                <a:solidFill>
                  <a:srgbClr val="404040"/>
                </a:solidFill>
                <a:latin typeface="Arial"/>
                <a:cs typeface="Arial"/>
              </a:rPr>
              <a:t>is </a:t>
            </a:r>
            <a:r>
              <a:rPr sz="1800" spc="-50" dirty="0">
                <a:solidFill>
                  <a:srgbClr val="404040"/>
                </a:solidFill>
                <a:latin typeface="Arial"/>
                <a:cs typeface="Arial"/>
              </a:rPr>
              <a:t>Sunday </a:t>
            </a:r>
            <a:r>
              <a:rPr sz="1800" spc="-5" dirty="0">
                <a:solidFill>
                  <a:srgbClr val="404040"/>
                </a:solidFill>
                <a:latin typeface="Arial"/>
                <a:cs typeface="Arial"/>
              </a:rPr>
              <a:t>and </a:t>
            </a:r>
            <a:r>
              <a:rPr sz="1800" spc="20" dirty="0">
                <a:solidFill>
                  <a:srgbClr val="404040"/>
                </a:solidFill>
                <a:latin typeface="Arial"/>
                <a:cs typeface="Arial"/>
              </a:rPr>
              <a:t>the </a:t>
            </a:r>
            <a:r>
              <a:rPr sz="1800" spc="-15" dirty="0">
                <a:solidFill>
                  <a:srgbClr val="404040"/>
                </a:solidFill>
                <a:latin typeface="Arial"/>
                <a:cs typeface="Arial"/>
              </a:rPr>
              <a:t>weather </a:t>
            </a:r>
            <a:r>
              <a:rPr sz="1800" spc="-60" dirty="0">
                <a:solidFill>
                  <a:srgbClr val="404040"/>
                </a:solidFill>
                <a:latin typeface="Arial"/>
                <a:cs typeface="Arial"/>
              </a:rPr>
              <a:t>is</a:t>
            </a:r>
            <a:r>
              <a:rPr sz="1800" spc="85" dirty="0">
                <a:solidFill>
                  <a:srgbClr val="404040"/>
                </a:solidFill>
                <a:latin typeface="Arial"/>
                <a:cs typeface="Arial"/>
              </a:rPr>
              <a:t> </a:t>
            </a:r>
            <a:r>
              <a:rPr sz="1800" spc="60" dirty="0">
                <a:solidFill>
                  <a:srgbClr val="404040"/>
                </a:solidFill>
                <a:latin typeface="Arial"/>
                <a:cs typeface="Arial"/>
              </a:rPr>
              <a:t>hot</a:t>
            </a:r>
            <a:endParaRPr sz="1800">
              <a:latin typeface="Arial"/>
              <a:cs typeface="Arial"/>
            </a:endParaRPr>
          </a:p>
          <a:p>
            <a:pPr marL="355600" indent="-342900">
              <a:lnSpc>
                <a:spcPct val="100000"/>
              </a:lnSpc>
              <a:spcBef>
                <a:spcPts val="795"/>
              </a:spcBef>
              <a:buClr>
                <a:srgbClr val="A42F0F"/>
              </a:buClr>
              <a:buChar char=""/>
              <a:tabLst>
                <a:tab pos="354965" algn="l"/>
                <a:tab pos="355600" algn="l"/>
              </a:tabLst>
            </a:pPr>
            <a:r>
              <a:rPr sz="1800" spc="-30" dirty="0">
                <a:solidFill>
                  <a:srgbClr val="404040"/>
                </a:solidFill>
                <a:latin typeface="Arial"/>
                <a:cs typeface="Arial"/>
              </a:rPr>
              <a:t>Conclusion: Therefore, </a:t>
            </a:r>
            <a:r>
              <a:rPr sz="1800" spc="-25" dirty="0">
                <a:solidFill>
                  <a:srgbClr val="404040"/>
                </a:solidFill>
                <a:latin typeface="Arial"/>
                <a:cs typeface="Arial"/>
              </a:rPr>
              <a:t>I </a:t>
            </a:r>
            <a:r>
              <a:rPr sz="1800" spc="20" dirty="0">
                <a:solidFill>
                  <a:srgbClr val="404040"/>
                </a:solidFill>
                <a:latin typeface="Arial"/>
                <a:cs typeface="Arial"/>
              </a:rPr>
              <a:t>will </a:t>
            </a:r>
            <a:r>
              <a:rPr sz="1800" spc="-55" dirty="0">
                <a:solidFill>
                  <a:srgbClr val="404040"/>
                </a:solidFill>
                <a:latin typeface="Arial"/>
                <a:cs typeface="Arial"/>
              </a:rPr>
              <a:t>wash </a:t>
            </a:r>
            <a:r>
              <a:rPr sz="1800" spc="5" dirty="0">
                <a:solidFill>
                  <a:srgbClr val="404040"/>
                </a:solidFill>
                <a:latin typeface="Arial"/>
                <a:cs typeface="Arial"/>
              </a:rPr>
              <a:t>my </a:t>
            </a:r>
            <a:r>
              <a:rPr sz="1800" spc="-50" dirty="0">
                <a:solidFill>
                  <a:srgbClr val="404040"/>
                </a:solidFill>
                <a:latin typeface="Arial"/>
                <a:cs typeface="Arial"/>
              </a:rPr>
              <a:t>car</a:t>
            </a:r>
            <a:r>
              <a:rPr sz="1800" spc="-20" dirty="0">
                <a:solidFill>
                  <a:srgbClr val="404040"/>
                </a:solidFill>
                <a:latin typeface="Arial"/>
                <a:cs typeface="Arial"/>
              </a:rPr>
              <a:t> </a:t>
            </a:r>
            <a:r>
              <a:rPr sz="1800" spc="-5" dirty="0">
                <a:solidFill>
                  <a:srgbClr val="404040"/>
                </a:solidFill>
                <a:latin typeface="Arial"/>
                <a:cs typeface="Arial"/>
              </a:rPr>
              <a:t>today.</a:t>
            </a:r>
            <a:endParaRPr sz="1800">
              <a:latin typeface="Arial"/>
              <a:cs typeface="Arial"/>
            </a:endParaRPr>
          </a:p>
        </p:txBody>
      </p:sp>
      <p:sp>
        <p:nvSpPr>
          <p:cNvPr id="6" name="object 6"/>
          <p:cNvSpPr txBox="1"/>
          <p:nvPr/>
        </p:nvSpPr>
        <p:spPr>
          <a:xfrm>
            <a:off x="2668270" y="3312033"/>
            <a:ext cx="8531225" cy="546735"/>
          </a:xfrm>
          <a:prstGeom prst="rect">
            <a:avLst/>
          </a:prstGeom>
        </p:spPr>
        <p:txBody>
          <a:bodyPr vert="horz" wrap="square" lIns="0" tIns="43815" rIns="0" bIns="0" rtlCol="0">
            <a:spAutoFit/>
          </a:bodyPr>
          <a:lstStyle/>
          <a:p>
            <a:pPr marL="355600" marR="5080" indent="-342900">
              <a:lnSpc>
                <a:spcPts val="1939"/>
              </a:lnSpc>
              <a:spcBef>
                <a:spcPts val="345"/>
              </a:spcBef>
              <a:tabLst>
                <a:tab pos="354965" algn="l"/>
              </a:tabLst>
            </a:pPr>
            <a:r>
              <a:rPr sz="1800" spc="335" dirty="0">
                <a:solidFill>
                  <a:srgbClr val="A42F0F"/>
                </a:solidFill>
                <a:latin typeface="Arial"/>
                <a:cs typeface="Arial"/>
              </a:rPr>
              <a:t>	</a:t>
            </a:r>
            <a:r>
              <a:rPr sz="1800" spc="-55" dirty="0">
                <a:solidFill>
                  <a:srgbClr val="404040"/>
                </a:solidFill>
                <a:latin typeface="Arial"/>
                <a:cs typeface="Arial"/>
              </a:rPr>
              <a:t>To </a:t>
            </a:r>
            <a:r>
              <a:rPr sz="1800" spc="-60" dirty="0">
                <a:solidFill>
                  <a:srgbClr val="404040"/>
                </a:solidFill>
                <a:latin typeface="Arial"/>
                <a:cs typeface="Arial"/>
              </a:rPr>
              <a:t>use </a:t>
            </a:r>
            <a:r>
              <a:rPr sz="1800" dirty="0">
                <a:solidFill>
                  <a:srgbClr val="404040"/>
                </a:solidFill>
                <a:latin typeface="Arial"/>
                <a:cs typeface="Arial"/>
              </a:rPr>
              <a:t>deductive </a:t>
            </a:r>
            <a:r>
              <a:rPr sz="1800" spc="-10" dirty="0">
                <a:solidFill>
                  <a:srgbClr val="404040"/>
                </a:solidFill>
                <a:latin typeface="Arial"/>
                <a:cs typeface="Arial"/>
              </a:rPr>
              <a:t>reasoning </a:t>
            </a:r>
            <a:r>
              <a:rPr sz="1800" spc="20" dirty="0">
                <a:solidFill>
                  <a:srgbClr val="404040"/>
                </a:solidFill>
                <a:latin typeface="Arial"/>
                <a:cs typeface="Arial"/>
              </a:rPr>
              <a:t>the </a:t>
            </a:r>
            <a:r>
              <a:rPr sz="1800" spc="25" dirty="0">
                <a:solidFill>
                  <a:srgbClr val="404040"/>
                </a:solidFill>
                <a:latin typeface="Arial"/>
                <a:cs typeface="Arial"/>
              </a:rPr>
              <a:t>problem </a:t>
            </a:r>
            <a:r>
              <a:rPr sz="1800" spc="5" dirty="0">
                <a:solidFill>
                  <a:srgbClr val="404040"/>
                </a:solidFill>
                <a:latin typeface="Arial"/>
                <a:cs typeface="Arial"/>
              </a:rPr>
              <a:t>must </a:t>
            </a:r>
            <a:r>
              <a:rPr sz="1800" spc="-15" dirty="0">
                <a:solidFill>
                  <a:srgbClr val="404040"/>
                </a:solidFill>
                <a:latin typeface="Arial"/>
                <a:cs typeface="Arial"/>
              </a:rPr>
              <a:t>generally </a:t>
            </a:r>
            <a:r>
              <a:rPr sz="1800" spc="-5" dirty="0">
                <a:solidFill>
                  <a:srgbClr val="404040"/>
                </a:solidFill>
                <a:latin typeface="Arial"/>
                <a:cs typeface="Arial"/>
              </a:rPr>
              <a:t>be </a:t>
            </a:r>
            <a:r>
              <a:rPr sz="1800" spc="35" dirty="0">
                <a:solidFill>
                  <a:srgbClr val="404040"/>
                </a:solidFill>
                <a:latin typeface="Arial"/>
                <a:cs typeface="Arial"/>
              </a:rPr>
              <a:t>formatted </a:t>
            </a:r>
            <a:r>
              <a:rPr sz="1800" spc="20" dirty="0">
                <a:solidFill>
                  <a:srgbClr val="404040"/>
                </a:solidFill>
                <a:latin typeface="Arial"/>
                <a:cs typeface="Arial"/>
              </a:rPr>
              <a:t>in </a:t>
            </a:r>
            <a:r>
              <a:rPr sz="1800" dirty="0">
                <a:solidFill>
                  <a:srgbClr val="404040"/>
                </a:solidFill>
                <a:latin typeface="Arial"/>
                <a:cs typeface="Arial"/>
              </a:rPr>
              <a:t>this </a:t>
            </a:r>
            <a:r>
              <a:rPr sz="1800" spc="-60" dirty="0">
                <a:solidFill>
                  <a:srgbClr val="404040"/>
                </a:solidFill>
                <a:latin typeface="Arial"/>
                <a:cs typeface="Arial"/>
              </a:rPr>
              <a:t>way.  </a:t>
            </a:r>
            <a:r>
              <a:rPr sz="1800" spc="-40" dirty="0">
                <a:solidFill>
                  <a:srgbClr val="404040"/>
                </a:solidFill>
                <a:latin typeface="Arial"/>
                <a:cs typeface="Arial"/>
              </a:rPr>
              <a:t>Once </a:t>
            </a:r>
            <a:r>
              <a:rPr sz="1800" spc="20" dirty="0">
                <a:solidFill>
                  <a:srgbClr val="404040"/>
                </a:solidFill>
                <a:latin typeface="Arial"/>
                <a:cs typeface="Arial"/>
              </a:rPr>
              <a:t>the </a:t>
            </a:r>
            <a:r>
              <a:rPr sz="1800" spc="30" dirty="0">
                <a:solidFill>
                  <a:srgbClr val="404040"/>
                </a:solidFill>
                <a:latin typeface="Arial"/>
                <a:cs typeface="Arial"/>
              </a:rPr>
              <a:t>format </a:t>
            </a:r>
            <a:r>
              <a:rPr sz="1800" spc="-70" dirty="0">
                <a:solidFill>
                  <a:srgbClr val="404040"/>
                </a:solidFill>
                <a:latin typeface="Arial"/>
                <a:cs typeface="Arial"/>
              </a:rPr>
              <a:t>has </a:t>
            </a:r>
            <a:r>
              <a:rPr sz="1800" spc="-20" dirty="0">
                <a:solidFill>
                  <a:srgbClr val="404040"/>
                </a:solidFill>
                <a:latin typeface="Arial"/>
                <a:cs typeface="Arial"/>
              </a:rPr>
              <a:t>been </a:t>
            </a:r>
            <a:r>
              <a:rPr sz="1800" spc="-30" dirty="0">
                <a:solidFill>
                  <a:srgbClr val="404040"/>
                </a:solidFill>
                <a:latin typeface="Arial"/>
                <a:cs typeface="Arial"/>
              </a:rPr>
              <a:t>achieved </a:t>
            </a:r>
            <a:r>
              <a:rPr sz="1800" spc="-110" dirty="0">
                <a:solidFill>
                  <a:srgbClr val="404040"/>
                </a:solidFill>
                <a:latin typeface="Arial"/>
                <a:cs typeface="Arial"/>
              </a:rPr>
              <a:t>, </a:t>
            </a:r>
            <a:r>
              <a:rPr sz="1800" spc="20" dirty="0">
                <a:solidFill>
                  <a:srgbClr val="404040"/>
                </a:solidFill>
                <a:latin typeface="Arial"/>
                <a:cs typeface="Arial"/>
              </a:rPr>
              <a:t>the </a:t>
            </a:r>
            <a:r>
              <a:rPr sz="1800" spc="-10" dirty="0">
                <a:solidFill>
                  <a:srgbClr val="404040"/>
                </a:solidFill>
                <a:latin typeface="Arial"/>
                <a:cs typeface="Arial"/>
              </a:rPr>
              <a:t>conclusion </a:t>
            </a:r>
            <a:r>
              <a:rPr sz="1800" spc="5" dirty="0">
                <a:solidFill>
                  <a:srgbClr val="404040"/>
                </a:solidFill>
                <a:latin typeface="Arial"/>
                <a:cs typeface="Arial"/>
              </a:rPr>
              <a:t>must </a:t>
            </a:r>
            <a:r>
              <a:rPr sz="1800" spc="-5" dirty="0">
                <a:solidFill>
                  <a:srgbClr val="404040"/>
                </a:solidFill>
                <a:latin typeface="Arial"/>
                <a:cs typeface="Arial"/>
              </a:rPr>
              <a:t>be valid </a:t>
            </a:r>
            <a:r>
              <a:rPr sz="1800" spc="45" dirty="0">
                <a:solidFill>
                  <a:srgbClr val="404040"/>
                </a:solidFill>
                <a:latin typeface="Arial"/>
                <a:cs typeface="Arial"/>
              </a:rPr>
              <a:t>if </a:t>
            </a:r>
            <a:r>
              <a:rPr sz="1800" spc="20" dirty="0">
                <a:solidFill>
                  <a:srgbClr val="404040"/>
                </a:solidFill>
                <a:latin typeface="Arial"/>
                <a:cs typeface="Arial"/>
              </a:rPr>
              <a:t>the</a:t>
            </a:r>
            <a:r>
              <a:rPr sz="1800" spc="15" dirty="0">
                <a:solidFill>
                  <a:srgbClr val="404040"/>
                </a:solidFill>
                <a:latin typeface="Arial"/>
                <a:cs typeface="Arial"/>
              </a:rPr>
              <a:t> </a:t>
            </a:r>
            <a:r>
              <a:rPr sz="1800" spc="-35" dirty="0">
                <a:solidFill>
                  <a:srgbClr val="404040"/>
                </a:solidFill>
                <a:latin typeface="Arial"/>
                <a:cs typeface="Arial"/>
              </a:rPr>
              <a:t>premises</a:t>
            </a:r>
            <a:endParaRPr sz="1800">
              <a:latin typeface="Arial"/>
              <a:cs typeface="Arial"/>
            </a:endParaRPr>
          </a:p>
        </p:txBody>
      </p:sp>
      <p:sp>
        <p:nvSpPr>
          <p:cNvPr id="7" name="object 7"/>
          <p:cNvSpPr txBox="1"/>
          <p:nvPr/>
        </p:nvSpPr>
        <p:spPr>
          <a:xfrm>
            <a:off x="3011170" y="3805808"/>
            <a:ext cx="767016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404040"/>
                </a:solidFill>
                <a:latin typeface="Arial"/>
                <a:cs typeface="Arial"/>
              </a:rPr>
              <a:t>are </a:t>
            </a:r>
            <a:r>
              <a:rPr sz="1800" spc="-10" dirty="0">
                <a:solidFill>
                  <a:srgbClr val="404040"/>
                </a:solidFill>
                <a:latin typeface="Arial"/>
                <a:cs typeface="Arial"/>
              </a:rPr>
              <a:t>true. </a:t>
            </a:r>
            <a:r>
              <a:rPr sz="1800" spc="-70" dirty="0">
                <a:solidFill>
                  <a:srgbClr val="404040"/>
                </a:solidFill>
                <a:latin typeface="Arial"/>
                <a:cs typeface="Arial"/>
              </a:rPr>
              <a:t>The </a:t>
            </a:r>
            <a:r>
              <a:rPr sz="1800" spc="5" dirty="0">
                <a:solidFill>
                  <a:srgbClr val="404040"/>
                </a:solidFill>
                <a:latin typeface="Arial"/>
                <a:cs typeface="Arial"/>
              </a:rPr>
              <a:t>whole </a:t>
            </a:r>
            <a:r>
              <a:rPr sz="1800" spc="-20" dirty="0">
                <a:solidFill>
                  <a:srgbClr val="404040"/>
                </a:solidFill>
                <a:latin typeface="Arial"/>
                <a:cs typeface="Arial"/>
              </a:rPr>
              <a:t>idea </a:t>
            </a:r>
            <a:r>
              <a:rPr sz="1800" spc="-55" dirty="0">
                <a:solidFill>
                  <a:srgbClr val="404040"/>
                </a:solidFill>
                <a:latin typeface="Arial"/>
                <a:cs typeface="Arial"/>
              </a:rPr>
              <a:t>is </a:t>
            </a:r>
            <a:r>
              <a:rPr sz="1800" spc="80" dirty="0">
                <a:solidFill>
                  <a:srgbClr val="404040"/>
                </a:solidFill>
                <a:latin typeface="Arial"/>
                <a:cs typeface="Arial"/>
              </a:rPr>
              <a:t>to </a:t>
            </a:r>
            <a:r>
              <a:rPr sz="1800" dirty="0">
                <a:solidFill>
                  <a:srgbClr val="404040"/>
                </a:solidFill>
                <a:latin typeface="Arial"/>
                <a:cs typeface="Arial"/>
              </a:rPr>
              <a:t>develop </a:t>
            </a:r>
            <a:r>
              <a:rPr sz="1800" spc="-15" dirty="0">
                <a:solidFill>
                  <a:srgbClr val="404040"/>
                </a:solidFill>
                <a:latin typeface="Arial"/>
                <a:cs typeface="Arial"/>
              </a:rPr>
              <a:t>new </a:t>
            </a:r>
            <a:r>
              <a:rPr sz="1800" spc="5" dirty="0">
                <a:solidFill>
                  <a:srgbClr val="404040"/>
                </a:solidFill>
                <a:latin typeface="Arial"/>
                <a:cs typeface="Arial"/>
              </a:rPr>
              <a:t>knowledge </a:t>
            </a:r>
            <a:r>
              <a:rPr sz="1800" spc="45" dirty="0">
                <a:solidFill>
                  <a:srgbClr val="404040"/>
                </a:solidFill>
                <a:latin typeface="Arial"/>
                <a:cs typeface="Arial"/>
              </a:rPr>
              <a:t>from </a:t>
            </a:r>
            <a:r>
              <a:rPr sz="1800" spc="-10" dirty="0">
                <a:solidFill>
                  <a:srgbClr val="404040"/>
                </a:solidFill>
                <a:latin typeface="Arial"/>
                <a:cs typeface="Arial"/>
              </a:rPr>
              <a:t>previously</a:t>
            </a:r>
            <a:r>
              <a:rPr sz="1800" spc="-40" dirty="0">
                <a:solidFill>
                  <a:srgbClr val="404040"/>
                </a:solidFill>
                <a:latin typeface="Arial"/>
                <a:cs typeface="Arial"/>
              </a:rPr>
              <a:t> </a:t>
            </a:r>
            <a:r>
              <a:rPr sz="1800" dirty="0">
                <a:solidFill>
                  <a:srgbClr val="404040"/>
                </a:solidFill>
                <a:latin typeface="Arial"/>
                <a:cs typeface="Arial"/>
              </a:rPr>
              <a:t>given</a:t>
            </a:r>
            <a:endParaRPr sz="1800">
              <a:latin typeface="Arial"/>
              <a:cs typeface="Arial"/>
            </a:endParaRPr>
          </a:p>
        </p:txBody>
      </p:sp>
      <p:sp>
        <p:nvSpPr>
          <p:cNvPr id="8" name="object 8"/>
          <p:cNvSpPr txBox="1"/>
          <p:nvPr/>
        </p:nvSpPr>
        <p:spPr>
          <a:xfrm>
            <a:off x="2668270" y="3952551"/>
            <a:ext cx="8406765" cy="775335"/>
          </a:xfrm>
          <a:prstGeom prst="rect">
            <a:avLst/>
          </a:prstGeom>
        </p:spPr>
        <p:txBody>
          <a:bodyPr vert="horz" wrap="square" lIns="0" tIns="112395" rIns="0" bIns="0" rtlCol="0">
            <a:spAutoFit/>
          </a:bodyPr>
          <a:lstStyle/>
          <a:p>
            <a:pPr marL="355600">
              <a:lnSpc>
                <a:spcPct val="100000"/>
              </a:lnSpc>
              <a:spcBef>
                <a:spcPts val="885"/>
              </a:spcBef>
            </a:pPr>
            <a:r>
              <a:rPr sz="1800" spc="-5" dirty="0">
                <a:solidFill>
                  <a:srgbClr val="404040"/>
                </a:solidFill>
                <a:latin typeface="Arial"/>
                <a:cs typeface="Arial"/>
              </a:rPr>
              <a:t>knowledge.</a:t>
            </a:r>
            <a:endParaRPr sz="1800">
              <a:latin typeface="Arial"/>
              <a:cs typeface="Arial"/>
            </a:endParaRPr>
          </a:p>
          <a:p>
            <a:pPr marL="12700">
              <a:lnSpc>
                <a:spcPct val="100000"/>
              </a:lnSpc>
              <a:spcBef>
                <a:spcPts val="795"/>
              </a:spcBef>
              <a:tabLst>
                <a:tab pos="354965" algn="l"/>
              </a:tabLst>
            </a:pPr>
            <a:r>
              <a:rPr sz="1800" spc="340" dirty="0">
                <a:solidFill>
                  <a:srgbClr val="A42F0F"/>
                </a:solidFill>
                <a:latin typeface="Arial"/>
                <a:cs typeface="Arial"/>
              </a:rPr>
              <a:t>	</a:t>
            </a:r>
            <a:r>
              <a:rPr sz="1800" spc="-30" dirty="0">
                <a:solidFill>
                  <a:srgbClr val="404040"/>
                </a:solidFill>
                <a:latin typeface="Arial"/>
                <a:cs typeface="Arial"/>
              </a:rPr>
              <a:t>One </a:t>
            </a:r>
            <a:r>
              <a:rPr sz="1800" spc="55" dirty="0">
                <a:solidFill>
                  <a:srgbClr val="404040"/>
                </a:solidFill>
                <a:latin typeface="Arial"/>
                <a:cs typeface="Arial"/>
              </a:rPr>
              <a:t>of </a:t>
            </a:r>
            <a:r>
              <a:rPr sz="1800" spc="20" dirty="0">
                <a:solidFill>
                  <a:srgbClr val="404040"/>
                </a:solidFill>
                <a:latin typeface="Arial"/>
                <a:cs typeface="Arial"/>
              </a:rPr>
              <a:t>the </a:t>
            </a:r>
            <a:r>
              <a:rPr sz="1800" spc="-45" dirty="0">
                <a:solidFill>
                  <a:srgbClr val="404040"/>
                </a:solidFill>
                <a:latin typeface="Arial"/>
                <a:cs typeface="Arial"/>
              </a:rPr>
              <a:t>basic </a:t>
            </a:r>
            <a:r>
              <a:rPr sz="1800" spc="-25" dirty="0">
                <a:solidFill>
                  <a:srgbClr val="404040"/>
                </a:solidFill>
                <a:latin typeface="Arial"/>
                <a:cs typeface="Arial"/>
              </a:rPr>
              <a:t>rules </a:t>
            </a:r>
            <a:r>
              <a:rPr sz="1800" spc="55" dirty="0">
                <a:solidFill>
                  <a:srgbClr val="404040"/>
                </a:solidFill>
                <a:latin typeface="Arial"/>
                <a:cs typeface="Arial"/>
              </a:rPr>
              <a:t>of </a:t>
            </a:r>
            <a:r>
              <a:rPr sz="1800" spc="-15" dirty="0">
                <a:solidFill>
                  <a:srgbClr val="404040"/>
                </a:solidFill>
                <a:latin typeface="Arial"/>
                <a:cs typeface="Arial"/>
              </a:rPr>
              <a:t>inference </a:t>
            </a:r>
            <a:r>
              <a:rPr sz="1800" spc="55" dirty="0">
                <a:solidFill>
                  <a:srgbClr val="404040"/>
                </a:solidFill>
                <a:latin typeface="Arial"/>
                <a:cs typeface="Arial"/>
              </a:rPr>
              <a:t>of </a:t>
            </a:r>
            <a:r>
              <a:rPr sz="1800" dirty="0">
                <a:solidFill>
                  <a:srgbClr val="404040"/>
                </a:solidFill>
                <a:latin typeface="Arial"/>
                <a:cs typeface="Arial"/>
              </a:rPr>
              <a:t>deductive </a:t>
            </a:r>
            <a:r>
              <a:rPr sz="1800" spc="15" dirty="0">
                <a:solidFill>
                  <a:srgbClr val="404040"/>
                </a:solidFill>
                <a:latin typeface="Arial"/>
                <a:cs typeface="Arial"/>
              </a:rPr>
              <a:t>logic </a:t>
            </a:r>
            <a:r>
              <a:rPr sz="1800" spc="-55" dirty="0">
                <a:solidFill>
                  <a:srgbClr val="404040"/>
                </a:solidFill>
                <a:latin typeface="Arial"/>
                <a:cs typeface="Arial"/>
              </a:rPr>
              <a:t>is </a:t>
            </a:r>
            <a:r>
              <a:rPr sz="1800" spc="20" dirty="0">
                <a:solidFill>
                  <a:srgbClr val="404040"/>
                </a:solidFill>
                <a:latin typeface="Arial"/>
                <a:cs typeface="Arial"/>
              </a:rPr>
              <a:t>the </a:t>
            </a:r>
            <a:r>
              <a:rPr sz="1800" b="1" spc="-35" dirty="0">
                <a:solidFill>
                  <a:srgbClr val="404040"/>
                </a:solidFill>
                <a:latin typeface="Arial"/>
                <a:cs typeface="Arial"/>
              </a:rPr>
              <a:t>modus </a:t>
            </a:r>
            <a:r>
              <a:rPr sz="1800" b="1" spc="-45" dirty="0">
                <a:solidFill>
                  <a:srgbClr val="404040"/>
                </a:solidFill>
                <a:latin typeface="Arial"/>
                <a:cs typeface="Arial"/>
              </a:rPr>
              <a:t>ponens</a:t>
            </a:r>
            <a:r>
              <a:rPr sz="1800" b="1" spc="-185" dirty="0">
                <a:solidFill>
                  <a:srgbClr val="404040"/>
                </a:solidFill>
                <a:latin typeface="Arial"/>
                <a:cs typeface="Arial"/>
              </a:rPr>
              <a:t> </a:t>
            </a:r>
            <a:r>
              <a:rPr sz="1800" spc="-25" dirty="0">
                <a:solidFill>
                  <a:srgbClr val="404040"/>
                </a:solidFill>
                <a:latin typeface="Arial"/>
                <a:cs typeface="Arial"/>
              </a:rPr>
              <a:t>rule.</a:t>
            </a:r>
            <a:endParaRPr sz="1800">
              <a:latin typeface="Arial"/>
              <a:cs typeface="Arial"/>
            </a:endParaRPr>
          </a:p>
        </p:txBody>
      </p:sp>
      <p:sp>
        <p:nvSpPr>
          <p:cNvPr id="9" name="object 9"/>
          <p:cNvSpPr txBox="1"/>
          <p:nvPr/>
        </p:nvSpPr>
        <p:spPr>
          <a:xfrm>
            <a:off x="2668270" y="4801361"/>
            <a:ext cx="8717915" cy="922019"/>
          </a:xfrm>
          <a:prstGeom prst="rect">
            <a:avLst/>
          </a:prstGeom>
        </p:spPr>
        <p:txBody>
          <a:bodyPr vert="horz" wrap="square" lIns="0" tIns="23495" rIns="0" bIns="0" rtlCol="0">
            <a:spAutoFit/>
          </a:bodyPr>
          <a:lstStyle/>
          <a:p>
            <a:pPr marL="355600" marR="5080" indent="-342900">
              <a:lnSpc>
                <a:spcPts val="2140"/>
              </a:lnSpc>
              <a:spcBef>
                <a:spcPts val="185"/>
              </a:spcBef>
              <a:buClr>
                <a:srgbClr val="A42F0F"/>
              </a:buClr>
              <a:buChar char=""/>
              <a:tabLst>
                <a:tab pos="354965" algn="l"/>
                <a:tab pos="355600" algn="l"/>
              </a:tabLst>
            </a:pPr>
            <a:r>
              <a:rPr sz="1800" spc="-40" dirty="0">
                <a:solidFill>
                  <a:srgbClr val="404040"/>
                </a:solidFill>
                <a:latin typeface="Arial"/>
                <a:cs typeface="Arial"/>
              </a:rPr>
              <a:t>A </a:t>
            </a:r>
            <a:r>
              <a:rPr sz="1800" spc="20" dirty="0">
                <a:solidFill>
                  <a:srgbClr val="404040"/>
                </a:solidFill>
                <a:latin typeface="Arial"/>
                <a:cs typeface="Arial"/>
              </a:rPr>
              <a:t>formal </a:t>
            </a:r>
            <a:r>
              <a:rPr sz="1800" spc="-45" dirty="0">
                <a:solidFill>
                  <a:srgbClr val="404040"/>
                </a:solidFill>
                <a:latin typeface="Arial"/>
                <a:cs typeface="Arial"/>
              </a:rPr>
              <a:t>English </a:t>
            </a:r>
            <a:r>
              <a:rPr sz="1800" dirty="0">
                <a:solidFill>
                  <a:srgbClr val="404040"/>
                </a:solidFill>
                <a:latin typeface="Arial"/>
                <a:cs typeface="Arial"/>
              </a:rPr>
              <a:t>statement </a:t>
            </a:r>
            <a:r>
              <a:rPr sz="1800" spc="55" dirty="0">
                <a:solidFill>
                  <a:srgbClr val="404040"/>
                </a:solidFill>
                <a:latin typeface="Arial"/>
                <a:cs typeface="Arial"/>
              </a:rPr>
              <a:t>of </a:t>
            </a:r>
            <a:r>
              <a:rPr sz="1800" spc="5" dirty="0">
                <a:solidFill>
                  <a:srgbClr val="404040"/>
                </a:solidFill>
                <a:latin typeface="Arial"/>
                <a:cs typeface="Arial"/>
              </a:rPr>
              <a:t>this rule </a:t>
            </a:r>
            <a:r>
              <a:rPr sz="1800" spc="-55" dirty="0">
                <a:solidFill>
                  <a:srgbClr val="404040"/>
                </a:solidFill>
                <a:latin typeface="Arial"/>
                <a:cs typeface="Arial"/>
              </a:rPr>
              <a:t>is </a:t>
            </a:r>
            <a:r>
              <a:rPr sz="1800" spc="-110" dirty="0">
                <a:solidFill>
                  <a:srgbClr val="404040"/>
                </a:solidFill>
                <a:latin typeface="Arial"/>
                <a:cs typeface="Arial"/>
              </a:rPr>
              <a:t>: </a:t>
            </a:r>
            <a:r>
              <a:rPr sz="1800" spc="20" dirty="0">
                <a:solidFill>
                  <a:srgbClr val="404040"/>
                </a:solidFill>
                <a:latin typeface="Arial"/>
                <a:cs typeface="Arial"/>
              </a:rPr>
              <a:t>If </a:t>
            </a:r>
            <a:r>
              <a:rPr sz="1800" spc="-140" dirty="0">
                <a:solidFill>
                  <a:srgbClr val="404040"/>
                </a:solidFill>
                <a:latin typeface="Arial"/>
                <a:cs typeface="Arial"/>
              </a:rPr>
              <a:t>X </a:t>
            </a:r>
            <a:r>
              <a:rPr sz="1800" spc="-55" dirty="0">
                <a:solidFill>
                  <a:srgbClr val="404040"/>
                </a:solidFill>
                <a:latin typeface="Arial"/>
                <a:cs typeface="Arial"/>
              </a:rPr>
              <a:t>is </a:t>
            </a:r>
            <a:r>
              <a:rPr sz="1800" spc="20" dirty="0">
                <a:solidFill>
                  <a:srgbClr val="404040"/>
                </a:solidFill>
                <a:latin typeface="Arial"/>
                <a:cs typeface="Arial"/>
              </a:rPr>
              <a:t>true </a:t>
            </a:r>
            <a:r>
              <a:rPr sz="1800" spc="-5" dirty="0">
                <a:solidFill>
                  <a:srgbClr val="404040"/>
                </a:solidFill>
                <a:latin typeface="Arial"/>
                <a:cs typeface="Arial"/>
              </a:rPr>
              <a:t>and </a:t>
            </a:r>
            <a:r>
              <a:rPr sz="1800" spc="45" dirty="0">
                <a:solidFill>
                  <a:srgbClr val="404040"/>
                </a:solidFill>
                <a:latin typeface="Arial"/>
                <a:cs typeface="Arial"/>
              </a:rPr>
              <a:t>if </a:t>
            </a:r>
            <a:r>
              <a:rPr sz="1800" spc="-140" dirty="0">
                <a:solidFill>
                  <a:srgbClr val="404040"/>
                </a:solidFill>
                <a:latin typeface="Arial"/>
                <a:cs typeface="Arial"/>
              </a:rPr>
              <a:t>X </a:t>
            </a:r>
            <a:r>
              <a:rPr sz="1800" spc="15" dirty="0">
                <a:solidFill>
                  <a:srgbClr val="404040"/>
                </a:solidFill>
                <a:latin typeface="Arial"/>
                <a:cs typeface="Arial"/>
              </a:rPr>
              <a:t>being </a:t>
            </a:r>
            <a:r>
              <a:rPr sz="1800" spc="20" dirty="0">
                <a:solidFill>
                  <a:srgbClr val="404040"/>
                </a:solidFill>
                <a:latin typeface="Arial"/>
                <a:cs typeface="Arial"/>
              </a:rPr>
              <a:t>true </a:t>
            </a:r>
            <a:r>
              <a:rPr sz="1800" spc="-5" dirty="0">
                <a:solidFill>
                  <a:srgbClr val="404040"/>
                </a:solidFill>
                <a:latin typeface="Arial"/>
                <a:cs typeface="Arial"/>
              </a:rPr>
              <a:t>implies </a:t>
            </a:r>
            <a:r>
              <a:rPr sz="1800" spc="-210" dirty="0">
                <a:solidFill>
                  <a:srgbClr val="404040"/>
                </a:solidFill>
                <a:latin typeface="Arial"/>
                <a:cs typeface="Arial"/>
              </a:rPr>
              <a:t>Y </a:t>
            </a:r>
            <a:r>
              <a:rPr sz="1800" spc="-60" dirty="0">
                <a:solidFill>
                  <a:srgbClr val="404040"/>
                </a:solidFill>
                <a:latin typeface="Arial"/>
                <a:cs typeface="Arial"/>
              </a:rPr>
              <a:t>is  </a:t>
            </a:r>
            <a:r>
              <a:rPr sz="1800" spc="20" dirty="0">
                <a:solidFill>
                  <a:srgbClr val="404040"/>
                </a:solidFill>
                <a:latin typeface="Arial"/>
                <a:cs typeface="Arial"/>
              </a:rPr>
              <a:t>true then </a:t>
            </a:r>
            <a:r>
              <a:rPr sz="1800" spc="-210" dirty="0">
                <a:solidFill>
                  <a:srgbClr val="404040"/>
                </a:solidFill>
                <a:latin typeface="Arial"/>
                <a:cs typeface="Arial"/>
              </a:rPr>
              <a:t>Y </a:t>
            </a:r>
            <a:r>
              <a:rPr sz="1800" spc="-55" dirty="0">
                <a:solidFill>
                  <a:srgbClr val="404040"/>
                </a:solidFill>
                <a:latin typeface="Arial"/>
                <a:cs typeface="Arial"/>
              </a:rPr>
              <a:t>is </a:t>
            </a:r>
            <a:r>
              <a:rPr sz="1800" spc="-5" dirty="0">
                <a:solidFill>
                  <a:srgbClr val="404040"/>
                </a:solidFill>
                <a:latin typeface="Arial"/>
                <a:cs typeface="Arial"/>
              </a:rPr>
              <a:t>true.</a:t>
            </a:r>
            <a:r>
              <a:rPr sz="1800" spc="-175" dirty="0">
                <a:solidFill>
                  <a:srgbClr val="404040"/>
                </a:solidFill>
                <a:latin typeface="Arial"/>
                <a:cs typeface="Arial"/>
              </a:rPr>
              <a:t> </a:t>
            </a:r>
            <a:r>
              <a:rPr sz="1800" spc="-120" dirty="0">
                <a:solidFill>
                  <a:srgbClr val="404040"/>
                </a:solidFill>
                <a:latin typeface="Arial"/>
                <a:cs typeface="Arial"/>
              </a:rPr>
              <a:t>(X</a:t>
            </a:r>
            <a:r>
              <a:rPr sz="1800" spc="-120" dirty="0">
                <a:solidFill>
                  <a:srgbClr val="404040"/>
                </a:solidFill>
                <a:latin typeface="DejaVu Sans"/>
                <a:cs typeface="DejaVu Sans"/>
              </a:rPr>
              <a:t>∧</a:t>
            </a:r>
            <a:r>
              <a:rPr sz="1800" spc="-120" dirty="0">
                <a:solidFill>
                  <a:srgbClr val="404040"/>
                </a:solidFill>
                <a:latin typeface="Arial"/>
                <a:cs typeface="Arial"/>
              </a:rPr>
              <a:t>(X→Y)→Y</a:t>
            </a:r>
            <a:endParaRPr sz="1800">
              <a:latin typeface="Arial"/>
              <a:cs typeface="Arial"/>
            </a:endParaRPr>
          </a:p>
          <a:p>
            <a:pPr marL="417830" indent="-405765">
              <a:lnSpc>
                <a:spcPct val="100000"/>
              </a:lnSpc>
              <a:spcBef>
                <a:spcPts val="530"/>
              </a:spcBef>
              <a:buClr>
                <a:srgbClr val="A42F0F"/>
              </a:buClr>
              <a:buChar char=""/>
              <a:tabLst>
                <a:tab pos="417830" algn="l"/>
                <a:tab pos="418465" algn="l"/>
              </a:tabLst>
            </a:pPr>
            <a:r>
              <a:rPr sz="1800" spc="-65" dirty="0">
                <a:solidFill>
                  <a:srgbClr val="404040"/>
                </a:solidFill>
                <a:latin typeface="Arial"/>
                <a:cs typeface="Arial"/>
              </a:rPr>
              <a:t>Example: </a:t>
            </a:r>
            <a:r>
              <a:rPr sz="1800" spc="5" dirty="0">
                <a:solidFill>
                  <a:srgbClr val="404040"/>
                </a:solidFill>
                <a:latin typeface="Arial"/>
                <a:cs typeface="Arial"/>
              </a:rPr>
              <a:t>All </a:t>
            </a:r>
            <a:r>
              <a:rPr sz="1800" spc="-50" dirty="0">
                <a:solidFill>
                  <a:srgbClr val="404040"/>
                </a:solidFill>
                <a:latin typeface="Arial"/>
                <a:cs typeface="Arial"/>
              </a:rPr>
              <a:t>cats </a:t>
            </a:r>
            <a:r>
              <a:rPr sz="1800" spc="-45" dirty="0">
                <a:solidFill>
                  <a:srgbClr val="404040"/>
                </a:solidFill>
                <a:latin typeface="Arial"/>
                <a:cs typeface="Arial"/>
              </a:rPr>
              <a:t>are </a:t>
            </a:r>
            <a:r>
              <a:rPr sz="1800" spc="-35" dirty="0">
                <a:solidFill>
                  <a:srgbClr val="404040"/>
                </a:solidFill>
                <a:latin typeface="Arial"/>
                <a:cs typeface="Arial"/>
              </a:rPr>
              <a:t>felines. </a:t>
            </a:r>
            <a:r>
              <a:rPr sz="1800" spc="-40" dirty="0">
                <a:solidFill>
                  <a:srgbClr val="404040"/>
                </a:solidFill>
                <a:latin typeface="Arial"/>
                <a:cs typeface="Arial"/>
              </a:rPr>
              <a:t>Bosty </a:t>
            </a:r>
            <a:r>
              <a:rPr sz="1800" spc="-55" dirty="0">
                <a:solidFill>
                  <a:srgbClr val="404040"/>
                </a:solidFill>
                <a:latin typeface="Arial"/>
                <a:cs typeface="Arial"/>
              </a:rPr>
              <a:t>is </a:t>
            </a:r>
            <a:r>
              <a:rPr sz="1800" spc="-90" dirty="0">
                <a:solidFill>
                  <a:srgbClr val="404040"/>
                </a:solidFill>
                <a:latin typeface="Arial"/>
                <a:cs typeface="Arial"/>
              </a:rPr>
              <a:t>a </a:t>
            </a:r>
            <a:r>
              <a:rPr sz="1800" spc="-45" dirty="0">
                <a:solidFill>
                  <a:srgbClr val="404040"/>
                </a:solidFill>
                <a:latin typeface="Arial"/>
                <a:cs typeface="Arial"/>
              </a:rPr>
              <a:t>cat. </a:t>
            </a:r>
            <a:r>
              <a:rPr sz="1800" spc="-25" dirty="0">
                <a:solidFill>
                  <a:srgbClr val="404040"/>
                </a:solidFill>
                <a:latin typeface="Arial"/>
                <a:cs typeface="Arial"/>
              </a:rPr>
              <a:t>I </a:t>
            </a:r>
            <a:r>
              <a:rPr sz="1800" spc="-50" dirty="0">
                <a:solidFill>
                  <a:srgbClr val="404040"/>
                </a:solidFill>
                <a:latin typeface="Arial"/>
                <a:cs typeface="Arial"/>
              </a:rPr>
              <a:t>can </a:t>
            </a:r>
            <a:r>
              <a:rPr sz="1800" spc="-15" dirty="0">
                <a:solidFill>
                  <a:srgbClr val="404040"/>
                </a:solidFill>
                <a:latin typeface="Arial"/>
                <a:cs typeface="Arial"/>
              </a:rPr>
              <a:t>deduce </a:t>
            </a:r>
            <a:r>
              <a:rPr sz="1800" spc="35" dirty="0">
                <a:solidFill>
                  <a:srgbClr val="404040"/>
                </a:solidFill>
                <a:latin typeface="Arial"/>
                <a:cs typeface="Arial"/>
              </a:rPr>
              <a:t>that </a:t>
            </a:r>
            <a:r>
              <a:rPr sz="1800" b="1" spc="-65" dirty="0">
                <a:solidFill>
                  <a:srgbClr val="404040"/>
                </a:solidFill>
                <a:latin typeface="Arial"/>
                <a:cs typeface="Arial"/>
              </a:rPr>
              <a:t>Bosty </a:t>
            </a:r>
            <a:r>
              <a:rPr sz="1800" b="1" spc="-105" dirty="0">
                <a:solidFill>
                  <a:srgbClr val="404040"/>
                </a:solidFill>
                <a:latin typeface="Arial"/>
                <a:cs typeface="Arial"/>
              </a:rPr>
              <a:t>is</a:t>
            </a:r>
            <a:r>
              <a:rPr sz="1800" b="1" spc="80" dirty="0">
                <a:solidFill>
                  <a:srgbClr val="404040"/>
                </a:solidFill>
                <a:latin typeface="Arial"/>
                <a:cs typeface="Arial"/>
              </a:rPr>
              <a:t> </a:t>
            </a:r>
            <a:r>
              <a:rPr sz="1800" b="1" spc="-35" dirty="0">
                <a:solidFill>
                  <a:srgbClr val="404040"/>
                </a:solidFill>
                <a:latin typeface="Arial"/>
                <a:cs typeface="Arial"/>
              </a:rPr>
              <a:t>a </a:t>
            </a:r>
            <a:r>
              <a:rPr sz="1800" b="1" spc="5" dirty="0">
                <a:solidFill>
                  <a:srgbClr val="404040"/>
                </a:solidFill>
                <a:latin typeface="Arial"/>
                <a:cs typeface="Arial"/>
              </a:rPr>
              <a:t>feline</a:t>
            </a:r>
            <a:endParaRPr sz="1800">
              <a:latin typeface="Arial"/>
              <a:cs typeface="Arial"/>
            </a:endParaRPr>
          </a:p>
        </p:txBody>
      </p:sp>
    </p:spTree>
    <p:extLst>
      <p:ext uri="{BB962C8B-B14F-4D97-AF65-F5344CB8AC3E}">
        <p14:creationId xmlns:p14="http://schemas.microsoft.com/office/powerpoint/2010/main" val="7263138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0723" y="245838"/>
            <a:ext cx="5660680" cy="689932"/>
          </a:xfrm>
          <a:prstGeom prst="rect">
            <a:avLst/>
          </a:prstGeom>
        </p:spPr>
        <p:txBody>
          <a:bodyPr vert="horz" wrap="square" lIns="0" tIns="12700" rIns="0" bIns="0" rtlCol="0">
            <a:spAutoFit/>
          </a:bodyPr>
          <a:lstStyle/>
          <a:p>
            <a:pPr marL="12700">
              <a:lnSpc>
                <a:spcPct val="100000"/>
              </a:lnSpc>
              <a:spcBef>
                <a:spcPts val="100"/>
              </a:spcBef>
            </a:pPr>
            <a:r>
              <a:rPr spc="50" dirty="0"/>
              <a:t>Abduction</a:t>
            </a:r>
            <a:r>
              <a:rPr spc="-60" dirty="0"/>
              <a:t> </a:t>
            </a:r>
            <a:r>
              <a:rPr spc="-80" dirty="0"/>
              <a:t>Reasoning</a:t>
            </a:r>
          </a:p>
        </p:txBody>
      </p:sp>
      <p:sp>
        <p:nvSpPr>
          <p:cNvPr id="3" name="object 3"/>
          <p:cNvSpPr txBox="1"/>
          <p:nvPr/>
        </p:nvSpPr>
        <p:spPr>
          <a:xfrm>
            <a:off x="2668270" y="1211960"/>
            <a:ext cx="8735695" cy="2281555"/>
          </a:xfrm>
          <a:prstGeom prst="rect">
            <a:avLst/>
          </a:prstGeom>
        </p:spPr>
        <p:txBody>
          <a:bodyPr vert="horz" wrap="square" lIns="0" tIns="12700" rIns="0" bIns="0" rtlCol="0">
            <a:spAutoFit/>
          </a:bodyPr>
          <a:lstStyle/>
          <a:p>
            <a:pPr marL="355600" indent="-342900">
              <a:lnSpc>
                <a:spcPts val="2050"/>
              </a:lnSpc>
              <a:spcBef>
                <a:spcPts val="100"/>
              </a:spcBef>
              <a:buClr>
                <a:srgbClr val="A42F0F"/>
              </a:buClr>
              <a:buChar char=""/>
              <a:tabLst>
                <a:tab pos="354965" algn="l"/>
                <a:tab pos="355600" algn="l"/>
              </a:tabLst>
            </a:pPr>
            <a:r>
              <a:rPr sz="1800" spc="25" dirty="0">
                <a:solidFill>
                  <a:srgbClr val="404040"/>
                </a:solidFill>
                <a:latin typeface="Arial"/>
                <a:cs typeface="Arial"/>
              </a:rPr>
              <a:t>Abduction </a:t>
            </a:r>
            <a:r>
              <a:rPr sz="1800" spc="-55" dirty="0">
                <a:solidFill>
                  <a:srgbClr val="404040"/>
                </a:solidFill>
                <a:latin typeface="Arial"/>
                <a:cs typeface="Arial"/>
              </a:rPr>
              <a:t>is </a:t>
            </a:r>
            <a:r>
              <a:rPr sz="1800" spc="-90" dirty="0">
                <a:solidFill>
                  <a:srgbClr val="404040"/>
                </a:solidFill>
                <a:latin typeface="Arial"/>
                <a:cs typeface="Arial"/>
              </a:rPr>
              <a:t>a </a:t>
            </a:r>
            <a:r>
              <a:rPr sz="1800" spc="45" dirty="0">
                <a:solidFill>
                  <a:srgbClr val="404040"/>
                </a:solidFill>
                <a:latin typeface="Arial"/>
                <a:cs typeface="Arial"/>
              </a:rPr>
              <a:t>form </a:t>
            </a:r>
            <a:r>
              <a:rPr sz="1800" spc="55" dirty="0">
                <a:solidFill>
                  <a:srgbClr val="404040"/>
                </a:solidFill>
                <a:latin typeface="Arial"/>
                <a:cs typeface="Arial"/>
              </a:rPr>
              <a:t>of </a:t>
            </a:r>
            <a:r>
              <a:rPr sz="1800" dirty="0">
                <a:solidFill>
                  <a:srgbClr val="404040"/>
                </a:solidFill>
                <a:latin typeface="Arial"/>
                <a:cs typeface="Arial"/>
              </a:rPr>
              <a:t>deductive </a:t>
            </a:r>
            <a:r>
              <a:rPr sz="1800" spc="15" dirty="0">
                <a:solidFill>
                  <a:srgbClr val="404040"/>
                </a:solidFill>
                <a:latin typeface="Arial"/>
                <a:cs typeface="Arial"/>
              </a:rPr>
              <a:t>logic </a:t>
            </a:r>
            <a:r>
              <a:rPr sz="1800" spc="-5" dirty="0">
                <a:solidFill>
                  <a:srgbClr val="404040"/>
                </a:solidFill>
                <a:latin typeface="Arial"/>
                <a:cs typeface="Arial"/>
              </a:rPr>
              <a:t>which provides </a:t>
            </a:r>
            <a:r>
              <a:rPr sz="1800" spc="15" dirty="0">
                <a:solidFill>
                  <a:srgbClr val="404040"/>
                </a:solidFill>
                <a:latin typeface="Arial"/>
                <a:cs typeface="Arial"/>
              </a:rPr>
              <a:t>only </a:t>
            </a:r>
            <a:r>
              <a:rPr sz="1800" spc="-90" dirty="0">
                <a:solidFill>
                  <a:srgbClr val="404040"/>
                </a:solidFill>
                <a:latin typeface="Arial"/>
                <a:cs typeface="Arial"/>
              </a:rPr>
              <a:t>a </a:t>
            </a:r>
            <a:r>
              <a:rPr sz="1800" spc="-10" dirty="0">
                <a:solidFill>
                  <a:srgbClr val="404040"/>
                </a:solidFill>
                <a:latin typeface="Arial"/>
                <a:cs typeface="Arial"/>
              </a:rPr>
              <a:t>‘plausible</a:t>
            </a:r>
            <a:r>
              <a:rPr sz="1800" spc="55" dirty="0">
                <a:solidFill>
                  <a:srgbClr val="404040"/>
                </a:solidFill>
                <a:latin typeface="Arial"/>
                <a:cs typeface="Arial"/>
              </a:rPr>
              <a:t> </a:t>
            </a:r>
            <a:r>
              <a:rPr sz="1800" spc="-25" dirty="0">
                <a:solidFill>
                  <a:srgbClr val="404040"/>
                </a:solidFill>
                <a:latin typeface="Arial"/>
                <a:cs typeface="Arial"/>
              </a:rPr>
              <a:t>inference’.</a:t>
            </a:r>
            <a:endParaRPr sz="1800" dirty="0">
              <a:latin typeface="Arial"/>
              <a:cs typeface="Arial"/>
            </a:endParaRPr>
          </a:p>
          <a:p>
            <a:pPr marL="355600">
              <a:lnSpc>
                <a:spcPts val="2050"/>
              </a:lnSpc>
            </a:pPr>
            <a:r>
              <a:rPr sz="1800" spc="-55" dirty="0">
                <a:solidFill>
                  <a:srgbClr val="404040"/>
                </a:solidFill>
                <a:latin typeface="Arial"/>
                <a:cs typeface="Arial"/>
              </a:rPr>
              <a:t>For</a:t>
            </a:r>
            <a:r>
              <a:rPr sz="1800" spc="-30" dirty="0">
                <a:solidFill>
                  <a:srgbClr val="404040"/>
                </a:solidFill>
                <a:latin typeface="Arial"/>
                <a:cs typeface="Arial"/>
              </a:rPr>
              <a:t> </a:t>
            </a:r>
            <a:r>
              <a:rPr sz="1800" spc="-40" dirty="0">
                <a:solidFill>
                  <a:srgbClr val="404040"/>
                </a:solidFill>
                <a:latin typeface="Arial"/>
                <a:cs typeface="Arial"/>
              </a:rPr>
              <a:t>instance:</a:t>
            </a:r>
            <a:endParaRPr sz="1800" dirty="0">
              <a:latin typeface="Arial"/>
              <a:cs typeface="Arial"/>
            </a:endParaRPr>
          </a:p>
          <a:p>
            <a:pPr marL="12700" marR="194945">
              <a:lnSpc>
                <a:spcPct val="89700"/>
              </a:lnSpc>
              <a:spcBef>
                <a:spcPts val="1025"/>
              </a:spcBef>
            </a:pPr>
            <a:r>
              <a:rPr sz="1800" b="1" spc="80" dirty="0">
                <a:solidFill>
                  <a:srgbClr val="404040"/>
                </a:solidFill>
                <a:latin typeface="Arial"/>
                <a:cs typeface="Arial"/>
              </a:rPr>
              <a:t>If </a:t>
            </a:r>
            <a:r>
              <a:rPr sz="1800" b="1" spc="70" dirty="0">
                <a:solidFill>
                  <a:srgbClr val="404040"/>
                </a:solidFill>
                <a:latin typeface="Arial"/>
                <a:cs typeface="Arial"/>
              </a:rPr>
              <a:t>I </a:t>
            </a:r>
            <a:r>
              <a:rPr sz="1800" b="1" spc="-10" dirty="0">
                <a:solidFill>
                  <a:srgbClr val="404040"/>
                </a:solidFill>
                <a:latin typeface="Arial"/>
                <a:cs typeface="Arial"/>
              </a:rPr>
              <a:t>read </a:t>
            </a:r>
            <a:r>
              <a:rPr sz="1800" b="1" spc="-20" dirty="0">
                <a:solidFill>
                  <a:srgbClr val="404040"/>
                </a:solidFill>
                <a:latin typeface="Arial"/>
                <a:cs typeface="Arial"/>
              </a:rPr>
              <a:t>Smoking </a:t>
            </a:r>
            <a:r>
              <a:rPr sz="1800" b="1" spc="-105" dirty="0">
                <a:solidFill>
                  <a:srgbClr val="404040"/>
                </a:solidFill>
                <a:latin typeface="Arial"/>
                <a:cs typeface="Arial"/>
              </a:rPr>
              <a:t>causes </a:t>
            </a:r>
            <a:r>
              <a:rPr sz="1800" b="1" dirty="0">
                <a:solidFill>
                  <a:srgbClr val="404040"/>
                </a:solidFill>
                <a:latin typeface="Arial"/>
                <a:cs typeface="Arial"/>
              </a:rPr>
              <a:t>lung </a:t>
            </a:r>
            <a:r>
              <a:rPr sz="1800" b="1" spc="-55" dirty="0">
                <a:solidFill>
                  <a:srgbClr val="404040"/>
                </a:solidFill>
                <a:latin typeface="Arial"/>
                <a:cs typeface="Arial"/>
              </a:rPr>
              <a:t>cancer </a:t>
            </a:r>
            <a:r>
              <a:rPr sz="1800" b="1" spc="-10" dirty="0">
                <a:solidFill>
                  <a:srgbClr val="404040"/>
                </a:solidFill>
                <a:latin typeface="Arial"/>
                <a:cs typeface="Arial"/>
              </a:rPr>
              <a:t>and </a:t>
            </a:r>
            <a:r>
              <a:rPr sz="1800" b="1" spc="-40" dirty="0">
                <a:solidFill>
                  <a:srgbClr val="404040"/>
                </a:solidFill>
                <a:latin typeface="Arial"/>
                <a:cs typeface="Arial"/>
              </a:rPr>
              <a:t>Frank </a:t>
            </a:r>
            <a:r>
              <a:rPr sz="1800" b="1" dirty="0">
                <a:solidFill>
                  <a:srgbClr val="404040"/>
                </a:solidFill>
                <a:latin typeface="Arial"/>
                <a:cs typeface="Arial"/>
              </a:rPr>
              <a:t>died </a:t>
            </a:r>
            <a:r>
              <a:rPr sz="1800" b="1" spc="40" dirty="0">
                <a:solidFill>
                  <a:srgbClr val="404040"/>
                </a:solidFill>
                <a:latin typeface="Arial"/>
                <a:cs typeface="Arial"/>
              </a:rPr>
              <a:t>of </a:t>
            </a:r>
            <a:r>
              <a:rPr sz="1800" b="1" spc="-5" dirty="0">
                <a:solidFill>
                  <a:srgbClr val="404040"/>
                </a:solidFill>
                <a:latin typeface="Arial"/>
                <a:cs typeface="Arial"/>
              </a:rPr>
              <a:t>lung </a:t>
            </a:r>
            <a:r>
              <a:rPr sz="1800" b="1" spc="-55" dirty="0">
                <a:solidFill>
                  <a:srgbClr val="404040"/>
                </a:solidFill>
                <a:latin typeface="Arial"/>
                <a:cs typeface="Arial"/>
              </a:rPr>
              <a:t>cancer </a:t>
            </a:r>
            <a:r>
              <a:rPr sz="1800" b="1" spc="-15" dirty="0">
                <a:solidFill>
                  <a:srgbClr val="404040"/>
                </a:solidFill>
                <a:latin typeface="Arial"/>
                <a:cs typeface="Arial"/>
              </a:rPr>
              <a:t>, </a:t>
            </a:r>
            <a:r>
              <a:rPr sz="1800" b="1" spc="70" dirty="0">
                <a:solidFill>
                  <a:srgbClr val="404040"/>
                </a:solidFill>
                <a:latin typeface="Arial"/>
                <a:cs typeface="Arial"/>
              </a:rPr>
              <a:t>I </a:t>
            </a:r>
            <a:r>
              <a:rPr sz="1800" b="1" spc="-10" dirty="0">
                <a:solidFill>
                  <a:srgbClr val="404040"/>
                </a:solidFill>
                <a:latin typeface="Arial"/>
                <a:cs typeface="Arial"/>
              </a:rPr>
              <a:t>may </a:t>
            </a:r>
            <a:r>
              <a:rPr sz="1800" b="1" spc="10" dirty="0">
                <a:solidFill>
                  <a:srgbClr val="404040"/>
                </a:solidFill>
                <a:latin typeface="Arial"/>
                <a:cs typeface="Arial"/>
              </a:rPr>
              <a:t>infer  </a:t>
            </a:r>
            <a:r>
              <a:rPr sz="1800" b="1" spc="30" dirty="0">
                <a:solidFill>
                  <a:srgbClr val="404040"/>
                </a:solidFill>
                <a:latin typeface="Arial"/>
                <a:cs typeface="Arial"/>
              </a:rPr>
              <a:t>that </a:t>
            </a:r>
            <a:r>
              <a:rPr sz="1800" b="1" spc="-40" dirty="0">
                <a:solidFill>
                  <a:srgbClr val="404040"/>
                </a:solidFill>
                <a:latin typeface="Arial"/>
                <a:cs typeface="Arial"/>
              </a:rPr>
              <a:t>Frank </a:t>
            </a:r>
            <a:r>
              <a:rPr sz="1800" b="1" spc="-75" dirty="0">
                <a:solidFill>
                  <a:srgbClr val="404040"/>
                </a:solidFill>
                <a:latin typeface="Arial"/>
                <a:cs typeface="Arial"/>
              </a:rPr>
              <a:t>was </a:t>
            </a:r>
            <a:r>
              <a:rPr sz="1800" b="1" spc="-35" dirty="0">
                <a:solidFill>
                  <a:srgbClr val="404040"/>
                </a:solidFill>
                <a:latin typeface="Arial"/>
                <a:cs typeface="Arial"/>
              </a:rPr>
              <a:t>a </a:t>
            </a:r>
            <a:r>
              <a:rPr sz="1800" b="1" spc="-30" dirty="0">
                <a:solidFill>
                  <a:srgbClr val="404040"/>
                </a:solidFill>
                <a:latin typeface="Arial"/>
                <a:cs typeface="Arial"/>
              </a:rPr>
              <a:t>smoker. </a:t>
            </a:r>
            <a:r>
              <a:rPr sz="1800" spc="-10" dirty="0">
                <a:solidFill>
                  <a:srgbClr val="404040"/>
                </a:solidFill>
                <a:latin typeface="Arial"/>
                <a:cs typeface="Arial"/>
              </a:rPr>
              <a:t>Again </a:t>
            </a:r>
            <a:r>
              <a:rPr sz="1800" spc="5" dirty="0">
                <a:solidFill>
                  <a:srgbClr val="404040"/>
                </a:solidFill>
                <a:latin typeface="Arial"/>
                <a:cs typeface="Arial"/>
              </a:rPr>
              <a:t>this </a:t>
            </a:r>
            <a:r>
              <a:rPr sz="1800" spc="-30" dirty="0">
                <a:solidFill>
                  <a:srgbClr val="404040"/>
                </a:solidFill>
                <a:latin typeface="Arial"/>
                <a:cs typeface="Arial"/>
              </a:rPr>
              <a:t>may </a:t>
            </a:r>
            <a:r>
              <a:rPr sz="1800" spc="40" dirty="0">
                <a:solidFill>
                  <a:srgbClr val="404040"/>
                </a:solidFill>
                <a:latin typeface="Arial"/>
                <a:cs typeface="Arial"/>
              </a:rPr>
              <a:t>or </a:t>
            </a:r>
            <a:r>
              <a:rPr sz="1800" spc="-30" dirty="0">
                <a:solidFill>
                  <a:srgbClr val="404040"/>
                </a:solidFill>
                <a:latin typeface="Arial"/>
                <a:cs typeface="Arial"/>
              </a:rPr>
              <a:t>may </a:t>
            </a:r>
            <a:r>
              <a:rPr sz="1800" spc="60" dirty="0">
                <a:solidFill>
                  <a:srgbClr val="404040"/>
                </a:solidFill>
                <a:latin typeface="Arial"/>
                <a:cs typeface="Arial"/>
              </a:rPr>
              <a:t>not </a:t>
            </a:r>
            <a:r>
              <a:rPr sz="1800" spc="-5" dirty="0">
                <a:solidFill>
                  <a:srgbClr val="404040"/>
                </a:solidFill>
                <a:latin typeface="Arial"/>
                <a:cs typeface="Arial"/>
              </a:rPr>
              <a:t>be </a:t>
            </a:r>
            <a:r>
              <a:rPr sz="1800" spc="-10" dirty="0">
                <a:solidFill>
                  <a:srgbClr val="404040"/>
                </a:solidFill>
                <a:latin typeface="Arial"/>
                <a:cs typeface="Arial"/>
              </a:rPr>
              <a:t>true. </a:t>
            </a:r>
            <a:r>
              <a:rPr sz="1800" spc="-20" dirty="0">
                <a:solidFill>
                  <a:srgbClr val="404040"/>
                </a:solidFill>
                <a:latin typeface="Arial"/>
                <a:cs typeface="Arial"/>
              </a:rPr>
              <a:t>Using </a:t>
            </a:r>
            <a:r>
              <a:rPr sz="1800" spc="-25" dirty="0">
                <a:solidFill>
                  <a:srgbClr val="404040"/>
                </a:solidFill>
                <a:latin typeface="Arial"/>
                <a:cs typeface="Arial"/>
              </a:rPr>
              <a:t>statistics </a:t>
            </a:r>
            <a:r>
              <a:rPr sz="1800" spc="-5" dirty="0">
                <a:solidFill>
                  <a:srgbClr val="404040"/>
                </a:solidFill>
                <a:latin typeface="Arial"/>
                <a:cs typeface="Arial"/>
              </a:rPr>
              <a:t>and  </a:t>
            </a:r>
            <a:r>
              <a:rPr sz="1800" spc="25" dirty="0">
                <a:solidFill>
                  <a:srgbClr val="404040"/>
                </a:solidFill>
                <a:latin typeface="Arial"/>
                <a:cs typeface="Arial"/>
              </a:rPr>
              <a:t>probability </a:t>
            </a:r>
            <a:r>
              <a:rPr sz="1800" spc="15" dirty="0">
                <a:solidFill>
                  <a:srgbClr val="404040"/>
                </a:solidFill>
                <a:latin typeface="Arial"/>
                <a:cs typeface="Arial"/>
              </a:rPr>
              <a:t>theory </a:t>
            </a:r>
            <a:r>
              <a:rPr sz="1800" spc="-110" dirty="0">
                <a:solidFill>
                  <a:srgbClr val="404040"/>
                </a:solidFill>
                <a:latin typeface="Arial"/>
                <a:cs typeface="Arial"/>
              </a:rPr>
              <a:t>, </a:t>
            </a:r>
            <a:r>
              <a:rPr sz="1800" spc="20" dirty="0">
                <a:solidFill>
                  <a:srgbClr val="404040"/>
                </a:solidFill>
                <a:latin typeface="Arial"/>
                <a:cs typeface="Arial"/>
              </a:rPr>
              <a:t>abduction </a:t>
            </a:r>
            <a:r>
              <a:rPr sz="1800" spc="-25" dirty="0">
                <a:solidFill>
                  <a:srgbClr val="404040"/>
                </a:solidFill>
                <a:latin typeface="Arial"/>
                <a:cs typeface="Arial"/>
              </a:rPr>
              <a:t>may </a:t>
            </a:r>
            <a:r>
              <a:rPr sz="1800" spc="5" dirty="0">
                <a:solidFill>
                  <a:srgbClr val="404040"/>
                </a:solidFill>
                <a:latin typeface="Arial"/>
                <a:cs typeface="Arial"/>
              </a:rPr>
              <a:t>yield </a:t>
            </a:r>
            <a:r>
              <a:rPr sz="1800" spc="20" dirty="0">
                <a:solidFill>
                  <a:srgbClr val="404040"/>
                </a:solidFill>
                <a:latin typeface="Arial"/>
                <a:cs typeface="Arial"/>
              </a:rPr>
              <a:t>the </a:t>
            </a:r>
            <a:r>
              <a:rPr sz="1800" spc="15" dirty="0">
                <a:solidFill>
                  <a:srgbClr val="404040"/>
                </a:solidFill>
                <a:latin typeface="Arial"/>
                <a:cs typeface="Arial"/>
              </a:rPr>
              <a:t>most probable </a:t>
            </a:r>
            <a:r>
              <a:rPr sz="1800" spc="-15" dirty="0">
                <a:solidFill>
                  <a:srgbClr val="404040"/>
                </a:solidFill>
                <a:latin typeface="Arial"/>
                <a:cs typeface="Arial"/>
              </a:rPr>
              <a:t>inference </a:t>
            </a:r>
            <a:r>
              <a:rPr sz="1800" spc="15" dirty="0">
                <a:solidFill>
                  <a:srgbClr val="404040"/>
                </a:solidFill>
                <a:latin typeface="Arial"/>
                <a:cs typeface="Arial"/>
              </a:rPr>
              <a:t>among </a:t>
            </a:r>
            <a:r>
              <a:rPr sz="1800" spc="-15" dirty="0">
                <a:solidFill>
                  <a:srgbClr val="404040"/>
                </a:solidFill>
                <a:latin typeface="Arial"/>
                <a:cs typeface="Arial"/>
              </a:rPr>
              <a:t>many  possible</a:t>
            </a:r>
            <a:r>
              <a:rPr sz="1800" spc="-25" dirty="0">
                <a:solidFill>
                  <a:srgbClr val="404040"/>
                </a:solidFill>
                <a:latin typeface="Arial"/>
                <a:cs typeface="Arial"/>
              </a:rPr>
              <a:t> </a:t>
            </a:r>
            <a:r>
              <a:rPr sz="1800" spc="-35" dirty="0">
                <a:solidFill>
                  <a:srgbClr val="404040"/>
                </a:solidFill>
                <a:latin typeface="Arial"/>
                <a:cs typeface="Arial"/>
              </a:rPr>
              <a:t>inferences.</a:t>
            </a:r>
            <a:endParaRPr sz="1800" dirty="0">
              <a:latin typeface="Arial"/>
              <a:cs typeface="Arial"/>
            </a:endParaRPr>
          </a:p>
          <a:p>
            <a:pPr marL="355600" marR="5080" indent="-342900">
              <a:lnSpc>
                <a:spcPts val="1939"/>
              </a:lnSpc>
              <a:spcBef>
                <a:spcPts val="1030"/>
              </a:spcBef>
              <a:buClr>
                <a:srgbClr val="A42F0F"/>
              </a:buClr>
              <a:buChar char=""/>
              <a:tabLst>
                <a:tab pos="354965" algn="l"/>
                <a:tab pos="355600" algn="l"/>
              </a:tabLst>
            </a:pPr>
            <a:r>
              <a:rPr sz="1800" spc="25" dirty="0">
                <a:solidFill>
                  <a:srgbClr val="404040"/>
                </a:solidFill>
                <a:latin typeface="Arial"/>
                <a:cs typeface="Arial"/>
              </a:rPr>
              <a:t>Abduction </a:t>
            </a:r>
            <a:r>
              <a:rPr sz="1800" spc="-55" dirty="0">
                <a:solidFill>
                  <a:srgbClr val="404040"/>
                </a:solidFill>
                <a:latin typeface="Arial"/>
                <a:cs typeface="Arial"/>
              </a:rPr>
              <a:t>is </a:t>
            </a:r>
            <a:r>
              <a:rPr sz="1800" spc="-10" dirty="0">
                <a:solidFill>
                  <a:srgbClr val="404040"/>
                </a:solidFill>
                <a:latin typeface="Arial"/>
                <a:cs typeface="Arial"/>
              </a:rPr>
              <a:t>heuristic </a:t>
            </a:r>
            <a:r>
              <a:rPr sz="1800" spc="20" dirty="0">
                <a:solidFill>
                  <a:srgbClr val="404040"/>
                </a:solidFill>
                <a:latin typeface="Arial"/>
                <a:cs typeface="Arial"/>
              </a:rPr>
              <a:t>in the </a:t>
            </a:r>
            <a:r>
              <a:rPr sz="1800" spc="-80" dirty="0">
                <a:solidFill>
                  <a:srgbClr val="404040"/>
                </a:solidFill>
                <a:latin typeface="Arial"/>
                <a:cs typeface="Arial"/>
              </a:rPr>
              <a:t>sense </a:t>
            </a:r>
            <a:r>
              <a:rPr sz="1800" spc="35" dirty="0">
                <a:solidFill>
                  <a:srgbClr val="404040"/>
                </a:solidFill>
                <a:latin typeface="Arial"/>
                <a:cs typeface="Arial"/>
              </a:rPr>
              <a:t>that </a:t>
            </a:r>
            <a:r>
              <a:rPr sz="1800" spc="70" dirty="0">
                <a:solidFill>
                  <a:srgbClr val="404040"/>
                </a:solidFill>
                <a:latin typeface="Arial"/>
                <a:cs typeface="Arial"/>
              </a:rPr>
              <a:t>it </a:t>
            </a:r>
            <a:r>
              <a:rPr sz="1800" spc="-5" dirty="0">
                <a:solidFill>
                  <a:srgbClr val="404040"/>
                </a:solidFill>
                <a:latin typeface="Arial"/>
                <a:cs typeface="Arial"/>
              </a:rPr>
              <a:t>provides </a:t>
            </a:r>
            <a:r>
              <a:rPr sz="1800" spc="-90" dirty="0">
                <a:solidFill>
                  <a:srgbClr val="404040"/>
                </a:solidFill>
                <a:latin typeface="Arial"/>
                <a:cs typeface="Arial"/>
              </a:rPr>
              <a:t>a </a:t>
            </a:r>
            <a:r>
              <a:rPr sz="1800" spc="-10" dirty="0">
                <a:solidFill>
                  <a:srgbClr val="404040"/>
                </a:solidFill>
                <a:latin typeface="Arial"/>
                <a:cs typeface="Arial"/>
              </a:rPr>
              <a:t>plausible conclusion consistent  </a:t>
            </a:r>
            <a:r>
              <a:rPr sz="1800" spc="35" dirty="0">
                <a:solidFill>
                  <a:srgbClr val="404040"/>
                </a:solidFill>
                <a:latin typeface="Arial"/>
                <a:cs typeface="Arial"/>
              </a:rPr>
              <a:t>with </a:t>
            </a:r>
            <a:r>
              <a:rPr sz="1800" spc="-30" dirty="0">
                <a:solidFill>
                  <a:srgbClr val="404040"/>
                </a:solidFill>
                <a:latin typeface="Arial"/>
                <a:cs typeface="Arial"/>
              </a:rPr>
              <a:t>available </a:t>
            </a:r>
            <a:r>
              <a:rPr sz="1800" spc="15" dirty="0">
                <a:solidFill>
                  <a:srgbClr val="404040"/>
                </a:solidFill>
                <a:latin typeface="Arial"/>
                <a:cs typeface="Arial"/>
              </a:rPr>
              <a:t>information, </a:t>
            </a:r>
            <a:r>
              <a:rPr sz="1800" spc="60" dirty="0">
                <a:solidFill>
                  <a:srgbClr val="404040"/>
                </a:solidFill>
                <a:latin typeface="Arial"/>
                <a:cs typeface="Arial"/>
              </a:rPr>
              <a:t>but </a:t>
            </a:r>
            <a:r>
              <a:rPr sz="1800" dirty="0">
                <a:solidFill>
                  <a:srgbClr val="404040"/>
                </a:solidFill>
                <a:latin typeface="Arial"/>
                <a:cs typeface="Arial"/>
              </a:rPr>
              <a:t>one </a:t>
            </a:r>
            <a:r>
              <a:rPr sz="1800" spc="-5" dirty="0">
                <a:solidFill>
                  <a:srgbClr val="404040"/>
                </a:solidFill>
                <a:latin typeface="Arial"/>
                <a:cs typeface="Arial"/>
              </a:rPr>
              <a:t>which </a:t>
            </a:r>
            <a:r>
              <a:rPr sz="1800" spc="-30" dirty="0">
                <a:solidFill>
                  <a:srgbClr val="404040"/>
                </a:solidFill>
                <a:latin typeface="Arial"/>
                <a:cs typeface="Arial"/>
              </a:rPr>
              <a:t>may </a:t>
            </a:r>
            <a:r>
              <a:rPr sz="1800" spc="20" dirty="0">
                <a:solidFill>
                  <a:srgbClr val="404040"/>
                </a:solidFill>
                <a:latin typeface="Arial"/>
                <a:cs typeface="Arial"/>
              </a:rPr>
              <a:t>in </a:t>
            </a:r>
            <a:r>
              <a:rPr sz="1800" dirty="0">
                <a:solidFill>
                  <a:srgbClr val="404040"/>
                </a:solidFill>
                <a:latin typeface="Arial"/>
                <a:cs typeface="Arial"/>
              </a:rPr>
              <a:t>fact </a:t>
            </a:r>
            <a:r>
              <a:rPr sz="1800" spc="-10" dirty="0">
                <a:solidFill>
                  <a:srgbClr val="404040"/>
                </a:solidFill>
                <a:latin typeface="Arial"/>
                <a:cs typeface="Arial"/>
              </a:rPr>
              <a:t>be </a:t>
            </a:r>
            <a:r>
              <a:rPr sz="1800" spc="5" dirty="0">
                <a:solidFill>
                  <a:srgbClr val="404040"/>
                </a:solidFill>
                <a:latin typeface="Arial"/>
                <a:cs typeface="Arial"/>
              </a:rPr>
              <a:t>wrong. </a:t>
            </a:r>
            <a:r>
              <a:rPr sz="1800" spc="-55" dirty="0">
                <a:solidFill>
                  <a:srgbClr val="404040"/>
                </a:solidFill>
                <a:latin typeface="Arial"/>
                <a:cs typeface="Arial"/>
              </a:rPr>
              <a:t>To </a:t>
            </a:r>
            <a:r>
              <a:rPr sz="1800" dirty="0">
                <a:solidFill>
                  <a:srgbClr val="404040"/>
                </a:solidFill>
                <a:latin typeface="Arial"/>
                <a:cs typeface="Arial"/>
              </a:rPr>
              <a:t>illustrate</a:t>
            </a:r>
            <a:r>
              <a:rPr sz="1800" spc="-90" dirty="0">
                <a:solidFill>
                  <a:srgbClr val="404040"/>
                </a:solidFill>
                <a:latin typeface="Arial"/>
                <a:cs typeface="Arial"/>
              </a:rPr>
              <a:t> </a:t>
            </a:r>
            <a:r>
              <a:rPr sz="1800" spc="20" dirty="0">
                <a:solidFill>
                  <a:srgbClr val="404040"/>
                </a:solidFill>
                <a:latin typeface="Arial"/>
                <a:cs typeface="Arial"/>
              </a:rPr>
              <a:t>how</a:t>
            </a:r>
            <a:endParaRPr sz="1800" dirty="0">
              <a:latin typeface="Arial"/>
              <a:cs typeface="Arial"/>
            </a:endParaRPr>
          </a:p>
        </p:txBody>
      </p:sp>
      <p:sp>
        <p:nvSpPr>
          <p:cNvPr id="4" name="object 4"/>
          <p:cNvSpPr txBox="1"/>
          <p:nvPr/>
        </p:nvSpPr>
        <p:spPr>
          <a:xfrm>
            <a:off x="3011170" y="3440429"/>
            <a:ext cx="835660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404040"/>
                </a:solidFill>
                <a:latin typeface="Arial"/>
                <a:cs typeface="Arial"/>
              </a:rPr>
              <a:t>abduction </a:t>
            </a:r>
            <a:r>
              <a:rPr sz="1800" spc="-35" dirty="0">
                <a:solidFill>
                  <a:srgbClr val="404040"/>
                </a:solidFill>
                <a:latin typeface="Arial"/>
                <a:cs typeface="Arial"/>
              </a:rPr>
              <a:t>works, </a:t>
            </a:r>
            <a:r>
              <a:rPr sz="1800" spc="-15" dirty="0">
                <a:solidFill>
                  <a:srgbClr val="404040"/>
                </a:solidFill>
                <a:latin typeface="Arial"/>
                <a:cs typeface="Arial"/>
              </a:rPr>
              <a:t>consider </a:t>
            </a:r>
            <a:r>
              <a:rPr sz="1800" spc="35" dirty="0">
                <a:solidFill>
                  <a:srgbClr val="404040"/>
                </a:solidFill>
                <a:latin typeface="Arial"/>
                <a:cs typeface="Arial"/>
              </a:rPr>
              <a:t>following </a:t>
            </a:r>
            <a:r>
              <a:rPr sz="1800" spc="5" dirty="0">
                <a:solidFill>
                  <a:srgbClr val="404040"/>
                </a:solidFill>
                <a:latin typeface="Arial"/>
                <a:cs typeface="Arial"/>
              </a:rPr>
              <a:t>logical </a:t>
            </a:r>
            <a:r>
              <a:rPr sz="1800" spc="-40" dirty="0">
                <a:solidFill>
                  <a:srgbClr val="404040"/>
                </a:solidFill>
                <a:latin typeface="Arial"/>
                <a:cs typeface="Arial"/>
              </a:rPr>
              <a:t>system </a:t>
            </a:r>
            <a:r>
              <a:rPr sz="1800" spc="-5" dirty="0">
                <a:solidFill>
                  <a:srgbClr val="404040"/>
                </a:solidFill>
                <a:latin typeface="Arial"/>
                <a:cs typeface="Arial"/>
              </a:rPr>
              <a:t>consisting </a:t>
            </a:r>
            <a:r>
              <a:rPr sz="1800" spc="55" dirty="0">
                <a:solidFill>
                  <a:srgbClr val="404040"/>
                </a:solidFill>
                <a:latin typeface="Arial"/>
                <a:cs typeface="Arial"/>
              </a:rPr>
              <a:t>of </a:t>
            </a:r>
            <a:r>
              <a:rPr sz="1800" spc="-90" dirty="0">
                <a:solidFill>
                  <a:srgbClr val="404040"/>
                </a:solidFill>
                <a:latin typeface="Arial"/>
                <a:cs typeface="Arial"/>
              </a:rPr>
              <a:t>a </a:t>
            </a:r>
            <a:r>
              <a:rPr sz="1800" spc="-15" dirty="0">
                <a:solidFill>
                  <a:srgbClr val="404040"/>
                </a:solidFill>
                <a:latin typeface="Arial"/>
                <a:cs typeface="Arial"/>
              </a:rPr>
              <a:t>general </a:t>
            </a:r>
            <a:r>
              <a:rPr sz="1800" dirty="0">
                <a:solidFill>
                  <a:srgbClr val="404040"/>
                </a:solidFill>
                <a:latin typeface="Arial"/>
                <a:cs typeface="Arial"/>
              </a:rPr>
              <a:t>rule</a:t>
            </a:r>
            <a:r>
              <a:rPr sz="1800" spc="75" dirty="0">
                <a:solidFill>
                  <a:srgbClr val="404040"/>
                </a:solidFill>
                <a:latin typeface="Arial"/>
                <a:cs typeface="Arial"/>
              </a:rPr>
              <a:t> </a:t>
            </a:r>
            <a:r>
              <a:rPr sz="1800" spc="-5" dirty="0">
                <a:solidFill>
                  <a:srgbClr val="404040"/>
                </a:solidFill>
                <a:latin typeface="Arial"/>
                <a:cs typeface="Arial"/>
              </a:rPr>
              <a:t>and</a:t>
            </a:r>
            <a:endParaRPr sz="1800">
              <a:latin typeface="Arial"/>
              <a:cs typeface="Arial"/>
            </a:endParaRPr>
          </a:p>
        </p:txBody>
      </p:sp>
      <p:sp>
        <p:nvSpPr>
          <p:cNvPr id="5" name="object 5"/>
          <p:cNvSpPr txBox="1"/>
          <p:nvPr/>
        </p:nvSpPr>
        <p:spPr>
          <a:xfrm>
            <a:off x="2668270" y="3586479"/>
            <a:ext cx="6286500" cy="1149350"/>
          </a:xfrm>
          <a:prstGeom prst="rect">
            <a:avLst/>
          </a:prstGeom>
        </p:spPr>
        <p:txBody>
          <a:bodyPr vert="horz" wrap="square" lIns="0" tIns="113665" rIns="0" bIns="0" rtlCol="0">
            <a:spAutoFit/>
          </a:bodyPr>
          <a:lstStyle/>
          <a:p>
            <a:pPr marL="355600">
              <a:lnSpc>
                <a:spcPct val="100000"/>
              </a:lnSpc>
              <a:spcBef>
                <a:spcPts val="895"/>
              </a:spcBef>
            </a:pPr>
            <a:r>
              <a:rPr sz="1800" spc="-90" dirty="0">
                <a:solidFill>
                  <a:srgbClr val="404040"/>
                </a:solidFill>
                <a:latin typeface="Arial"/>
                <a:cs typeface="Arial"/>
              </a:rPr>
              <a:t>a </a:t>
            </a:r>
            <a:r>
              <a:rPr sz="1800" spc="-25" dirty="0">
                <a:solidFill>
                  <a:srgbClr val="404040"/>
                </a:solidFill>
                <a:latin typeface="Arial"/>
                <a:cs typeface="Arial"/>
              </a:rPr>
              <a:t>specific</a:t>
            </a:r>
            <a:r>
              <a:rPr sz="1800" spc="85" dirty="0">
                <a:solidFill>
                  <a:srgbClr val="404040"/>
                </a:solidFill>
                <a:latin typeface="Arial"/>
                <a:cs typeface="Arial"/>
              </a:rPr>
              <a:t> </a:t>
            </a:r>
            <a:r>
              <a:rPr sz="1800" spc="15" dirty="0">
                <a:solidFill>
                  <a:srgbClr val="404040"/>
                </a:solidFill>
                <a:latin typeface="Arial"/>
                <a:cs typeface="Arial"/>
              </a:rPr>
              <a:t>proposition:</a:t>
            </a:r>
            <a:endParaRPr sz="1800">
              <a:latin typeface="Arial"/>
              <a:cs typeface="Arial"/>
            </a:endParaRPr>
          </a:p>
          <a:p>
            <a:pPr marL="12700" marR="5080">
              <a:lnSpc>
                <a:spcPct val="136100"/>
              </a:lnSpc>
              <a:spcBef>
                <a:spcPts val="10"/>
              </a:spcBef>
            </a:pPr>
            <a:r>
              <a:rPr sz="1800" spc="-15" dirty="0">
                <a:solidFill>
                  <a:srgbClr val="404040"/>
                </a:solidFill>
                <a:latin typeface="Arial"/>
                <a:cs typeface="Arial"/>
              </a:rPr>
              <a:t>1)All </a:t>
            </a:r>
            <a:r>
              <a:rPr sz="1800" spc="-55" dirty="0">
                <a:solidFill>
                  <a:srgbClr val="404040"/>
                </a:solidFill>
                <a:latin typeface="Arial"/>
                <a:cs typeface="Arial"/>
              </a:rPr>
              <a:t>successful </a:t>
            </a:r>
            <a:r>
              <a:rPr sz="1800" spc="-110" dirty="0">
                <a:solidFill>
                  <a:srgbClr val="404040"/>
                </a:solidFill>
                <a:latin typeface="Arial"/>
                <a:cs typeface="Arial"/>
              </a:rPr>
              <a:t>, </a:t>
            </a:r>
            <a:r>
              <a:rPr sz="1800" spc="-5" dirty="0">
                <a:solidFill>
                  <a:srgbClr val="404040"/>
                </a:solidFill>
                <a:latin typeface="Arial"/>
                <a:cs typeface="Arial"/>
              </a:rPr>
              <a:t>entrepreneurial industrialists </a:t>
            </a:r>
            <a:r>
              <a:rPr sz="1800" spc="-40" dirty="0">
                <a:solidFill>
                  <a:srgbClr val="404040"/>
                </a:solidFill>
                <a:latin typeface="Arial"/>
                <a:cs typeface="Arial"/>
              </a:rPr>
              <a:t>are </a:t>
            </a:r>
            <a:r>
              <a:rPr sz="1800" dirty="0">
                <a:solidFill>
                  <a:srgbClr val="404040"/>
                </a:solidFill>
                <a:latin typeface="Arial"/>
                <a:cs typeface="Arial"/>
              </a:rPr>
              <a:t>rich </a:t>
            </a:r>
            <a:r>
              <a:rPr sz="1800" spc="-40" dirty="0">
                <a:solidFill>
                  <a:srgbClr val="404040"/>
                </a:solidFill>
                <a:latin typeface="Arial"/>
                <a:cs typeface="Arial"/>
              </a:rPr>
              <a:t>persons.  </a:t>
            </a:r>
            <a:r>
              <a:rPr sz="1800" spc="-50" dirty="0">
                <a:solidFill>
                  <a:srgbClr val="404040"/>
                </a:solidFill>
                <a:latin typeface="Arial"/>
                <a:cs typeface="Arial"/>
              </a:rPr>
              <a:t>2)John </a:t>
            </a:r>
            <a:r>
              <a:rPr sz="1800" spc="-55" dirty="0">
                <a:solidFill>
                  <a:srgbClr val="404040"/>
                </a:solidFill>
                <a:latin typeface="Arial"/>
                <a:cs typeface="Arial"/>
              </a:rPr>
              <a:t>is </a:t>
            </a:r>
            <a:r>
              <a:rPr sz="1800" spc="-90" dirty="0">
                <a:solidFill>
                  <a:srgbClr val="404040"/>
                </a:solidFill>
                <a:latin typeface="Arial"/>
                <a:cs typeface="Arial"/>
              </a:rPr>
              <a:t>a </a:t>
            </a:r>
            <a:r>
              <a:rPr sz="1800" dirty="0">
                <a:solidFill>
                  <a:srgbClr val="404040"/>
                </a:solidFill>
                <a:latin typeface="Arial"/>
                <a:cs typeface="Arial"/>
              </a:rPr>
              <a:t>rich</a:t>
            </a:r>
            <a:r>
              <a:rPr sz="1800" spc="114" dirty="0">
                <a:solidFill>
                  <a:srgbClr val="404040"/>
                </a:solidFill>
                <a:latin typeface="Arial"/>
                <a:cs typeface="Arial"/>
              </a:rPr>
              <a:t> </a:t>
            </a:r>
            <a:r>
              <a:rPr sz="1800" spc="-25" dirty="0">
                <a:solidFill>
                  <a:srgbClr val="404040"/>
                </a:solidFill>
                <a:latin typeface="Arial"/>
                <a:cs typeface="Arial"/>
              </a:rPr>
              <a:t>person.</a:t>
            </a:r>
            <a:endParaRPr sz="1800">
              <a:latin typeface="Arial"/>
              <a:cs typeface="Arial"/>
            </a:endParaRPr>
          </a:p>
        </p:txBody>
      </p:sp>
      <p:sp>
        <p:nvSpPr>
          <p:cNvPr id="6" name="object 6"/>
          <p:cNvSpPr txBox="1"/>
          <p:nvPr/>
        </p:nvSpPr>
        <p:spPr>
          <a:xfrm>
            <a:off x="2668270" y="4810759"/>
            <a:ext cx="8710930" cy="1533525"/>
          </a:xfrm>
          <a:prstGeom prst="rect">
            <a:avLst/>
          </a:prstGeom>
        </p:spPr>
        <p:txBody>
          <a:bodyPr vert="horz" wrap="square" lIns="0" tIns="40005" rIns="0" bIns="0" rtlCol="0">
            <a:spAutoFit/>
          </a:bodyPr>
          <a:lstStyle/>
          <a:p>
            <a:pPr marL="355600" marR="5080" indent="-342900">
              <a:lnSpc>
                <a:spcPct val="89900"/>
              </a:lnSpc>
              <a:spcBef>
                <a:spcPts val="315"/>
              </a:spcBef>
              <a:tabLst>
                <a:tab pos="354965" algn="l"/>
              </a:tabLst>
            </a:pPr>
            <a:r>
              <a:rPr sz="1800" spc="335" dirty="0">
                <a:solidFill>
                  <a:srgbClr val="A42F0F"/>
                </a:solidFill>
                <a:latin typeface="Arial"/>
                <a:cs typeface="Arial"/>
              </a:rPr>
              <a:t>	</a:t>
            </a:r>
            <a:r>
              <a:rPr sz="1800" spc="20" dirty="0">
                <a:solidFill>
                  <a:srgbClr val="404040"/>
                </a:solidFill>
                <a:latin typeface="Arial"/>
                <a:cs typeface="Arial"/>
              </a:rPr>
              <a:t>If </a:t>
            </a:r>
            <a:r>
              <a:rPr sz="1800" spc="5" dirty="0">
                <a:solidFill>
                  <a:srgbClr val="404040"/>
                </a:solidFill>
                <a:latin typeface="Arial"/>
                <a:cs typeface="Arial"/>
              </a:rPr>
              <a:t>this </a:t>
            </a:r>
            <a:r>
              <a:rPr sz="1800" spc="-80" dirty="0">
                <a:solidFill>
                  <a:srgbClr val="404040"/>
                </a:solidFill>
                <a:latin typeface="Arial"/>
                <a:cs typeface="Arial"/>
              </a:rPr>
              <a:t>was </a:t>
            </a:r>
            <a:r>
              <a:rPr sz="1800" spc="15" dirty="0">
                <a:solidFill>
                  <a:srgbClr val="404040"/>
                </a:solidFill>
                <a:latin typeface="Arial"/>
                <a:cs typeface="Arial"/>
              </a:rPr>
              <a:t>only </a:t>
            </a:r>
            <a:r>
              <a:rPr sz="1800" spc="30" dirty="0">
                <a:solidFill>
                  <a:srgbClr val="404040"/>
                </a:solidFill>
                <a:latin typeface="Arial"/>
                <a:cs typeface="Arial"/>
              </a:rPr>
              <a:t>information </a:t>
            </a:r>
            <a:r>
              <a:rPr sz="1800" spc="-35" dirty="0">
                <a:solidFill>
                  <a:srgbClr val="404040"/>
                </a:solidFill>
                <a:latin typeface="Arial"/>
                <a:cs typeface="Arial"/>
              </a:rPr>
              <a:t>available, </a:t>
            </a:r>
            <a:r>
              <a:rPr sz="1800" spc="-90" dirty="0">
                <a:solidFill>
                  <a:srgbClr val="404040"/>
                </a:solidFill>
                <a:latin typeface="Arial"/>
                <a:cs typeface="Arial"/>
              </a:rPr>
              <a:t>a </a:t>
            </a:r>
            <a:r>
              <a:rPr sz="1800" spc="-10" dirty="0">
                <a:solidFill>
                  <a:srgbClr val="404040"/>
                </a:solidFill>
                <a:latin typeface="Arial"/>
                <a:cs typeface="Arial"/>
              </a:rPr>
              <a:t>plausible </a:t>
            </a:r>
            <a:r>
              <a:rPr sz="1800" spc="-15" dirty="0">
                <a:solidFill>
                  <a:srgbClr val="404040"/>
                </a:solidFill>
                <a:latin typeface="Arial"/>
                <a:cs typeface="Arial"/>
              </a:rPr>
              <a:t>inference </a:t>
            </a:r>
            <a:r>
              <a:rPr sz="1800" spc="30" dirty="0">
                <a:solidFill>
                  <a:srgbClr val="404040"/>
                </a:solidFill>
                <a:latin typeface="Arial"/>
                <a:cs typeface="Arial"/>
              </a:rPr>
              <a:t>would </a:t>
            </a:r>
            <a:r>
              <a:rPr sz="1800" spc="-5" dirty="0">
                <a:solidFill>
                  <a:srgbClr val="404040"/>
                </a:solidFill>
                <a:latin typeface="Arial"/>
                <a:cs typeface="Arial"/>
              </a:rPr>
              <a:t>be </a:t>
            </a:r>
            <a:r>
              <a:rPr sz="1800" spc="35" dirty="0">
                <a:solidFill>
                  <a:srgbClr val="404040"/>
                </a:solidFill>
                <a:latin typeface="Arial"/>
                <a:cs typeface="Arial"/>
              </a:rPr>
              <a:t>that </a:t>
            </a:r>
            <a:r>
              <a:rPr sz="1800" b="1" spc="-60" dirty="0">
                <a:solidFill>
                  <a:srgbClr val="404040"/>
                </a:solidFill>
                <a:latin typeface="Arial"/>
                <a:cs typeface="Arial"/>
              </a:rPr>
              <a:t>John </a:t>
            </a:r>
            <a:r>
              <a:rPr sz="1800" b="1" spc="-75" dirty="0">
                <a:solidFill>
                  <a:srgbClr val="404040"/>
                </a:solidFill>
                <a:latin typeface="Arial"/>
                <a:cs typeface="Arial"/>
              </a:rPr>
              <a:t>was  </a:t>
            </a:r>
            <a:r>
              <a:rPr sz="1800" b="1" spc="-35" dirty="0">
                <a:solidFill>
                  <a:srgbClr val="404040"/>
                </a:solidFill>
                <a:latin typeface="Arial"/>
                <a:cs typeface="Arial"/>
              </a:rPr>
              <a:t>a </a:t>
            </a:r>
            <a:r>
              <a:rPr sz="1800" b="1" spc="-85" dirty="0">
                <a:solidFill>
                  <a:srgbClr val="404040"/>
                </a:solidFill>
                <a:latin typeface="Arial"/>
                <a:cs typeface="Arial"/>
              </a:rPr>
              <a:t>successful </a:t>
            </a:r>
            <a:r>
              <a:rPr sz="1800" b="1" spc="-15" dirty="0">
                <a:solidFill>
                  <a:srgbClr val="404040"/>
                </a:solidFill>
                <a:latin typeface="Arial"/>
                <a:cs typeface="Arial"/>
              </a:rPr>
              <a:t>, </a:t>
            </a:r>
            <a:r>
              <a:rPr sz="1800" b="1" dirty="0">
                <a:solidFill>
                  <a:srgbClr val="404040"/>
                </a:solidFill>
                <a:latin typeface="Arial"/>
                <a:cs typeface="Arial"/>
              </a:rPr>
              <a:t>entrepreneurial </a:t>
            </a:r>
            <a:r>
              <a:rPr sz="1800" b="1" spc="-20" dirty="0">
                <a:solidFill>
                  <a:srgbClr val="404040"/>
                </a:solidFill>
                <a:latin typeface="Arial"/>
                <a:cs typeface="Arial"/>
              </a:rPr>
              <a:t>industrialist. </a:t>
            </a:r>
            <a:r>
              <a:rPr sz="1800" spc="-65" dirty="0">
                <a:solidFill>
                  <a:srgbClr val="404040"/>
                </a:solidFill>
                <a:latin typeface="Arial"/>
                <a:cs typeface="Arial"/>
              </a:rPr>
              <a:t>This </a:t>
            </a:r>
            <a:r>
              <a:rPr sz="1800" spc="-10" dirty="0">
                <a:solidFill>
                  <a:srgbClr val="404040"/>
                </a:solidFill>
                <a:latin typeface="Arial"/>
                <a:cs typeface="Arial"/>
              </a:rPr>
              <a:t>conclusion </a:t>
            </a:r>
            <a:r>
              <a:rPr sz="1800" spc="15" dirty="0">
                <a:solidFill>
                  <a:srgbClr val="404040"/>
                </a:solidFill>
                <a:latin typeface="Arial"/>
                <a:cs typeface="Arial"/>
              </a:rPr>
              <a:t>could </a:t>
            </a:r>
            <a:r>
              <a:rPr sz="1800" spc="-40" dirty="0">
                <a:solidFill>
                  <a:srgbClr val="404040"/>
                </a:solidFill>
                <a:latin typeface="Arial"/>
                <a:cs typeface="Arial"/>
              </a:rPr>
              <a:t>also </a:t>
            </a:r>
            <a:r>
              <a:rPr sz="1800" spc="-5" dirty="0">
                <a:solidFill>
                  <a:srgbClr val="404040"/>
                </a:solidFill>
                <a:latin typeface="Arial"/>
                <a:cs typeface="Arial"/>
              </a:rPr>
              <a:t>be </a:t>
            </a:r>
            <a:r>
              <a:rPr sz="1800" spc="-45" dirty="0">
                <a:solidFill>
                  <a:srgbClr val="404040"/>
                </a:solidFill>
                <a:latin typeface="Arial"/>
                <a:cs typeface="Arial"/>
              </a:rPr>
              <a:t>false  </a:t>
            </a:r>
            <a:r>
              <a:rPr sz="1800" spc="-50" dirty="0">
                <a:solidFill>
                  <a:srgbClr val="404040"/>
                </a:solidFill>
                <a:latin typeface="Arial"/>
                <a:cs typeface="Arial"/>
              </a:rPr>
              <a:t>since </a:t>
            </a:r>
            <a:r>
              <a:rPr sz="1800" spc="5" dirty="0">
                <a:solidFill>
                  <a:srgbClr val="404040"/>
                </a:solidFill>
                <a:latin typeface="Arial"/>
                <a:cs typeface="Arial"/>
              </a:rPr>
              <a:t>there </a:t>
            </a:r>
            <a:r>
              <a:rPr sz="1800" spc="-45" dirty="0">
                <a:solidFill>
                  <a:srgbClr val="404040"/>
                </a:solidFill>
                <a:latin typeface="Arial"/>
                <a:cs typeface="Arial"/>
              </a:rPr>
              <a:t>are </a:t>
            </a:r>
            <a:r>
              <a:rPr sz="1800" spc="25" dirty="0">
                <a:solidFill>
                  <a:srgbClr val="404040"/>
                </a:solidFill>
                <a:latin typeface="Arial"/>
                <a:cs typeface="Arial"/>
              </a:rPr>
              <a:t>other </a:t>
            </a:r>
            <a:r>
              <a:rPr sz="1800" spc="-20" dirty="0">
                <a:solidFill>
                  <a:srgbClr val="404040"/>
                </a:solidFill>
                <a:latin typeface="Arial"/>
                <a:cs typeface="Arial"/>
              </a:rPr>
              <a:t>roads </a:t>
            </a:r>
            <a:r>
              <a:rPr sz="1800" spc="80" dirty="0">
                <a:solidFill>
                  <a:srgbClr val="404040"/>
                </a:solidFill>
                <a:latin typeface="Arial"/>
                <a:cs typeface="Arial"/>
              </a:rPr>
              <a:t>to </a:t>
            </a:r>
            <a:r>
              <a:rPr sz="1800" spc="-35" dirty="0">
                <a:solidFill>
                  <a:srgbClr val="404040"/>
                </a:solidFill>
                <a:latin typeface="Arial"/>
                <a:cs typeface="Arial"/>
              </a:rPr>
              <a:t>riches </a:t>
            </a:r>
            <a:r>
              <a:rPr sz="1800" spc="-45" dirty="0">
                <a:solidFill>
                  <a:srgbClr val="404040"/>
                </a:solidFill>
                <a:latin typeface="Arial"/>
                <a:cs typeface="Arial"/>
              </a:rPr>
              <a:t>such </a:t>
            </a:r>
            <a:r>
              <a:rPr sz="1800" spc="-114" dirty="0">
                <a:solidFill>
                  <a:srgbClr val="404040"/>
                </a:solidFill>
                <a:latin typeface="Arial"/>
                <a:cs typeface="Arial"/>
              </a:rPr>
              <a:t>as </a:t>
            </a:r>
            <a:r>
              <a:rPr sz="1800" spc="-5" dirty="0">
                <a:solidFill>
                  <a:srgbClr val="404040"/>
                </a:solidFill>
                <a:latin typeface="Arial"/>
                <a:cs typeface="Arial"/>
              </a:rPr>
              <a:t>inheritance </a:t>
            </a:r>
            <a:r>
              <a:rPr sz="1800" spc="-110" dirty="0">
                <a:solidFill>
                  <a:srgbClr val="404040"/>
                </a:solidFill>
                <a:latin typeface="Arial"/>
                <a:cs typeface="Arial"/>
              </a:rPr>
              <a:t>, </a:t>
            </a:r>
            <a:r>
              <a:rPr sz="1800" spc="20" dirty="0">
                <a:solidFill>
                  <a:srgbClr val="404040"/>
                </a:solidFill>
                <a:latin typeface="Arial"/>
                <a:cs typeface="Arial"/>
              </a:rPr>
              <a:t>the </a:t>
            </a:r>
            <a:r>
              <a:rPr sz="1800" spc="-5" dirty="0">
                <a:solidFill>
                  <a:srgbClr val="404040"/>
                </a:solidFill>
                <a:latin typeface="Arial"/>
                <a:cs typeface="Arial"/>
              </a:rPr>
              <a:t>lottery...If </a:t>
            </a:r>
            <a:r>
              <a:rPr sz="1800" spc="-35" dirty="0">
                <a:solidFill>
                  <a:srgbClr val="404040"/>
                </a:solidFill>
                <a:latin typeface="Arial"/>
                <a:cs typeface="Arial"/>
              </a:rPr>
              <a:t>we </a:t>
            </a:r>
            <a:r>
              <a:rPr sz="1800" spc="-5" dirty="0">
                <a:solidFill>
                  <a:srgbClr val="404040"/>
                </a:solidFill>
                <a:latin typeface="Arial"/>
                <a:cs typeface="Arial"/>
              </a:rPr>
              <a:t>had </a:t>
            </a:r>
            <a:r>
              <a:rPr sz="1800" spc="-85" dirty="0">
                <a:solidFill>
                  <a:srgbClr val="404040"/>
                </a:solidFill>
                <a:latin typeface="Arial"/>
                <a:cs typeface="Arial"/>
              </a:rPr>
              <a:t>a  </a:t>
            </a:r>
            <a:r>
              <a:rPr sz="1800" spc="5" dirty="0">
                <a:solidFill>
                  <a:srgbClr val="404040"/>
                </a:solidFill>
                <a:latin typeface="Arial"/>
                <a:cs typeface="Arial"/>
              </a:rPr>
              <a:t>table </a:t>
            </a:r>
            <a:r>
              <a:rPr sz="1800" spc="55" dirty="0">
                <a:solidFill>
                  <a:srgbClr val="404040"/>
                </a:solidFill>
                <a:latin typeface="Arial"/>
                <a:cs typeface="Arial"/>
              </a:rPr>
              <a:t>of </a:t>
            </a:r>
            <a:r>
              <a:rPr sz="1800" spc="20" dirty="0">
                <a:solidFill>
                  <a:srgbClr val="404040"/>
                </a:solidFill>
                <a:latin typeface="Arial"/>
                <a:cs typeface="Arial"/>
              </a:rPr>
              <a:t>the </a:t>
            </a:r>
            <a:r>
              <a:rPr sz="1800" dirty="0">
                <a:solidFill>
                  <a:srgbClr val="404040"/>
                </a:solidFill>
                <a:latin typeface="Arial"/>
                <a:cs typeface="Arial"/>
              </a:rPr>
              <a:t>income </a:t>
            </a:r>
            <a:r>
              <a:rPr sz="1800" spc="30" dirty="0">
                <a:solidFill>
                  <a:srgbClr val="404040"/>
                </a:solidFill>
                <a:latin typeface="Arial"/>
                <a:cs typeface="Arial"/>
              </a:rPr>
              <a:t>distribution </a:t>
            </a:r>
            <a:r>
              <a:rPr sz="1800" spc="55" dirty="0">
                <a:solidFill>
                  <a:srgbClr val="404040"/>
                </a:solidFill>
                <a:latin typeface="Arial"/>
                <a:cs typeface="Arial"/>
              </a:rPr>
              <a:t>of </a:t>
            </a:r>
            <a:r>
              <a:rPr sz="1800" spc="-5" dirty="0">
                <a:solidFill>
                  <a:srgbClr val="404040"/>
                </a:solidFill>
                <a:latin typeface="Arial"/>
                <a:cs typeface="Arial"/>
              </a:rPr>
              <a:t>wealthy </a:t>
            </a:r>
            <a:r>
              <a:rPr sz="1800" spc="-30" dirty="0">
                <a:solidFill>
                  <a:srgbClr val="404040"/>
                </a:solidFill>
                <a:latin typeface="Arial"/>
                <a:cs typeface="Arial"/>
              </a:rPr>
              <a:t>persons </a:t>
            </a:r>
            <a:r>
              <a:rPr sz="1800" spc="10" dirty="0">
                <a:solidFill>
                  <a:srgbClr val="404040"/>
                </a:solidFill>
                <a:latin typeface="Arial"/>
                <a:cs typeface="Arial"/>
              </a:rPr>
              <a:t>along </a:t>
            </a:r>
            <a:r>
              <a:rPr sz="1800" spc="35" dirty="0">
                <a:solidFill>
                  <a:srgbClr val="404040"/>
                </a:solidFill>
                <a:latin typeface="Arial"/>
                <a:cs typeface="Arial"/>
              </a:rPr>
              <a:t>with </a:t>
            </a:r>
            <a:r>
              <a:rPr sz="1800" spc="25" dirty="0">
                <a:solidFill>
                  <a:srgbClr val="404040"/>
                </a:solidFill>
                <a:latin typeface="Arial"/>
                <a:cs typeface="Arial"/>
              </a:rPr>
              <a:t>their </a:t>
            </a:r>
            <a:r>
              <a:rPr sz="1800" spc="-15" dirty="0">
                <a:solidFill>
                  <a:srgbClr val="404040"/>
                </a:solidFill>
                <a:latin typeface="Arial"/>
                <a:cs typeface="Arial"/>
              </a:rPr>
              <a:t>personal  </a:t>
            </a:r>
            <a:r>
              <a:rPr sz="1800" spc="-20" dirty="0">
                <a:solidFill>
                  <a:srgbClr val="404040"/>
                </a:solidFill>
                <a:latin typeface="Arial"/>
                <a:cs typeface="Arial"/>
              </a:rPr>
              <a:t>histories, </a:t>
            </a:r>
            <a:r>
              <a:rPr sz="1800" spc="-30" dirty="0">
                <a:solidFill>
                  <a:srgbClr val="404040"/>
                </a:solidFill>
                <a:latin typeface="Arial"/>
                <a:cs typeface="Arial"/>
              </a:rPr>
              <a:t>we </a:t>
            </a:r>
            <a:r>
              <a:rPr sz="1800" spc="15" dirty="0">
                <a:solidFill>
                  <a:srgbClr val="404040"/>
                </a:solidFill>
                <a:latin typeface="Arial"/>
                <a:cs typeface="Arial"/>
              </a:rPr>
              <a:t>could </a:t>
            </a:r>
            <a:r>
              <a:rPr sz="1800" dirty="0">
                <a:solidFill>
                  <a:srgbClr val="404040"/>
                </a:solidFill>
                <a:latin typeface="Arial"/>
                <a:cs typeface="Arial"/>
              </a:rPr>
              <a:t>refine </a:t>
            </a:r>
            <a:r>
              <a:rPr sz="1800" spc="30" dirty="0">
                <a:solidFill>
                  <a:srgbClr val="404040"/>
                </a:solidFill>
                <a:latin typeface="Arial"/>
                <a:cs typeface="Arial"/>
              </a:rPr>
              <a:t>our </a:t>
            </a:r>
            <a:r>
              <a:rPr sz="1800" spc="15" dirty="0">
                <a:solidFill>
                  <a:srgbClr val="404040"/>
                </a:solidFill>
                <a:latin typeface="Arial"/>
                <a:cs typeface="Arial"/>
              </a:rPr>
              <a:t>abduction </a:t>
            </a:r>
            <a:r>
              <a:rPr sz="1800" spc="-15" dirty="0">
                <a:solidFill>
                  <a:srgbClr val="404040"/>
                </a:solidFill>
                <a:latin typeface="Arial"/>
                <a:cs typeface="Arial"/>
              </a:rPr>
              <a:t>inference </a:t>
            </a:r>
            <a:r>
              <a:rPr sz="1800" spc="35" dirty="0">
                <a:solidFill>
                  <a:srgbClr val="404040"/>
                </a:solidFill>
                <a:latin typeface="Arial"/>
                <a:cs typeface="Arial"/>
              </a:rPr>
              <a:t>with </a:t>
            </a:r>
            <a:r>
              <a:rPr sz="1800" spc="20" dirty="0">
                <a:solidFill>
                  <a:srgbClr val="404040"/>
                </a:solidFill>
                <a:latin typeface="Arial"/>
                <a:cs typeface="Arial"/>
              </a:rPr>
              <a:t>the </a:t>
            </a:r>
            <a:r>
              <a:rPr sz="1800" spc="25" dirty="0">
                <a:solidFill>
                  <a:srgbClr val="404040"/>
                </a:solidFill>
                <a:latin typeface="Arial"/>
                <a:cs typeface="Arial"/>
              </a:rPr>
              <a:t>probability </a:t>
            </a:r>
            <a:r>
              <a:rPr sz="1800" spc="55" dirty="0">
                <a:solidFill>
                  <a:srgbClr val="404040"/>
                </a:solidFill>
                <a:latin typeface="Arial"/>
                <a:cs typeface="Arial"/>
              </a:rPr>
              <a:t>of </a:t>
            </a:r>
            <a:r>
              <a:rPr sz="1800" spc="20" dirty="0">
                <a:solidFill>
                  <a:srgbClr val="404040"/>
                </a:solidFill>
                <a:latin typeface="Arial"/>
                <a:cs typeface="Arial"/>
              </a:rPr>
              <a:t>the  </a:t>
            </a:r>
            <a:r>
              <a:rPr sz="1800" spc="-15" dirty="0">
                <a:solidFill>
                  <a:srgbClr val="404040"/>
                </a:solidFill>
                <a:latin typeface="Arial"/>
                <a:cs typeface="Arial"/>
              </a:rPr>
              <a:t>inference </a:t>
            </a:r>
            <a:r>
              <a:rPr sz="1800" spc="15" dirty="0">
                <a:solidFill>
                  <a:srgbClr val="404040"/>
                </a:solidFill>
                <a:latin typeface="Arial"/>
                <a:cs typeface="Arial"/>
              </a:rPr>
              <a:t>being </a:t>
            </a:r>
            <a:r>
              <a:rPr sz="1800" spc="20" dirty="0">
                <a:solidFill>
                  <a:srgbClr val="404040"/>
                </a:solidFill>
                <a:latin typeface="Arial"/>
                <a:cs typeface="Arial"/>
              </a:rPr>
              <a:t>true</a:t>
            </a:r>
            <a:r>
              <a:rPr sz="1800" spc="-50" dirty="0">
                <a:solidFill>
                  <a:srgbClr val="404040"/>
                </a:solidFill>
                <a:latin typeface="Arial"/>
                <a:cs typeface="Arial"/>
              </a:rPr>
              <a:t> </a:t>
            </a:r>
            <a:r>
              <a:rPr sz="1800" spc="-110" dirty="0">
                <a:solidFill>
                  <a:srgbClr val="404040"/>
                </a:solidFill>
                <a:latin typeface="Arial"/>
                <a:cs typeface="Arial"/>
              </a:rPr>
              <a:t>.</a:t>
            </a:r>
            <a:endParaRPr sz="1800">
              <a:latin typeface="Arial"/>
              <a:cs typeface="Arial"/>
            </a:endParaRPr>
          </a:p>
        </p:txBody>
      </p:sp>
    </p:spTree>
    <p:extLst>
      <p:ext uri="{BB962C8B-B14F-4D97-AF65-F5344CB8AC3E}">
        <p14:creationId xmlns:p14="http://schemas.microsoft.com/office/powerpoint/2010/main" val="38332889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1028" y="368203"/>
            <a:ext cx="5699316" cy="689932"/>
          </a:xfrm>
          <a:prstGeom prst="rect">
            <a:avLst/>
          </a:prstGeom>
        </p:spPr>
        <p:txBody>
          <a:bodyPr vert="horz" wrap="square" lIns="0" tIns="12700" rIns="0" bIns="0" rtlCol="0">
            <a:spAutoFit/>
          </a:bodyPr>
          <a:lstStyle/>
          <a:p>
            <a:pPr marL="12700">
              <a:lnSpc>
                <a:spcPct val="100000"/>
              </a:lnSpc>
              <a:spcBef>
                <a:spcPts val="100"/>
              </a:spcBef>
            </a:pPr>
            <a:r>
              <a:rPr spc="5" dirty="0"/>
              <a:t>Inductive</a:t>
            </a:r>
            <a:r>
              <a:rPr spc="-30" dirty="0"/>
              <a:t> </a:t>
            </a:r>
            <a:r>
              <a:rPr spc="-80" dirty="0"/>
              <a:t>Reasoning</a:t>
            </a:r>
          </a:p>
        </p:txBody>
      </p:sp>
      <p:sp>
        <p:nvSpPr>
          <p:cNvPr id="3" name="object 3"/>
          <p:cNvSpPr txBox="1"/>
          <p:nvPr/>
        </p:nvSpPr>
        <p:spPr>
          <a:xfrm>
            <a:off x="2668270" y="1632331"/>
            <a:ext cx="8650605" cy="285115"/>
          </a:xfrm>
          <a:prstGeom prst="rect">
            <a:avLst/>
          </a:prstGeom>
        </p:spPr>
        <p:txBody>
          <a:bodyPr vert="horz" wrap="square" lIns="0" tIns="13335" rIns="0" bIns="0" rtlCol="0">
            <a:spAutoFit/>
          </a:bodyPr>
          <a:lstStyle/>
          <a:p>
            <a:pPr marL="12700">
              <a:lnSpc>
                <a:spcPct val="100000"/>
              </a:lnSpc>
              <a:spcBef>
                <a:spcPts val="105"/>
              </a:spcBef>
              <a:tabLst>
                <a:tab pos="354965" algn="l"/>
              </a:tabLst>
            </a:pPr>
            <a:r>
              <a:rPr sz="1700" spc="320" dirty="0">
                <a:solidFill>
                  <a:srgbClr val="A42F0F"/>
                </a:solidFill>
                <a:latin typeface="Arial"/>
                <a:cs typeface="Arial"/>
              </a:rPr>
              <a:t>	</a:t>
            </a:r>
            <a:r>
              <a:rPr sz="1700" spc="-35" dirty="0">
                <a:solidFill>
                  <a:srgbClr val="404040"/>
                </a:solidFill>
                <a:latin typeface="Arial"/>
                <a:cs typeface="Arial"/>
              </a:rPr>
              <a:t>A </a:t>
            </a:r>
            <a:r>
              <a:rPr sz="1700" spc="10" dirty="0">
                <a:solidFill>
                  <a:srgbClr val="404040"/>
                </a:solidFill>
                <a:latin typeface="Arial"/>
                <a:cs typeface="Arial"/>
              </a:rPr>
              <a:t>principle </a:t>
            </a:r>
            <a:r>
              <a:rPr sz="1700" spc="55" dirty="0">
                <a:solidFill>
                  <a:srgbClr val="404040"/>
                </a:solidFill>
                <a:latin typeface="Arial"/>
                <a:cs typeface="Arial"/>
              </a:rPr>
              <a:t>of </a:t>
            </a:r>
            <a:r>
              <a:rPr sz="1700" spc="-10" dirty="0">
                <a:solidFill>
                  <a:srgbClr val="404040"/>
                </a:solidFill>
                <a:latin typeface="Arial"/>
                <a:cs typeface="Arial"/>
              </a:rPr>
              <a:t>reasoning </a:t>
            </a:r>
            <a:r>
              <a:rPr sz="1700" spc="75" dirty="0">
                <a:solidFill>
                  <a:srgbClr val="404040"/>
                </a:solidFill>
                <a:latin typeface="Arial"/>
                <a:cs typeface="Arial"/>
              </a:rPr>
              <a:t>to </a:t>
            </a:r>
            <a:r>
              <a:rPr sz="1700" spc="-80" dirty="0">
                <a:solidFill>
                  <a:srgbClr val="404040"/>
                </a:solidFill>
                <a:latin typeface="Arial"/>
                <a:cs typeface="Arial"/>
              </a:rPr>
              <a:t>a </a:t>
            </a:r>
            <a:r>
              <a:rPr sz="1700" spc="-5" dirty="0">
                <a:solidFill>
                  <a:srgbClr val="404040"/>
                </a:solidFill>
                <a:latin typeface="Arial"/>
                <a:cs typeface="Arial"/>
              </a:rPr>
              <a:t>conclusion </a:t>
            </a:r>
            <a:r>
              <a:rPr sz="1700" spc="25" dirty="0">
                <a:solidFill>
                  <a:srgbClr val="404040"/>
                </a:solidFill>
                <a:latin typeface="Arial"/>
                <a:cs typeface="Arial"/>
              </a:rPr>
              <a:t>about </a:t>
            </a:r>
            <a:r>
              <a:rPr sz="1700" spc="-10" dirty="0">
                <a:solidFill>
                  <a:srgbClr val="404040"/>
                </a:solidFill>
                <a:latin typeface="Arial"/>
                <a:cs typeface="Arial"/>
              </a:rPr>
              <a:t>all </a:t>
            </a:r>
            <a:r>
              <a:rPr sz="1700" spc="-15" dirty="0">
                <a:solidFill>
                  <a:srgbClr val="404040"/>
                </a:solidFill>
                <a:latin typeface="Arial"/>
                <a:cs typeface="Arial"/>
              </a:rPr>
              <a:t>members </a:t>
            </a:r>
            <a:r>
              <a:rPr sz="1700" spc="55" dirty="0">
                <a:solidFill>
                  <a:srgbClr val="404040"/>
                </a:solidFill>
                <a:latin typeface="Arial"/>
                <a:cs typeface="Arial"/>
              </a:rPr>
              <a:t>of </a:t>
            </a:r>
            <a:r>
              <a:rPr sz="1700" spc="-80" dirty="0">
                <a:solidFill>
                  <a:srgbClr val="404040"/>
                </a:solidFill>
                <a:latin typeface="Arial"/>
                <a:cs typeface="Arial"/>
              </a:rPr>
              <a:t>a </a:t>
            </a:r>
            <a:r>
              <a:rPr sz="1700" spc="-75" dirty="0">
                <a:solidFill>
                  <a:srgbClr val="404040"/>
                </a:solidFill>
                <a:latin typeface="Arial"/>
                <a:cs typeface="Arial"/>
              </a:rPr>
              <a:t>class </a:t>
            </a:r>
            <a:r>
              <a:rPr sz="1700" spc="40" dirty="0">
                <a:solidFill>
                  <a:srgbClr val="404040"/>
                </a:solidFill>
                <a:latin typeface="Arial"/>
                <a:cs typeface="Arial"/>
              </a:rPr>
              <a:t>from</a:t>
            </a:r>
            <a:r>
              <a:rPr sz="1700" spc="35" dirty="0">
                <a:solidFill>
                  <a:srgbClr val="404040"/>
                </a:solidFill>
                <a:latin typeface="Arial"/>
                <a:cs typeface="Arial"/>
              </a:rPr>
              <a:t> </a:t>
            </a:r>
            <a:r>
              <a:rPr sz="1700" spc="-5" dirty="0">
                <a:solidFill>
                  <a:srgbClr val="404040"/>
                </a:solidFill>
                <a:latin typeface="Arial"/>
                <a:cs typeface="Arial"/>
              </a:rPr>
              <a:t>examination</a:t>
            </a:r>
            <a:endParaRPr sz="1700">
              <a:latin typeface="Arial"/>
              <a:cs typeface="Arial"/>
            </a:endParaRPr>
          </a:p>
        </p:txBody>
      </p:sp>
      <p:sp>
        <p:nvSpPr>
          <p:cNvPr id="4" name="object 4"/>
          <p:cNvSpPr txBox="1"/>
          <p:nvPr/>
        </p:nvSpPr>
        <p:spPr>
          <a:xfrm>
            <a:off x="3011170" y="1865502"/>
            <a:ext cx="7657465" cy="285115"/>
          </a:xfrm>
          <a:prstGeom prst="rect">
            <a:avLst/>
          </a:prstGeom>
        </p:spPr>
        <p:txBody>
          <a:bodyPr vert="horz" wrap="square" lIns="0" tIns="13335" rIns="0" bIns="0" rtlCol="0">
            <a:spAutoFit/>
          </a:bodyPr>
          <a:lstStyle/>
          <a:p>
            <a:pPr marL="12700">
              <a:lnSpc>
                <a:spcPct val="100000"/>
              </a:lnSpc>
              <a:spcBef>
                <a:spcPts val="105"/>
              </a:spcBef>
            </a:pPr>
            <a:r>
              <a:rPr sz="1700" spc="55" dirty="0">
                <a:solidFill>
                  <a:srgbClr val="404040"/>
                </a:solidFill>
                <a:latin typeface="Arial"/>
                <a:cs typeface="Arial"/>
              </a:rPr>
              <a:t>of </a:t>
            </a:r>
            <a:r>
              <a:rPr sz="1700" spc="15" dirty="0">
                <a:solidFill>
                  <a:srgbClr val="404040"/>
                </a:solidFill>
                <a:latin typeface="Arial"/>
                <a:cs typeface="Arial"/>
              </a:rPr>
              <a:t>only </a:t>
            </a:r>
            <a:r>
              <a:rPr sz="1700" spc="-80" dirty="0">
                <a:solidFill>
                  <a:srgbClr val="404040"/>
                </a:solidFill>
                <a:latin typeface="Arial"/>
                <a:cs typeface="Arial"/>
              </a:rPr>
              <a:t>a </a:t>
            </a:r>
            <a:r>
              <a:rPr sz="1700" dirty="0">
                <a:solidFill>
                  <a:srgbClr val="404040"/>
                </a:solidFill>
                <a:latin typeface="Arial"/>
                <a:cs typeface="Arial"/>
              </a:rPr>
              <a:t>few </a:t>
            </a:r>
            <a:r>
              <a:rPr sz="1700" spc="-15" dirty="0">
                <a:solidFill>
                  <a:srgbClr val="404040"/>
                </a:solidFill>
                <a:latin typeface="Arial"/>
                <a:cs typeface="Arial"/>
              </a:rPr>
              <a:t>members </a:t>
            </a:r>
            <a:r>
              <a:rPr sz="1700" spc="55" dirty="0">
                <a:solidFill>
                  <a:srgbClr val="404040"/>
                </a:solidFill>
                <a:latin typeface="Arial"/>
                <a:cs typeface="Arial"/>
              </a:rPr>
              <a:t>of </a:t>
            </a:r>
            <a:r>
              <a:rPr sz="1700" spc="15" dirty="0">
                <a:solidFill>
                  <a:srgbClr val="404040"/>
                </a:solidFill>
                <a:latin typeface="Arial"/>
                <a:cs typeface="Arial"/>
              </a:rPr>
              <a:t>the </a:t>
            </a:r>
            <a:r>
              <a:rPr sz="1700" spc="-80" dirty="0">
                <a:solidFill>
                  <a:srgbClr val="404040"/>
                </a:solidFill>
                <a:latin typeface="Arial"/>
                <a:cs typeface="Arial"/>
              </a:rPr>
              <a:t>class; </a:t>
            </a:r>
            <a:r>
              <a:rPr sz="1700" dirty="0">
                <a:solidFill>
                  <a:srgbClr val="404040"/>
                </a:solidFill>
                <a:latin typeface="Arial"/>
                <a:cs typeface="Arial"/>
              </a:rPr>
              <a:t>broadly, </a:t>
            </a:r>
            <a:r>
              <a:rPr sz="1700" spc="-10" dirty="0">
                <a:solidFill>
                  <a:srgbClr val="404040"/>
                </a:solidFill>
                <a:latin typeface="Arial"/>
                <a:cs typeface="Arial"/>
              </a:rPr>
              <a:t>reasoning </a:t>
            </a:r>
            <a:r>
              <a:rPr sz="1700" spc="40" dirty="0">
                <a:solidFill>
                  <a:srgbClr val="404040"/>
                </a:solidFill>
                <a:latin typeface="Arial"/>
                <a:cs typeface="Arial"/>
              </a:rPr>
              <a:t>from </a:t>
            </a:r>
            <a:r>
              <a:rPr sz="1700" spc="15" dirty="0">
                <a:solidFill>
                  <a:srgbClr val="404040"/>
                </a:solidFill>
                <a:latin typeface="Arial"/>
                <a:cs typeface="Arial"/>
              </a:rPr>
              <a:t>the </a:t>
            </a:r>
            <a:r>
              <a:rPr sz="1700" dirty="0">
                <a:solidFill>
                  <a:srgbClr val="404040"/>
                </a:solidFill>
                <a:latin typeface="Arial"/>
                <a:cs typeface="Arial"/>
              </a:rPr>
              <a:t>particular </a:t>
            </a:r>
            <a:r>
              <a:rPr sz="1700" spc="75" dirty="0">
                <a:solidFill>
                  <a:srgbClr val="404040"/>
                </a:solidFill>
                <a:latin typeface="Arial"/>
                <a:cs typeface="Arial"/>
              </a:rPr>
              <a:t>to</a:t>
            </a:r>
            <a:r>
              <a:rPr sz="1700" spc="-110" dirty="0">
                <a:solidFill>
                  <a:srgbClr val="404040"/>
                </a:solidFill>
                <a:latin typeface="Arial"/>
                <a:cs typeface="Arial"/>
              </a:rPr>
              <a:t> </a:t>
            </a:r>
            <a:r>
              <a:rPr sz="1700" spc="15" dirty="0">
                <a:solidFill>
                  <a:srgbClr val="404040"/>
                </a:solidFill>
                <a:latin typeface="Arial"/>
                <a:cs typeface="Arial"/>
              </a:rPr>
              <a:t>the</a:t>
            </a:r>
            <a:endParaRPr sz="1700">
              <a:latin typeface="Arial"/>
              <a:cs typeface="Arial"/>
            </a:endParaRPr>
          </a:p>
        </p:txBody>
      </p:sp>
      <p:sp>
        <p:nvSpPr>
          <p:cNvPr id="5" name="object 5"/>
          <p:cNvSpPr txBox="1"/>
          <p:nvPr/>
        </p:nvSpPr>
        <p:spPr>
          <a:xfrm>
            <a:off x="2668270" y="1998701"/>
            <a:ext cx="1637664" cy="1125855"/>
          </a:xfrm>
          <a:prstGeom prst="rect">
            <a:avLst/>
          </a:prstGeom>
        </p:spPr>
        <p:txBody>
          <a:bodyPr vert="horz" wrap="square" lIns="0" tIns="113030" rIns="0" bIns="0" rtlCol="0">
            <a:spAutoFit/>
          </a:bodyPr>
          <a:lstStyle/>
          <a:p>
            <a:pPr marL="355600">
              <a:lnSpc>
                <a:spcPct val="100000"/>
              </a:lnSpc>
              <a:spcBef>
                <a:spcPts val="890"/>
              </a:spcBef>
            </a:pPr>
            <a:r>
              <a:rPr sz="1700" spc="-25" dirty="0">
                <a:solidFill>
                  <a:srgbClr val="404040"/>
                </a:solidFill>
                <a:latin typeface="Arial"/>
                <a:cs typeface="Arial"/>
              </a:rPr>
              <a:t>general.</a:t>
            </a:r>
            <a:endParaRPr sz="1700">
              <a:latin typeface="Arial"/>
              <a:cs typeface="Arial"/>
            </a:endParaRPr>
          </a:p>
          <a:p>
            <a:pPr marL="12700">
              <a:lnSpc>
                <a:spcPct val="100000"/>
              </a:lnSpc>
              <a:spcBef>
                <a:spcPts val="790"/>
              </a:spcBef>
              <a:tabLst>
                <a:tab pos="354965" algn="l"/>
              </a:tabLst>
            </a:pPr>
            <a:r>
              <a:rPr sz="1700" spc="320" dirty="0">
                <a:solidFill>
                  <a:srgbClr val="A42F0F"/>
                </a:solidFill>
                <a:latin typeface="Arial"/>
                <a:cs typeface="Arial"/>
              </a:rPr>
              <a:t>	</a:t>
            </a:r>
            <a:r>
              <a:rPr sz="1700" spc="-50" dirty="0">
                <a:solidFill>
                  <a:srgbClr val="404040"/>
                </a:solidFill>
                <a:latin typeface="Arial"/>
                <a:cs typeface="Arial"/>
              </a:rPr>
              <a:t>For </a:t>
            </a:r>
            <a:r>
              <a:rPr sz="1700" spc="-25" dirty="0">
                <a:solidFill>
                  <a:srgbClr val="404040"/>
                </a:solidFill>
                <a:latin typeface="Arial"/>
                <a:cs typeface="Arial"/>
              </a:rPr>
              <a:t>example</a:t>
            </a:r>
            <a:r>
              <a:rPr sz="1700" spc="-40" dirty="0">
                <a:solidFill>
                  <a:srgbClr val="404040"/>
                </a:solidFill>
                <a:latin typeface="Arial"/>
                <a:cs typeface="Arial"/>
              </a:rPr>
              <a:t> </a:t>
            </a:r>
            <a:r>
              <a:rPr sz="1700" spc="-105" dirty="0">
                <a:solidFill>
                  <a:srgbClr val="404040"/>
                </a:solidFill>
                <a:latin typeface="Arial"/>
                <a:cs typeface="Arial"/>
              </a:rPr>
              <a:t>:</a:t>
            </a:r>
            <a:endParaRPr sz="1700">
              <a:latin typeface="Arial"/>
              <a:cs typeface="Arial"/>
            </a:endParaRPr>
          </a:p>
          <a:p>
            <a:pPr marL="12700">
              <a:lnSpc>
                <a:spcPct val="100000"/>
              </a:lnSpc>
              <a:spcBef>
                <a:spcPts val="960"/>
              </a:spcBef>
            </a:pPr>
            <a:r>
              <a:rPr sz="1700" spc="325" dirty="0">
                <a:solidFill>
                  <a:srgbClr val="A42F0F"/>
                </a:solidFill>
                <a:latin typeface="Arial"/>
                <a:cs typeface="Arial"/>
              </a:rPr>
              <a:t></a:t>
            </a:r>
            <a:endParaRPr sz="1700">
              <a:latin typeface="Arial"/>
              <a:cs typeface="Arial"/>
            </a:endParaRPr>
          </a:p>
        </p:txBody>
      </p:sp>
      <p:sp>
        <p:nvSpPr>
          <p:cNvPr id="6" name="object 6"/>
          <p:cNvSpPr txBox="1"/>
          <p:nvPr/>
        </p:nvSpPr>
        <p:spPr>
          <a:xfrm>
            <a:off x="3011170" y="2839034"/>
            <a:ext cx="7986395" cy="285750"/>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404040"/>
                </a:solidFill>
                <a:latin typeface="Arial"/>
                <a:cs typeface="Arial"/>
              </a:rPr>
              <a:t>In </a:t>
            </a:r>
            <a:r>
              <a:rPr sz="1700" spc="-45" dirty="0">
                <a:solidFill>
                  <a:srgbClr val="404040"/>
                </a:solidFill>
                <a:latin typeface="Arial"/>
                <a:cs typeface="Arial"/>
              </a:rPr>
              <a:t>1998, </a:t>
            </a:r>
            <a:r>
              <a:rPr sz="1700" spc="-65" dirty="0">
                <a:solidFill>
                  <a:srgbClr val="404040"/>
                </a:solidFill>
                <a:latin typeface="Arial"/>
                <a:cs typeface="Arial"/>
              </a:rPr>
              <a:t>The </a:t>
            </a:r>
            <a:r>
              <a:rPr sz="1700" spc="-15" dirty="0">
                <a:solidFill>
                  <a:srgbClr val="404040"/>
                </a:solidFill>
                <a:latin typeface="Arial"/>
                <a:cs typeface="Arial"/>
              </a:rPr>
              <a:t>best </a:t>
            </a:r>
            <a:r>
              <a:rPr sz="1700" spc="25" dirty="0">
                <a:solidFill>
                  <a:srgbClr val="404040"/>
                </a:solidFill>
                <a:latin typeface="Arial"/>
                <a:cs typeface="Arial"/>
              </a:rPr>
              <a:t>model </a:t>
            </a:r>
            <a:r>
              <a:rPr sz="1700" spc="55" dirty="0">
                <a:solidFill>
                  <a:srgbClr val="404040"/>
                </a:solidFill>
                <a:latin typeface="Arial"/>
                <a:cs typeface="Arial"/>
              </a:rPr>
              <a:t>of </a:t>
            </a:r>
            <a:r>
              <a:rPr sz="1700" spc="-35" dirty="0">
                <a:solidFill>
                  <a:srgbClr val="404040"/>
                </a:solidFill>
                <a:latin typeface="Arial"/>
                <a:cs typeface="Arial"/>
              </a:rPr>
              <a:t>Turkey </a:t>
            </a:r>
            <a:r>
              <a:rPr sz="1700" spc="-50" dirty="0">
                <a:solidFill>
                  <a:srgbClr val="404040"/>
                </a:solidFill>
                <a:latin typeface="Arial"/>
                <a:cs typeface="Arial"/>
              </a:rPr>
              <a:t>is </a:t>
            </a:r>
            <a:r>
              <a:rPr sz="1700" spc="45" dirty="0">
                <a:solidFill>
                  <a:srgbClr val="404040"/>
                </a:solidFill>
                <a:latin typeface="Arial"/>
                <a:cs typeface="Arial"/>
              </a:rPr>
              <a:t>from </a:t>
            </a:r>
            <a:r>
              <a:rPr sz="1700" spc="-5" dirty="0">
                <a:solidFill>
                  <a:srgbClr val="404040"/>
                </a:solidFill>
                <a:latin typeface="Arial"/>
                <a:cs typeface="Arial"/>
              </a:rPr>
              <a:t>İzmir In </a:t>
            </a:r>
            <a:r>
              <a:rPr sz="1700" spc="-45" dirty="0">
                <a:solidFill>
                  <a:srgbClr val="404040"/>
                </a:solidFill>
                <a:latin typeface="Arial"/>
                <a:cs typeface="Arial"/>
              </a:rPr>
              <a:t>1999, </a:t>
            </a:r>
            <a:r>
              <a:rPr sz="1700" spc="-65" dirty="0">
                <a:solidFill>
                  <a:srgbClr val="404040"/>
                </a:solidFill>
                <a:latin typeface="Arial"/>
                <a:cs typeface="Arial"/>
              </a:rPr>
              <a:t>The </a:t>
            </a:r>
            <a:r>
              <a:rPr sz="1700" spc="-10" dirty="0">
                <a:solidFill>
                  <a:srgbClr val="404040"/>
                </a:solidFill>
                <a:latin typeface="Arial"/>
                <a:cs typeface="Arial"/>
              </a:rPr>
              <a:t>best </a:t>
            </a:r>
            <a:r>
              <a:rPr sz="1700" spc="25" dirty="0">
                <a:solidFill>
                  <a:srgbClr val="404040"/>
                </a:solidFill>
                <a:latin typeface="Arial"/>
                <a:cs typeface="Arial"/>
              </a:rPr>
              <a:t>model </a:t>
            </a:r>
            <a:r>
              <a:rPr sz="1700" spc="55" dirty="0">
                <a:solidFill>
                  <a:srgbClr val="404040"/>
                </a:solidFill>
                <a:latin typeface="Arial"/>
                <a:cs typeface="Arial"/>
              </a:rPr>
              <a:t>of </a:t>
            </a:r>
            <a:r>
              <a:rPr sz="1700" spc="-35" dirty="0">
                <a:solidFill>
                  <a:srgbClr val="404040"/>
                </a:solidFill>
                <a:latin typeface="Arial"/>
                <a:cs typeface="Arial"/>
              </a:rPr>
              <a:t>Turkey</a:t>
            </a:r>
            <a:r>
              <a:rPr sz="1700" spc="-150" dirty="0">
                <a:solidFill>
                  <a:srgbClr val="404040"/>
                </a:solidFill>
                <a:latin typeface="Arial"/>
                <a:cs typeface="Arial"/>
              </a:rPr>
              <a:t> </a:t>
            </a:r>
            <a:r>
              <a:rPr sz="1700" spc="-55" dirty="0">
                <a:solidFill>
                  <a:srgbClr val="404040"/>
                </a:solidFill>
                <a:latin typeface="Arial"/>
                <a:cs typeface="Arial"/>
              </a:rPr>
              <a:t>is</a:t>
            </a:r>
            <a:endParaRPr sz="1700">
              <a:latin typeface="Arial"/>
              <a:cs typeface="Arial"/>
            </a:endParaRPr>
          </a:p>
        </p:txBody>
      </p:sp>
      <p:sp>
        <p:nvSpPr>
          <p:cNvPr id="7" name="object 7"/>
          <p:cNvSpPr txBox="1"/>
          <p:nvPr/>
        </p:nvSpPr>
        <p:spPr>
          <a:xfrm>
            <a:off x="3011170" y="3072764"/>
            <a:ext cx="8325484" cy="285115"/>
          </a:xfrm>
          <a:prstGeom prst="rect">
            <a:avLst/>
          </a:prstGeom>
        </p:spPr>
        <p:txBody>
          <a:bodyPr vert="horz" wrap="square" lIns="0" tIns="13335" rIns="0" bIns="0" rtlCol="0">
            <a:spAutoFit/>
          </a:bodyPr>
          <a:lstStyle/>
          <a:p>
            <a:pPr marL="12700">
              <a:lnSpc>
                <a:spcPct val="100000"/>
              </a:lnSpc>
              <a:spcBef>
                <a:spcPts val="105"/>
              </a:spcBef>
            </a:pPr>
            <a:r>
              <a:rPr sz="1700" spc="40" dirty="0">
                <a:solidFill>
                  <a:srgbClr val="404040"/>
                </a:solidFill>
                <a:latin typeface="Arial"/>
                <a:cs typeface="Arial"/>
              </a:rPr>
              <a:t>from </a:t>
            </a:r>
            <a:r>
              <a:rPr sz="1700" spc="-10" dirty="0">
                <a:solidFill>
                  <a:srgbClr val="404040"/>
                </a:solidFill>
                <a:latin typeface="Arial"/>
                <a:cs typeface="Arial"/>
              </a:rPr>
              <a:t>İzmir </a:t>
            </a:r>
            <a:r>
              <a:rPr sz="1700" spc="-5" dirty="0">
                <a:solidFill>
                  <a:srgbClr val="404040"/>
                </a:solidFill>
                <a:latin typeface="Arial"/>
                <a:cs typeface="Arial"/>
              </a:rPr>
              <a:t>In </a:t>
            </a:r>
            <a:r>
              <a:rPr sz="1700" spc="-45" dirty="0">
                <a:solidFill>
                  <a:srgbClr val="404040"/>
                </a:solidFill>
                <a:latin typeface="Arial"/>
                <a:cs typeface="Arial"/>
              </a:rPr>
              <a:t>2000, </a:t>
            </a:r>
            <a:r>
              <a:rPr sz="1700" spc="-65" dirty="0">
                <a:solidFill>
                  <a:srgbClr val="404040"/>
                </a:solidFill>
                <a:latin typeface="Arial"/>
                <a:cs typeface="Arial"/>
              </a:rPr>
              <a:t>The </a:t>
            </a:r>
            <a:r>
              <a:rPr sz="1700" spc="-10" dirty="0">
                <a:solidFill>
                  <a:srgbClr val="404040"/>
                </a:solidFill>
                <a:latin typeface="Arial"/>
                <a:cs typeface="Arial"/>
              </a:rPr>
              <a:t>best </a:t>
            </a:r>
            <a:r>
              <a:rPr sz="1700" spc="25" dirty="0">
                <a:solidFill>
                  <a:srgbClr val="404040"/>
                </a:solidFill>
                <a:latin typeface="Arial"/>
                <a:cs typeface="Arial"/>
              </a:rPr>
              <a:t>model </a:t>
            </a:r>
            <a:r>
              <a:rPr sz="1700" spc="55" dirty="0">
                <a:solidFill>
                  <a:srgbClr val="404040"/>
                </a:solidFill>
                <a:latin typeface="Arial"/>
                <a:cs typeface="Arial"/>
              </a:rPr>
              <a:t>of </a:t>
            </a:r>
            <a:r>
              <a:rPr sz="1700" spc="-35" dirty="0">
                <a:solidFill>
                  <a:srgbClr val="404040"/>
                </a:solidFill>
                <a:latin typeface="Arial"/>
                <a:cs typeface="Arial"/>
              </a:rPr>
              <a:t>Turkey </a:t>
            </a:r>
            <a:r>
              <a:rPr sz="1700" spc="-50" dirty="0">
                <a:solidFill>
                  <a:srgbClr val="404040"/>
                </a:solidFill>
                <a:latin typeface="Arial"/>
                <a:cs typeface="Arial"/>
              </a:rPr>
              <a:t>is </a:t>
            </a:r>
            <a:r>
              <a:rPr sz="1700" spc="40" dirty="0">
                <a:solidFill>
                  <a:srgbClr val="404040"/>
                </a:solidFill>
                <a:latin typeface="Arial"/>
                <a:cs typeface="Arial"/>
              </a:rPr>
              <a:t>from </a:t>
            </a:r>
            <a:r>
              <a:rPr sz="1700" spc="-10" dirty="0">
                <a:solidFill>
                  <a:srgbClr val="404040"/>
                </a:solidFill>
                <a:latin typeface="Arial"/>
                <a:cs typeface="Arial"/>
              </a:rPr>
              <a:t>İzmir </a:t>
            </a:r>
            <a:r>
              <a:rPr sz="1700" spc="-20" dirty="0">
                <a:solidFill>
                  <a:srgbClr val="404040"/>
                </a:solidFill>
                <a:latin typeface="Arial"/>
                <a:cs typeface="Arial"/>
              </a:rPr>
              <a:t>I </a:t>
            </a:r>
            <a:r>
              <a:rPr sz="1700" spc="30" dirty="0">
                <a:solidFill>
                  <a:srgbClr val="404040"/>
                </a:solidFill>
                <a:latin typeface="Arial"/>
                <a:cs typeface="Arial"/>
              </a:rPr>
              <a:t>would </a:t>
            </a:r>
            <a:r>
              <a:rPr sz="1700" spc="5" dirty="0">
                <a:solidFill>
                  <a:srgbClr val="404040"/>
                </a:solidFill>
                <a:latin typeface="Arial"/>
                <a:cs typeface="Arial"/>
              </a:rPr>
              <a:t>logically </a:t>
            </a:r>
            <a:r>
              <a:rPr sz="1700" spc="10" dirty="0">
                <a:solidFill>
                  <a:srgbClr val="404040"/>
                </a:solidFill>
                <a:latin typeface="Arial"/>
                <a:cs typeface="Arial"/>
              </a:rPr>
              <a:t>infer </a:t>
            </a:r>
            <a:r>
              <a:rPr sz="1700" spc="35" dirty="0">
                <a:solidFill>
                  <a:srgbClr val="404040"/>
                </a:solidFill>
                <a:latin typeface="Arial"/>
                <a:cs typeface="Arial"/>
              </a:rPr>
              <a:t>that</a:t>
            </a:r>
            <a:r>
              <a:rPr sz="1700" spc="-155" dirty="0">
                <a:solidFill>
                  <a:srgbClr val="404040"/>
                </a:solidFill>
                <a:latin typeface="Arial"/>
                <a:cs typeface="Arial"/>
              </a:rPr>
              <a:t> </a:t>
            </a:r>
            <a:r>
              <a:rPr sz="1700" spc="-10" dirty="0">
                <a:solidFill>
                  <a:srgbClr val="404040"/>
                </a:solidFill>
                <a:latin typeface="Arial"/>
                <a:cs typeface="Arial"/>
              </a:rPr>
              <a:t>all</a:t>
            </a:r>
            <a:endParaRPr sz="1700">
              <a:latin typeface="Arial"/>
              <a:cs typeface="Arial"/>
            </a:endParaRPr>
          </a:p>
        </p:txBody>
      </p:sp>
      <p:sp>
        <p:nvSpPr>
          <p:cNvPr id="8" name="object 8"/>
          <p:cNvSpPr txBox="1"/>
          <p:nvPr/>
        </p:nvSpPr>
        <p:spPr>
          <a:xfrm>
            <a:off x="2668270" y="3225774"/>
            <a:ext cx="6777355" cy="2145665"/>
          </a:xfrm>
          <a:prstGeom prst="rect">
            <a:avLst/>
          </a:prstGeom>
        </p:spPr>
        <p:txBody>
          <a:bodyPr vert="horz" wrap="square" lIns="0" tIns="93345" rIns="0" bIns="0" rtlCol="0">
            <a:spAutoFit/>
          </a:bodyPr>
          <a:lstStyle/>
          <a:p>
            <a:pPr marL="355600">
              <a:lnSpc>
                <a:spcPct val="100000"/>
              </a:lnSpc>
              <a:spcBef>
                <a:spcPts val="735"/>
              </a:spcBef>
            </a:pPr>
            <a:r>
              <a:rPr sz="1700" spc="15" dirty="0">
                <a:solidFill>
                  <a:srgbClr val="404040"/>
                </a:solidFill>
                <a:latin typeface="Arial"/>
                <a:cs typeface="Arial"/>
              </a:rPr>
              <a:t>the </a:t>
            </a:r>
            <a:r>
              <a:rPr sz="1700" dirty="0">
                <a:solidFill>
                  <a:srgbClr val="404040"/>
                </a:solidFill>
                <a:latin typeface="Arial"/>
                <a:cs typeface="Arial"/>
              </a:rPr>
              <a:t>girls </a:t>
            </a:r>
            <a:r>
              <a:rPr sz="1700" spc="40" dirty="0">
                <a:solidFill>
                  <a:srgbClr val="404040"/>
                </a:solidFill>
                <a:latin typeface="Arial"/>
                <a:cs typeface="Arial"/>
              </a:rPr>
              <a:t>from </a:t>
            </a:r>
            <a:r>
              <a:rPr sz="1700" spc="-10" dirty="0">
                <a:solidFill>
                  <a:srgbClr val="404040"/>
                </a:solidFill>
                <a:latin typeface="Arial"/>
                <a:cs typeface="Arial"/>
              </a:rPr>
              <a:t>İzmir </a:t>
            </a:r>
            <a:r>
              <a:rPr sz="1700" spc="-50" dirty="0">
                <a:solidFill>
                  <a:srgbClr val="404040"/>
                </a:solidFill>
                <a:latin typeface="Arial"/>
                <a:cs typeface="Arial"/>
              </a:rPr>
              <a:t>is</a:t>
            </a:r>
            <a:r>
              <a:rPr sz="1700" spc="-125" dirty="0">
                <a:solidFill>
                  <a:srgbClr val="404040"/>
                </a:solidFill>
                <a:latin typeface="Arial"/>
                <a:cs typeface="Arial"/>
              </a:rPr>
              <a:t> </a:t>
            </a:r>
            <a:r>
              <a:rPr sz="1700" dirty="0">
                <a:solidFill>
                  <a:srgbClr val="404040"/>
                </a:solidFill>
                <a:latin typeface="Arial"/>
                <a:cs typeface="Arial"/>
              </a:rPr>
              <a:t>beautiful.</a:t>
            </a:r>
            <a:endParaRPr sz="1700">
              <a:latin typeface="Arial"/>
              <a:cs typeface="Arial"/>
            </a:endParaRPr>
          </a:p>
          <a:p>
            <a:pPr marL="355600" indent="-342900">
              <a:lnSpc>
                <a:spcPct val="100000"/>
              </a:lnSpc>
              <a:spcBef>
                <a:spcPts val="635"/>
              </a:spcBef>
              <a:buClr>
                <a:srgbClr val="A42F0F"/>
              </a:buClr>
              <a:buChar char=""/>
              <a:tabLst>
                <a:tab pos="354965" algn="l"/>
                <a:tab pos="355600" algn="l"/>
              </a:tabLst>
            </a:pPr>
            <a:r>
              <a:rPr sz="1700" spc="-60" dirty="0">
                <a:solidFill>
                  <a:srgbClr val="404040"/>
                </a:solidFill>
                <a:latin typeface="Arial"/>
                <a:cs typeface="Arial"/>
              </a:rPr>
              <a:t>This </a:t>
            </a:r>
            <a:r>
              <a:rPr sz="1700" spc="-25" dirty="0">
                <a:solidFill>
                  <a:srgbClr val="404040"/>
                </a:solidFill>
                <a:latin typeface="Arial"/>
                <a:cs typeface="Arial"/>
              </a:rPr>
              <a:t>may </a:t>
            </a:r>
            <a:r>
              <a:rPr sz="1700" spc="35" dirty="0">
                <a:solidFill>
                  <a:srgbClr val="404040"/>
                </a:solidFill>
                <a:latin typeface="Arial"/>
                <a:cs typeface="Arial"/>
              </a:rPr>
              <a:t>or </a:t>
            </a:r>
            <a:r>
              <a:rPr sz="1700" spc="-25" dirty="0">
                <a:solidFill>
                  <a:srgbClr val="404040"/>
                </a:solidFill>
                <a:latin typeface="Arial"/>
                <a:cs typeface="Arial"/>
              </a:rPr>
              <a:t>may </a:t>
            </a:r>
            <a:r>
              <a:rPr sz="1700" spc="55" dirty="0">
                <a:solidFill>
                  <a:srgbClr val="404040"/>
                </a:solidFill>
                <a:latin typeface="Arial"/>
                <a:cs typeface="Arial"/>
              </a:rPr>
              <a:t>not </a:t>
            </a:r>
            <a:r>
              <a:rPr sz="1700" spc="-5" dirty="0">
                <a:solidFill>
                  <a:srgbClr val="404040"/>
                </a:solidFill>
                <a:latin typeface="Arial"/>
                <a:cs typeface="Arial"/>
              </a:rPr>
              <a:t>be </a:t>
            </a:r>
            <a:r>
              <a:rPr sz="1700" spc="-10" dirty="0">
                <a:solidFill>
                  <a:srgbClr val="404040"/>
                </a:solidFill>
                <a:latin typeface="Arial"/>
                <a:cs typeface="Arial"/>
              </a:rPr>
              <a:t>true. </a:t>
            </a:r>
            <a:r>
              <a:rPr sz="1700" spc="-20" dirty="0">
                <a:solidFill>
                  <a:srgbClr val="404040"/>
                </a:solidFill>
                <a:latin typeface="Arial"/>
                <a:cs typeface="Arial"/>
              </a:rPr>
              <a:t>But </a:t>
            </a:r>
            <a:r>
              <a:rPr sz="1700" spc="65" dirty="0">
                <a:solidFill>
                  <a:srgbClr val="404040"/>
                </a:solidFill>
                <a:latin typeface="Arial"/>
                <a:cs typeface="Arial"/>
              </a:rPr>
              <a:t>it </a:t>
            </a:r>
            <a:r>
              <a:rPr sz="1700" spc="-5" dirty="0">
                <a:solidFill>
                  <a:srgbClr val="404040"/>
                </a:solidFill>
                <a:latin typeface="Arial"/>
                <a:cs typeface="Arial"/>
              </a:rPr>
              <a:t>provides </a:t>
            </a:r>
            <a:r>
              <a:rPr sz="1700" spc="-80" dirty="0">
                <a:solidFill>
                  <a:srgbClr val="404040"/>
                </a:solidFill>
                <a:latin typeface="Arial"/>
                <a:cs typeface="Arial"/>
              </a:rPr>
              <a:t>a </a:t>
            </a:r>
            <a:r>
              <a:rPr sz="1700" spc="-15" dirty="0">
                <a:solidFill>
                  <a:srgbClr val="404040"/>
                </a:solidFill>
                <a:latin typeface="Arial"/>
                <a:cs typeface="Arial"/>
              </a:rPr>
              <a:t>useful</a:t>
            </a:r>
            <a:r>
              <a:rPr sz="1700" spc="-5" dirty="0">
                <a:solidFill>
                  <a:srgbClr val="404040"/>
                </a:solidFill>
                <a:latin typeface="Arial"/>
                <a:cs typeface="Arial"/>
              </a:rPr>
              <a:t> </a:t>
            </a:r>
            <a:r>
              <a:rPr sz="1700" spc="-10" dirty="0">
                <a:solidFill>
                  <a:srgbClr val="404040"/>
                </a:solidFill>
                <a:latin typeface="Arial"/>
                <a:cs typeface="Arial"/>
              </a:rPr>
              <a:t>generalization.</a:t>
            </a:r>
            <a:endParaRPr sz="1700">
              <a:latin typeface="Arial"/>
              <a:cs typeface="Arial"/>
            </a:endParaRPr>
          </a:p>
          <a:p>
            <a:pPr marL="355600" indent="-342900">
              <a:lnSpc>
                <a:spcPct val="100000"/>
              </a:lnSpc>
              <a:spcBef>
                <a:spcPts val="790"/>
              </a:spcBef>
              <a:buClr>
                <a:srgbClr val="A42F0F"/>
              </a:buClr>
              <a:buChar char=""/>
              <a:tabLst>
                <a:tab pos="354965" algn="l"/>
                <a:tab pos="355600" algn="l"/>
              </a:tabLst>
            </a:pPr>
            <a:r>
              <a:rPr sz="1700" spc="15" dirty="0">
                <a:solidFill>
                  <a:srgbClr val="404040"/>
                </a:solidFill>
                <a:latin typeface="Arial"/>
                <a:cs typeface="Arial"/>
              </a:rPr>
              <a:t>Another </a:t>
            </a:r>
            <a:r>
              <a:rPr sz="1700" spc="-25" dirty="0">
                <a:solidFill>
                  <a:srgbClr val="404040"/>
                </a:solidFill>
                <a:latin typeface="Arial"/>
                <a:cs typeface="Arial"/>
              </a:rPr>
              <a:t>example</a:t>
            </a:r>
            <a:r>
              <a:rPr sz="1700" spc="-60" dirty="0">
                <a:solidFill>
                  <a:srgbClr val="404040"/>
                </a:solidFill>
                <a:latin typeface="Arial"/>
                <a:cs typeface="Arial"/>
              </a:rPr>
              <a:t> </a:t>
            </a:r>
            <a:r>
              <a:rPr sz="1700" spc="-105" dirty="0">
                <a:solidFill>
                  <a:srgbClr val="404040"/>
                </a:solidFill>
                <a:latin typeface="Arial"/>
                <a:cs typeface="Arial"/>
              </a:rPr>
              <a:t>:</a:t>
            </a:r>
            <a:endParaRPr sz="1700">
              <a:latin typeface="Arial"/>
              <a:cs typeface="Arial"/>
            </a:endParaRPr>
          </a:p>
          <a:p>
            <a:pPr marL="355600" indent="-342900">
              <a:lnSpc>
                <a:spcPct val="100000"/>
              </a:lnSpc>
              <a:spcBef>
                <a:spcPts val="805"/>
              </a:spcBef>
              <a:buClr>
                <a:srgbClr val="A42F0F"/>
              </a:buClr>
              <a:buChar char=""/>
              <a:tabLst>
                <a:tab pos="354965" algn="l"/>
                <a:tab pos="355600" algn="l"/>
              </a:tabLst>
            </a:pPr>
            <a:r>
              <a:rPr sz="1700" spc="-45" dirty="0">
                <a:solidFill>
                  <a:srgbClr val="404040"/>
                </a:solidFill>
                <a:latin typeface="Arial"/>
                <a:cs typeface="Arial"/>
              </a:rPr>
              <a:t>Falcon </a:t>
            </a:r>
            <a:r>
              <a:rPr sz="1700" spc="-40" dirty="0">
                <a:solidFill>
                  <a:srgbClr val="404040"/>
                </a:solidFill>
                <a:latin typeface="Arial"/>
                <a:cs typeface="Arial"/>
              </a:rPr>
              <a:t>can </a:t>
            </a:r>
            <a:r>
              <a:rPr sz="1700" spc="-15" dirty="0">
                <a:solidFill>
                  <a:srgbClr val="404040"/>
                </a:solidFill>
                <a:latin typeface="Arial"/>
                <a:cs typeface="Arial"/>
              </a:rPr>
              <a:t>fly. </a:t>
            </a:r>
            <a:r>
              <a:rPr sz="1700" spc="-60" dirty="0">
                <a:solidFill>
                  <a:srgbClr val="404040"/>
                </a:solidFill>
                <a:latin typeface="Arial"/>
                <a:cs typeface="Arial"/>
              </a:rPr>
              <a:t>Canary </a:t>
            </a:r>
            <a:r>
              <a:rPr sz="1700" spc="-40" dirty="0">
                <a:solidFill>
                  <a:srgbClr val="404040"/>
                </a:solidFill>
                <a:latin typeface="Arial"/>
                <a:cs typeface="Arial"/>
              </a:rPr>
              <a:t>can </a:t>
            </a:r>
            <a:r>
              <a:rPr sz="1700" spc="-15" dirty="0">
                <a:solidFill>
                  <a:srgbClr val="404040"/>
                </a:solidFill>
                <a:latin typeface="Arial"/>
                <a:cs typeface="Arial"/>
              </a:rPr>
              <a:t>fly. </a:t>
            </a:r>
            <a:r>
              <a:rPr sz="1700" spc="-25" dirty="0">
                <a:solidFill>
                  <a:srgbClr val="404040"/>
                </a:solidFill>
                <a:latin typeface="Arial"/>
                <a:cs typeface="Arial"/>
              </a:rPr>
              <a:t>Gull </a:t>
            </a:r>
            <a:r>
              <a:rPr sz="1700" spc="-40" dirty="0">
                <a:solidFill>
                  <a:srgbClr val="404040"/>
                </a:solidFill>
                <a:latin typeface="Arial"/>
                <a:cs typeface="Arial"/>
              </a:rPr>
              <a:t>can</a:t>
            </a:r>
            <a:r>
              <a:rPr sz="1700" spc="110" dirty="0">
                <a:solidFill>
                  <a:srgbClr val="404040"/>
                </a:solidFill>
                <a:latin typeface="Arial"/>
                <a:cs typeface="Arial"/>
              </a:rPr>
              <a:t> </a:t>
            </a:r>
            <a:r>
              <a:rPr sz="1700" spc="-15" dirty="0">
                <a:solidFill>
                  <a:srgbClr val="404040"/>
                </a:solidFill>
                <a:latin typeface="Arial"/>
                <a:cs typeface="Arial"/>
              </a:rPr>
              <a:t>fly.</a:t>
            </a:r>
            <a:endParaRPr sz="1700">
              <a:latin typeface="Arial"/>
              <a:cs typeface="Arial"/>
            </a:endParaRPr>
          </a:p>
          <a:p>
            <a:pPr marL="355600" indent="-342900">
              <a:lnSpc>
                <a:spcPct val="100000"/>
              </a:lnSpc>
              <a:spcBef>
                <a:spcPts val="795"/>
              </a:spcBef>
              <a:buClr>
                <a:srgbClr val="A42F0F"/>
              </a:buClr>
              <a:buChar char=""/>
              <a:tabLst>
                <a:tab pos="354965" algn="l"/>
                <a:tab pos="355600" algn="l"/>
              </a:tabLst>
            </a:pPr>
            <a:r>
              <a:rPr sz="1700" spc="-30" dirty="0">
                <a:solidFill>
                  <a:srgbClr val="404040"/>
                </a:solidFill>
                <a:latin typeface="Arial"/>
                <a:cs typeface="Arial"/>
              </a:rPr>
              <a:t>Conclusion: </a:t>
            </a:r>
            <a:r>
              <a:rPr sz="1700" spc="-40" dirty="0">
                <a:solidFill>
                  <a:srgbClr val="404040"/>
                </a:solidFill>
                <a:latin typeface="Arial"/>
                <a:cs typeface="Arial"/>
              </a:rPr>
              <a:t>Birds </a:t>
            </a:r>
            <a:r>
              <a:rPr sz="1700" spc="-45" dirty="0">
                <a:solidFill>
                  <a:srgbClr val="404040"/>
                </a:solidFill>
                <a:latin typeface="Arial"/>
                <a:cs typeface="Arial"/>
              </a:rPr>
              <a:t>can</a:t>
            </a:r>
            <a:r>
              <a:rPr sz="1700" spc="30" dirty="0">
                <a:solidFill>
                  <a:srgbClr val="404040"/>
                </a:solidFill>
                <a:latin typeface="Arial"/>
                <a:cs typeface="Arial"/>
              </a:rPr>
              <a:t> </a:t>
            </a:r>
            <a:r>
              <a:rPr sz="1700" spc="-15" dirty="0">
                <a:solidFill>
                  <a:srgbClr val="404040"/>
                </a:solidFill>
                <a:latin typeface="Arial"/>
                <a:cs typeface="Arial"/>
              </a:rPr>
              <a:t>fly.</a:t>
            </a:r>
            <a:endParaRPr sz="1700">
              <a:latin typeface="Arial"/>
              <a:cs typeface="Arial"/>
            </a:endParaRPr>
          </a:p>
          <a:p>
            <a:pPr marL="12700">
              <a:lnSpc>
                <a:spcPct val="100000"/>
              </a:lnSpc>
              <a:spcBef>
                <a:spcPts val="795"/>
              </a:spcBef>
            </a:pPr>
            <a:r>
              <a:rPr sz="1700" spc="320" dirty="0">
                <a:solidFill>
                  <a:srgbClr val="A42F0F"/>
                </a:solidFill>
                <a:latin typeface="Arial"/>
                <a:cs typeface="Arial"/>
              </a:rPr>
              <a:t></a:t>
            </a:r>
            <a:endParaRPr sz="1700">
              <a:latin typeface="Arial"/>
              <a:cs typeface="Arial"/>
            </a:endParaRPr>
          </a:p>
        </p:txBody>
      </p:sp>
      <p:sp>
        <p:nvSpPr>
          <p:cNvPr id="9" name="object 9"/>
          <p:cNvSpPr txBox="1"/>
          <p:nvPr/>
        </p:nvSpPr>
        <p:spPr>
          <a:xfrm>
            <a:off x="3011170" y="5086350"/>
            <a:ext cx="8218805" cy="285115"/>
          </a:xfrm>
          <a:prstGeom prst="rect">
            <a:avLst/>
          </a:prstGeom>
        </p:spPr>
        <p:txBody>
          <a:bodyPr vert="horz" wrap="square" lIns="0" tIns="12700" rIns="0" bIns="0" rtlCol="0">
            <a:spAutoFit/>
          </a:bodyPr>
          <a:lstStyle/>
          <a:p>
            <a:pPr marL="12700">
              <a:lnSpc>
                <a:spcPct val="100000"/>
              </a:lnSpc>
              <a:spcBef>
                <a:spcPts val="100"/>
              </a:spcBef>
            </a:pPr>
            <a:r>
              <a:rPr sz="1700" spc="-65" dirty="0">
                <a:solidFill>
                  <a:srgbClr val="404040"/>
                </a:solidFill>
                <a:latin typeface="Arial"/>
                <a:cs typeface="Arial"/>
              </a:rPr>
              <a:t>The </a:t>
            </a:r>
            <a:r>
              <a:rPr sz="1700" spc="20" dirty="0">
                <a:solidFill>
                  <a:srgbClr val="404040"/>
                </a:solidFill>
                <a:latin typeface="Arial"/>
                <a:cs typeface="Arial"/>
              </a:rPr>
              <a:t>outcome </a:t>
            </a:r>
            <a:r>
              <a:rPr sz="1700" spc="55" dirty="0">
                <a:solidFill>
                  <a:srgbClr val="404040"/>
                </a:solidFill>
                <a:latin typeface="Arial"/>
                <a:cs typeface="Arial"/>
              </a:rPr>
              <a:t>of </a:t>
            </a:r>
            <a:r>
              <a:rPr sz="1700" spc="15" dirty="0">
                <a:solidFill>
                  <a:srgbClr val="404040"/>
                </a:solidFill>
                <a:latin typeface="Arial"/>
                <a:cs typeface="Arial"/>
              </a:rPr>
              <a:t>the </a:t>
            </a:r>
            <a:r>
              <a:rPr sz="1700" spc="10" dirty="0">
                <a:solidFill>
                  <a:srgbClr val="404040"/>
                </a:solidFill>
                <a:latin typeface="Arial"/>
                <a:cs typeface="Arial"/>
              </a:rPr>
              <a:t>inductive </a:t>
            </a:r>
            <a:r>
              <a:rPr sz="1700" spc="-10" dirty="0">
                <a:solidFill>
                  <a:srgbClr val="404040"/>
                </a:solidFill>
                <a:latin typeface="Arial"/>
                <a:cs typeface="Arial"/>
              </a:rPr>
              <a:t>reasoning </a:t>
            </a:r>
            <a:r>
              <a:rPr sz="1700" spc="-40" dirty="0">
                <a:solidFill>
                  <a:srgbClr val="404040"/>
                </a:solidFill>
                <a:latin typeface="Arial"/>
                <a:cs typeface="Arial"/>
              </a:rPr>
              <a:t>process </a:t>
            </a:r>
            <a:r>
              <a:rPr sz="1700" spc="25" dirty="0">
                <a:solidFill>
                  <a:srgbClr val="404040"/>
                </a:solidFill>
                <a:latin typeface="Arial"/>
                <a:cs typeface="Arial"/>
              </a:rPr>
              <a:t>will </a:t>
            </a:r>
            <a:r>
              <a:rPr sz="1700" spc="10" dirty="0">
                <a:solidFill>
                  <a:srgbClr val="404040"/>
                </a:solidFill>
                <a:latin typeface="Arial"/>
                <a:cs typeface="Arial"/>
              </a:rPr>
              <a:t>frequently contain </a:t>
            </a:r>
            <a:r>
              <a:rPr sz="1700" spc="-25" dirty="0">
                <a:solidFill>
                  <a:srgbClr val="404040"/>
                </a:solidFill>
                <a:latin typeface="Arial"/>
                <a:cs typeface="Arial"/>
              </a:rPr>
              <a:t>some</a:t>
            </a:r>
            <a:r>
              <a:rPr sz="1700" spc="-75" dirty="0">
                <a:solidFill>
                  <a:srgbClr val="404040"/>
                </a:solidFill>
                <a:latin typeface="Arial"/>
                <a:cs typeface="Arial"/>
              </a:rPr>
              <a:t> </a:t>
            </a:r>
            <a:r>
              <a:rPr sz="1700" spc="-40" dirty="0">
                <a:solidFill>
                  <a:srgbClr val="404040"/>
                </a:solidFill>
                <a:latin typeface="Arial"/>
                <a:cs typeface="Arial"/>
              </a:rPr>
              <a:t>measure</a:t>
            </a:r>
            <a:endParaRPr sz="1700">
              <a:latin typeface="Arial"/>
              <a:cs typeface="Arial"/>
            </a:endParaRPr>
          </a:p>
        </p:txBody>
      </p:sp>
      <p:sp>
        <p:nvSpPr>
          <p:cNvPr id="10" name="object 10"/>
          <p:cNvSpPr txBox="1"/>
          <p:nvPr/>
        </p:nvSpPr>
        <p:spPr>
          <a:xfrm>
            <a:off x="3011170" y="5319522"/>
            <a:ext cx="8284209" cy="518795"/>
          </a:xfrm>
          <a:prstGeom prst="rect">
            <a:avLst/>
          </a:prstGeom>
        </p:spPr>
        <p:txBody>
          <a:bodyPr vert="horz" wrap="square" lIns="0" tIns="41910" rIns="0" bIns="0" rtlCol="0">
            <a:spAutoFit/>
          </a:bodyPr>
          <a:lstStyle/>
          <a:p>
            <a:pPr marL="12700" marR="5080">
              <a:lnSpc>
                <a:spcPts val="1839"/>
              </a:lnSpc>
              <a:spcBef>
                <a:spcPts val="330"/>
              </a:spcBef>
            </a:pPr>
            <a:r>
              <a:rPr sz="1700" spc="55" dirty="0">
                <a:solidFill>
                  <a:srgbClr val="404040"/>
                </a:solidFill>
                <a:latin typeface="Arial"/>
                <a:cs typeface="Arial"/>
              </a:rPr>
              <a:t>of </a:t>
            </a:r>
            <a:r>
              <a:rPr sz="1700" spc="5" dirty="0">
                <a:solidFill>
                  <a:srgbClr val="404040"/>
                </a:solidFill>
                <a:latin typeface="Arial"/>
                <a:cs typeface="Arial"/>
              </a:rPr>
              <a:t>uncertainty </a:t>
            </a:r>
            <a:r>
              <a:rPr sz="1700" spc="-50" dirty="0">
                <a:solidFill>
                  <a:srgbClr val="404040"/>
                </a:solidFill>
                <a:latin typeface="Arial"/>
                <a:cs typeface="Arial"/>
              </a:rPr>
              <a:t>because </a:t>
            </a:r>
            <a:r>
              <a:rPr sz="1700" spc="20" dirty="0">
                <a:solidFill>
                  <a:srgbClr val="404040"/>
                </a:solidFill>
                <a:latin typeface="Arial"/>
                <a:cs typeface="Arial"/>
              </a:rPr>
              <a:t>including </a:t>
            </a:r>
            <a:r>
              <a:rPr sz="1700" spc="-10" dirty="0">
                <a:solidFill>
                  <a:srgbClr val="404040"/>
                </a:solidFill>
                <a:latin typeface="Arial"/>
                <a:cs typeface="Arial"/>
              </a:rPr>
              <a:t>all </a:t>
            </a:r>
            <a:r>
              <a:rPr sz="1700" spc="-15" dirty="0">
                <a:solidFill>
                  <a:srgbClr val="404040"/>
                </a:solidFill>
                <a:latin typeface="Arial"/>
                <a:cs typeface="Arial"/>
              </a:rPr>
              <a:t>possible </a:t>
            </a:r>
            <a:r>
              <a:rPr sz="1700" spc="-25" dirty="0">
                <a:solidFill>
                  <a:srgbClr val="404040"/>
                </a:solidFill>
                <a:latin typeface="Arial"/>
                <a:cs typeface="Arial"/>
              </a:rPr>
              <a:t>facts </a:t>
            </a:r>
            <a:r>
              <a:rPr sz="1700" spc="20" dirty="0">
                <a:solidFill>
                  <a:srgbClr val="404040"/>
                </a:solidFill>
                <a:latin typeface="Arial"/>
                <a:cs typeface="Arial"/>
              </a:rPr>
              <a:t>in the </a:t>
            </a:r>
            <a:r>
              <a:rPr sz="1700" spc="-30" dirty="0">
                <a:solidFill>
                  <a:srgbClr val="404040"/>
                </a:solidFill>
                <a:latin typeface="Arial"/>
                <a:cs typeface="Arial"/>
              </a:rPr>
              <a:t>premises </a:t>
            </a:r>
            <a:r>
              <a:rPr sz="1700" spc="-50" dirty="0">
                <a:solidFill>
                  <a:srgbClr val="404040"/>
                </a:solidFill>
                <a:latin typeface="Arial"/>
                <a:cs typeface="Arial"/>
              </a:rPr>
              <a:t>is </a:t>
            </a:r>
            <a:r>
              <a:rPr sz="1700" spc="-25" dirty="0">
                <a:solidFill>
                  <a:srgbClr val="404040"/>
                </a:solidFill>
                <a:latin typeface="Arial"/>
                <a:cs typeface="Arial"/>
              </a:rPr>
              <a:t>usually </a:t>
            </a:r>
            <a:r>
              <a:rPr sz="1700" spc="-15" dirty="0">
                <a:solidFill>
                  <a:srgbClr val="404040"/>
                </a:solidFill>
                <a:latin typeface="Arial"/>
                <a:cs typeface="Arial"/>
              </a:rPr>
              <a:t>impossible.  </a:t>
            </a:r>
            <a:r>
              <a:rPr sz="1700" spc="-5" dirty="0">
                <a:solidFill>
                  <a:srgbClr val="404040"/>
                </a:solidFill>
                <a:latin typeface="Arial"/>
                <a:cs typeface="Arial"/>
              </a:rPr>
              <a:t>Deductive </a:t>
            </a:r>
            <a:r>
              <a:rPr sz="1700" spc="35" dirty="0">
                <a:solidFill>
                  <a:srgbClr val="404040"/>
                </a:solidFill>
                <a:latin typeface="Arial"/>
                <a:cs typeface="Arial"/>
              </a:rPr>
              <a:t>or </a:t>
            </a:r>
            <a:r>
              <a:rPr sz="1700" spc="10" dirty="0">
                <a:solidFill>
                  <a:srgbClr val="404040"/>
                </a:solidFill>
                <a:latin typeface="Arial"/>
                <a:cs typeface="Arial"/>
              </a:rPr>
              <a:t>inductive </a:t>
            </a:r>
            <a:r>
              <a:rPr sz="1700" spc="-25" dirty="0">
                <a:solidFill>
                  <a:srgbClr val="404040"/>
                </a:solidFill>
                <a:latin typeface="Arial"/>
                <a:cs typeface="Arial"/>
              </a:rPr>
              <a:t>approaches </a:t>
            </a:r>
            <a:r>
              <a:rPr sz="1700" spc="-40" dirty="0">
                <a:solidFill>
                  <a:srgbClr val="404040"/>
                </a:solidFill>
                <a:latin typeface="Arial"/>
                <a:cs typeface="Arial"/>
              </a:rPr>
              <a:t>are </a:t>
            </a:r>
            <a:r>
              <a:rPr sz="1700" spc="-30" dirty="0">
                <a:solidFill>
                  <a:srgbClr val="404040"/>
                </a:solidFill>
                <a:latin typeface="Arial"/>
                <a:cs typeface="Arial"/>
              </a:rPr>
              <a:t>used </a:t>
            </a:r>
            <a:r>
              <a:rPr sz="1700" spc="20" dirty="0">
                <a:solidFill>
                  <a:srgbClr val="404040"/>
                </a:solidFill>
                <a:latin typeface="Arial"/>
                <a:cs typeface="Arial"/>
              </a:rPr>
              <a:t>in </a:t>
            </a:r>
            <a:r>
              <a:rPr sz="1700" dirty="0">
                <a:solidFill>
                  <a:srgbClr val="404040"/>
                </a:solidFill>
                <a:latin typeface="Arial"/>
                <a:cs typeface="Arial"/>
              </a:rPr>
              <a:t>logic, </a:t>
            </a:r>
            <a:r>
              <a:rPr sz="1700" spc="-5" dirty="0">
                <a:solidFill>
                  <a:srgbClr val="404040"/>
                </a:solidFill>
                <a:latin typeface="Arial"/>
                <a:cs typeface="Arial"/>
              </a:rPr>
              <a:t>rule-based </a:t>
            </a:r>
            <a:r>
              <a:rPr sz="1700" spc="-60" dirty="0">
                <a:solidFill>
                  <a:srgbClr val="404040"/>
                </a:solidFill>
                <a:latin typeface="Arial"/>
                <a:cs typeface="Arial"/>
              </a:rPr>
              <a:t>systems, </a:t>
            </a:r>
            <a:r>
              <a:rPr sz="1700" spc="-5" dirty="0">
                <a:solidFill>
                  <a:srgbClr val="404040"/>
                </a:solidFill>
                <a:latin typeface="Arial"/>
                <a:cs typeface="Arial"/>
              </a:rPr>
              <a:t>and</a:t>
            </a:r>
            <a:r>
              <a:rPr sz="1700" spc="-30" dirty="0">
                <a:solidFill>
                  <a:srgbClr val="404040"/>
                </a:solidFill>
                <a:latin typeface="Arial"/>
                <a:cs typeface="Arial"/>
              </a:rPr>
              <a:t> </a:t>
            </a:r>
            <a:r>
              <a:rPr sz="1700" spc="-40" dirty="0">
                <a:solidFill>
                  <a:srgbClr val="404040"/>
                </a:solidFill>
                <a:latin typeface="Arial"/>
                <a:cs typeface="Arial"/>
              </a:rPr>
              <a:t>frames.</a:t>
            </a:r>
            <a:endParaRPr sz="1700">
              <a:latin typeface="Arial"/>
              <a:cs typeface="Arial"/>
            </a:endParaRPr>
          </a:p>
        </p:txBody>
      </p:sp>
    </p:spTree>
    <p:extLst>
      <p:ext uri="{BB962C8B-B14F-4D97-AF65-F5344CB8AC3E}">
        <p14:creationId xmlns:p14="http://schemas.microsoft.com/office/powerpoint/2010/main" val="2342717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5154295" cy="574675"/>
          </a:xfrm>
          <a:prstGeom prst="rect">
            <a:avLst/>
          </a:prstGeom>
        </p:spPr>
        <p:txBody>
          <a:bodyPr vert="horz" wrap="square" lIns="0" tIns="12700" rIns="0" bIns="0" rtlCol="0">
            <a:spAutoFit/>
          </a:bodyPr>
          <a:lstStyle/>
          <a:p>
            <a:pPr marL="12700">
              <a:lnSpc>
                <a:spcPct val="100000"/>
              </a:lnSpc>
              <a:spcBef>
                <a:spcPts val="100"/>
              </a:spcBef>
            </a:pPr>
            <a:r>
              <a:rPr spc="20" dirty="0"/>
              <a:t>Other </a:t>
            </a:r>
            <a:r>
              <a:rPr spc="-25" dirty="0"/>
              <a:t>types </a:t>
            </a:r>
            <a:r>
              <a:rPr spc="114" dirty="0"/>
              <a:t>of</a:t>
            </a:r>
            <a:r>
              <a:rPr spc="-80" dirty="0"/>
              <a:t> Reasoning</a:t>
            </a:r>
          </a:p>
        </p:txBody>
      </p:sp>
      <p:sp>
        <p:nvSpPr>
          <p:cNvPr id="3" name="object 3"/>
          <p:cNvSpPr txBox="1"/>
          <p:nvPr/>
        </p:nvSpPr>
        <p:spPr>
          <a:xfrm>
            <a:off x="2668270" y="2092578"/>
            <a:ext cx="8214359" cy="299720"/>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800" spc="335" dirty="0">
                <a:solidFill>
                  <a:srgbClr val="A42F0F"/>
                </a:solidFill>
                <a:latin typeface="Arial"/>
                <a:cs typeface="Arial"/>
              </a:rPr>
              <a:t>	</a:t>
            </a:r>
            <a:r>
              <a:rPr sz="1800" b="1" spc="-25" dirty="0">
                <a:solidFill>
                  <a:srgbClr val="404040"/>
                </a:solidFill>
                <a:latin typeface="Arial"/>
                <a:cs typeface="Arial"/>
              </a:rPr>
              <a:t>Analogical </a:t>
            </a:r>
            <a:r>
              <a:rPr sz="1800" b="1" spc="-50" dirty="0">
                <a:solidFill>
                  <a:srgbClr val="404040"/>
                </a:solidFill>
                <a:latin typeface="Arial"/>
                <a:cs typeface="Arial"/>
              </a:rPr>
              <a:t>Reasoning: </a:t>
            </a:r>
            <a:r>
              <a:rPr sz="1800" spc="-10" dirty="0">
                <a:solidFill>
                  <a:srgbClr val="404040"/>
                </a:solidFill>
                <a:latin typeface="Arial"/>
                <a:cs typeface="Arial"/>
              </a:rPr>
              <a:t>Analogical reasoning </a:t>
            </a:r>
            <a:r>
              <a:rPr sz="1800" spc="-75" dirty="0">
                <a:solidFill>
                  <a:srgbClr val="404040"/>
                </a:solidFill>
                <a:latin typeface="Arial"/>
                <a:cs typeface="Arial"/>
              </a:rPr>
              <a:t>assumes </a:t>
            </a:r>
            <a:r>
              <a:rPr sz="1800" spc="35" dirty="0">
                <a:solidFill>
                  <a:srgbClr val="404040"/>
                </a:solidFill>
                <a:latin typeface="Arial"/>
                <a:cs typeface="Arial"/>
              </a:rPr>
              <a:t>that </a:t>
            </a:r>
            <a:r>
              <a:rPr sz="1800" spc="-10" dirty="0">
                <a:solidFill>
                  <a:srgbClr val="404040"/>
                </a:solidFill>
                <a:latin typeface="Arial"/>
                <a:cs typeface="Arial"/>
              </a:rPr>
              <a:t>when </a:t>
            </a:r>
            <a:r>
              <a:rPr sz="1800" spc="-90" dirty="0">
                <a:solidFill>
                  <a:srgbClr val="404040"/>
                </a:solidFill>
                <a:latin typeface="Arial"/>
                <a:cs typeface="Arial"/>
              </a:rPr>
              <a:t>a </a:t>
            </a:r>
            <a:r>
              <a:rPr sz="1800" spc="5" dirty="0">
                <a:solidFill>
                  <a:srgbClr val="404040"/>
                </a:solidFill>
                <a:latin typeface="Arial"/>
                <a:cs typeface="Arial"/>
              </a:rPr>
              <a:t>question</a:t>
            </a:r>
            <a:r>
              <a:rPr sz="1800" spc="114" dirty="0">
                <a:solidFill>
                  <a:srgbClr val="404040"/>
                </a:solidFill>
                <a:latin typeface="Arial"/>
                <a:cs typeface="Arial"/>
              </a:rPr>
              <a:t> </a:t>
            </a:r>
            <a:r>
              <a:rPr sz="1800" spc="-60" dirty="0">
                <a:solidFill>
                  <a:srgbClr val="404040"/>
                </a:solidFill>
                <a:latin typeface="Arial"/>
                <a:cs typeface="Arial"/>
              </a:rPr>
              <a:t>is</a:t>
            </a:r>
            <a:endParaRPr sz="1800">
              <a:latin typeface="Arial"/>
              <a:cs typeface="Arial"/>
            </a:endParaRPr>
          </a:p>
        </p:txBody>
      </p:sp>
      <p:sp>
        <p:nvSpPr>
          <p:cNvPr id="4" name="object 4"/>
          <p:cNvSpPr txBox="1"/>
          <p:nvPr/>
        </p:nvSpPr>
        <p:spPr>
          <a:xfrm>
            <a:off x="2668270" y="2237359"/>
            <a:ext cx="7844155" cy="1631950"/>
          </a:xfrm>
          <a:prstGeom prst="rect">
            <a:avLst/>
          </a:prstGeom>
        </p:spPr>
        <p:txBody>
          <a:bodyPr vert="horz" wrap="square" lIns="0" tIns="140335" rIns="0" bIns="0" rtlCol="0">
            <a:spAutoFit/>
          </a:bodyPr>
          <a:lstStyle/>
          <a:p>
            <a:pPr marL="355600">
              <a:lnSpc>
                <a:spcPct val="100000"/>
              </a:lnSpc>
              <a:spcBef>
                <a:spcPts val="1105"/>
              </a:spcBef>
            </a:pPr>
            <a:r>
              <a:rPr sz="1800" spc="-60" dirty="0">
                <a:solidFill>
                  <a:srgbClr val="404040"/>
                </a:solidFill>
                <a:latin typeface="Arial"/>
                <a:cs typeface="Arial"/>
              </a:rPr>
              <a:t>asked, </a:t>
            </a:r>
            <a:r>
              <a:rPr sz="1800" spc="20" dirty="0">
                <a:solidFill>
                  <a:srgbClr val="404040"/>
                </a:solidFill>
                <a:latin typeface="Arial"/>
                <a:cs typeface="Arial"/>
              </a:rPr>
              <a:t>the </a:t>
            </a:r>
            <a:r>
              <a:rPr sz="1800" spc="-45" dirty="0">
                <a:solidFill>
                  <a:srgbClr val="404040"/>
                </a:solidFill>
                <a:latin typeface="Arial"/>
                <a:cs typeface="Arial"/>
              </a:rPr>
              <a:t>answer </a:t>
            </a:r>
            <a:r>
              <a:rPr sz="1800" spc="-50" dirty="0">
                <a:solidFill>
                  <a:srgbClr val="404040"/>
                </a:solidFill>
                <a:latin typeface="Arial"/>
                <a:cs typeface="Arial"/>
              </a:rPr>
              <a:t>can </a:t>
            </a:r>
            <a:r>
              <a:rPr sz="1800" spc="-5" dirty="0">
                <a:solidFill>
                  <a:srgbClr val="404040"/>
                </a:solidFill>
                <a:latin typeface="Arial"/>
                <a:cs typeface="Arial"/>
              </a:rPr>
              <a:t>be </a:t>
            </a:r>
            <a:r>
              <a:rPr sz="1800" dirty="0">
                <a:solidFill>
                  <a:srgbClr val="404040"/>
                </a:solidFill>
                <a:latin typeface="Arial"/>
                <a:cs typeface="Arial"/>
              </a:rPr>
              <a:t>derived </a:t>
            </a:r>
            <a:r>
              <a:rPr sz="1800" spc="10" dirty="0">
                <a:solidFill>
                  <a:srgbClr val="404040"/>
                </a:solidFill>
                <a:latin typeface="Arial"/>
                <a:cs typeface="Arial"/>
              </a:rPr>
              <a:t>by</a:t>
            </a:r>
            <a:r>
              <a:rPr sz="1800" spc="40" dirty="0">
                <a:solidFill>
                  <a:srgbClr val="404040"/>
                </a:solidFill>
                <a:latin typeface="Arial"/>
                <a:cs typeface="Arial"/>
              </a:rPr>
              <a:t> </a:t>
            </a:r>
            <a:r>
              <a:rPr sz="1800" spc="-25" dirty="0">
                <a:solidFill>
                  <a:srgbClr val="404040"/>
                </a:solidFill>
                <a:latin typeface="Arial"/>
                <a:cs typeface="Arial"/>
              </a:rPr>
              <a:t>analogy.</a:t>
            </a:r>
            <a:endParaRPr sz="1800">
              <a:latin typeface="Arial"/>
              <a:cs typeface="Arial"/>
            </a:endParaRPr>
          </a:p>
          <a:p>
            <a:pPr marL="12700" marR="897890">
              <a:lnSpc>
                <a:spcPct val="146100"/>
              </a:lnSpc>
              <a:spcBef>
                <a:spcPts val="15"/>
              </a:spcBef>
              <a:tabLst>
                <a:tab pos="417830" algn="l"/>
              </a:tabLst>
            </a:pPr>
            <a:r>
              <a:rPr sz="1800" spc="335" dirty="0">
                <a:solidFill>
                  <a:srgbClr val="A42F0F"/>
                </a:solidFill>
                <a:latin typeface="Arial"/>
                <a:cs typeface="Arial"/>
              </a:rPr>
              <a:t>	</a:t>
            </a:r>
            <a:r>
              <a:rPr sz="1800" spc="-65" dirty="0">
                <a:solidFill>
                  <a:srgbClr val="404040"/>
                </a:solidFill>
                <a:latin typeface="Arial"/>
                <a:cs typeface="Arial"/>
              </a:rPr>
              <a:t>Example: </a:t>
            </a:r>
            <a:r>
              <a:rPr sz="1800" spc="-55" dirty="0">
                <a:solidFill>
                  <a:srgbClr val="404040"/>
                </a:solidFill>
                <a:latin typeface="Arial"/>
                <a:cs typeface="Arial"/>
              </a:rPr>
              <a:t>Premise </a:t>
            </a:r>
            <a:r>
              <a:rPr sz="1800" spc="-110" dirty="0">
                <a:solidFill>
                  <a:srgbClr val="404040"/>
                </a:solidFill>
                <a:latin typeface="Arial"/>
                <a:cs typeface="Arial"/>
              </a:rPr>
              <a:t>: </a:t>
            </a:r>
            <a:r>
              <a:rPr sz="1800" spc="5" dirty="0">
                <a:solidFill>
                  <a:srgbClr val="404040"/>
                </a:solidFill>
                <a:latin typeface="Arial"/>
                <a:cs typeface="Arial"/>
              </a:rPr>
              <a:t>All </a:t>
            </a:r>
            <a:r>
              <a:rPr sz="1800" spc="35" dirty="0">
                <a:solidFill>
                  <a:srgbClr val="404040"/>
                </a:solidFill>
                <a:latin typeface="Arial"/>
                <a:cs typeface="Arial"/>
              </a:rPr>
              <a:t>football </a:t>
            </a:r>
            <a:r>
              <a:rPr sz="1800" spc="-30" dirty="0">
                <a:solidFill>
                  <a:srgbClr val="404040"/>
                </a:solidFill>
                <a:latin typeface="Arial"/>
                <a:cs typeface="Arial"/>
              </a:rPr>
              <a:t>teams </a:t>
            </a:r>
            <a:r>
              <a:rPr sz="1800" spc="-10" dirty="0">
                <a:solidFill>
                  <a:srgbClr val="404040"/>
                </a:solidFill>
                <a:latin typeface="Arial"/>
                <a:cs typeface="Arial"/>
              </a:rPr>
              <a:t>gets </a:t>
            </a:r>
            <a:r>
              <a:rPr sz="1800" spc="-35" dirty="0">
                <a:solidFill>
                  <a:srgbClr val="404040"/>
                </a:solidFill>
                <a:latin typeface="Arial"/>
                <a:cs typeface="Arial"/>
              </a:rPr>
              <a:t>3 </a:t>
            </a:r>
            <a:r>
              <a:rPr sz="1800" spc="50" dirty="0">
                <a:solidFill>
                  <a:srgbClr val="404040"/>
                </a:solidFill>
                <a:latin typeface="Arial"/>
                <a:cs typeface="Arial"/>
              </a:rPr>
              <a:t>point </a:t>
            </a:r>
            <a:r>
              <a:rPr sz="1800" spc="-10" dirty="0">
                <a:solidFill>
                  <a:srgbClr val="404040"/>
                </a:solidFill>
                <a:latin typeface="Arial"/>
                <a:cs typeface="Arial"/>
              </a:rPr>
              <a:t>when </a:t>
            </a:r>
            <a:r>
              <a:rPr sz="1800" spc="5" dirty="0">
                <a:solidFill>
                  <a:srgbClr val="404040"/>
                </a:solidFill>
                <a:latin typeface="Arial"/>
                <a:cs typeface="Arial"/>
              </a:rPr>
              <a:t>they </a:t>
            </a:r>
            <a:r>
              <a:rPr sz="1800" spc="-20" dirty="0">
                <a:solidFill>
                  <a:srgbClr val="404040"/>
                </a:solidFill>
                <a:latin typeface="Arial"/>
                <a:cs typeface="Arial"/>
              </a:rPr>
              <a:t>win.  Question: </a:t>
            </a:r>
            <a:r>
              <a:rPr sz="1800" spc="10" dirty="0">
                <a:solidFill>
                  <a:srgbClr val="404040"/>
                </a:solidFill>
                <a:latin typeface="Arial"/>
                <a:cs typeface="Arial"/>
              </a:rPr>
              <a:t>How </a:t>
            </a:r>
            <a:r>
              <a:rPr sz="1800" spc="-20" dirty="0">
                <a:solidFill>
                  <a:srgbClr val="404040"/>
                </a:solidFill>
                <a:latin typeface="Arial"/>
                <a:cs typeface="Arial"/>
              </a:rPr>
              <a:t>many </a:t>
            </a:r>
            <a:r>
              <a:rPr sz="1800" spc="20" dirty="0">
                <a:solidFill>
                  <a:srgbClr val="404040"/>
                </a:solidFill>
                <a:latin typeface="Arial"/>
                <a:cs typeface="Arial"/>
              </a:rPr>
              <a:t>points </a:t>
            </a:r>
            <a:r>
              <a:rPr sz="1800" spc="45" dirty="0">
                <a:solidFill>
                  <a:srgbClr val="404040"/>
                </a:solidFill>
                <a:latin typeface="Arial"/>
                <a:cs typeface="Arial"/>
              </a:rPr>
              <a:t>did </a:t>
            </a:r>
            <a:r>
              <a:rPr sz="1800" spc="-210" dirty="0">
                <a:solidFill>
                  <a:srgbClr val="404040"/>
                </a:solidFill>
                <a:latin typeface="Arial"/>
                <a:cs typeface="Arial"/>
              </a:rPr>
              <a:t>GS </a:t>
            </a:r>
            <a:r>
              <a:rPr sz="1800" spc="-15" dirty="0">
                <a:solidFill>
                  <a:srgbClr val="404040"/>
                </a:solidFill>
                <a:latin typeface="Arial"/>
                <a:cs typeface="Arial"/>
              </a:rPr>
              <a:t>take </a:t>
            </a:r>
            <a:r>
              <a:rPr sz="1800" dirty="0">
                <a:solidFill>
                  <a:srgbClr val="404040"/>
                </a:solidFill>
                <a:latin typeface="Arial"/>
                <a:cs typeface="Arial"/>
              </a:rPr>
              <a:t>this</a:t>
            </a:r>
            <a:r>
              <a:rPr sz="1800" spc="-215" dirty="0">
                <a:solidFill>
                  <a:srgbClr val="404040"/>
                </a:solidFill>
                <a:latin typeface="Arial"/>
                <a:cs typeface="Arial"/>
              </a:rPr>
              <a:t> </a:t>
            </a:r>
            <a:r>
              <a:rPr sz="1800" spc="-45" dirty="0">
                <a:solidFill>
                  <a:srgbClr val="404040"/>
                </a:solidFill>
                <a:latin typeface="Arial"/>
                <a:cs typeface="Arial"/>
              </a:rPr>
              <a:t>weekend?</a:t>
            </a:r>
            <a:endParaRPr sz="1800">
              <a:latin typeface="Arial"/>
              <a:cs typeface="Arial"/>
            </a:endParaRPr>
          </a:p>
          <a:p>
            <a:pPr marL="12700">
              <a:lnSpc>
                <a:spcPct val="100000"/>
              </a:lnSpc>
              <a:spcBef>
                <a:spcPts val="994"/>
              </a:spcBef>
            </a:pPr>
            <a:r>
              <a:rPr sz="1800" spc="-30" dirty="0">
                <a:solidFill>
                  <a:srgbClr val="404040"/>
                </a:solidFill>
                <a:latin typeface="Arial"/>
                <a:cs typeface="Arial"/>
              </a:rPr>
              <a:t>Conclusion: </a:t>
            </a:r>
            <a:r>
              <a:rPr sz="1800" spc="-85" dirty="0">
                <a:solidFill>
                  <a:srgbClr val="404040"/>
                </a:solidFill>
                <a:latin typeface="Arial"/>
                <a:cs typeface="Arial"/>
              </a:rPr>
              <a:t>Because </a:t>
            </a:r>
            <a:r>
              <a:rPr sz="1800" spc="-210" dirty="0">
                <a:solidFill>
                  <a:srgbClr val="404040"/>
                </a:solidFill>
                <a:latin typeface="Arial"/>
                <a:cs typeface="Arial"/>
              </a:rPr>
              <a:t>GS </a:t>
            </a:r>
            <a:r>
              <a:rPr sz="1800" spc="-55" dirty="0">
                <a:solidFill>
                  <a:srgbClr val="404040"/>
                </a:solidFill>
                <a:latin typeface="Arial"/>
                <a:cs typeface="Arial"/>
              </a:rPr>
              <a:t>is </a:t>
            </a:r>
            <a:r>
              <a:rPr sz="1800" spc="-85" dirty="0">
                <a:solidFill>
                  <a:srgbClr val="404040"/>
                </a:solidFill>
                <a:latin typeface="Arial"/>
                <a:cs typeface="Arial"/>
              </a:rPr>
              <a:t>a </a:t>
            </a:r>
            <a:r>
              <a:rPr sz="1800" spc="35" dirty="0">
                <a:solidFill>
                  <a:srgbClr val="404040"/>
                </a:solidFill>
                <a:latin typeface="Arial"/>
                <a:cs typeface="Arial"/>
              </a:rPr>
              <a:t>football </a:t>
            </a:r>
            <a:r>
              <a:rPr sz="1800" dirty="0">
                <a:solidFill>
                  <a:srgbClr val="404040"/>
                </a:solidFill>
                <a:latin typeface="Arial"/>
                <a:cs typeface="Arial"/>
              </a:rPr>
              <a:t>team </a:t>
            </a:r>
            <a:r>
              <a:rPr sz="1800" spc="-5" dirty="0">
                <a:solidFill>
                  <a:srgbClr val="404040"/>
                </a:solidFill>
                <a:latin typeface="Arial"/>
                <a:cs typeface="Arial"/>
              </a:rPr>
              <a:t>and </a:t>
            </a:r>
            <a:r>
              <a:rPr sz="1800" spc="-15" dirty="0">
                <a:solidFill>
                  <a:srgbClr val="404040"/>
                </a:solidFill>
                <a:latin typeface="Arial"/>
                <a:cs typeface="Arial"/>
              </a:rPr>
              <a:t>won, </a:t>
            </a:r>
            <a:r>
              <a:rPr sz="1800" spc="-50" dirty="0">
                <a:solidFill>
                  <a:srgbClr val="404040"/>
                </a:solidFill>
                <a:latin typeface="Arial"/>
                <a:cs typeface="Arial"/>
              </a:rPr>
              <a:t>hence, </a:t>
            </a:r>
            <a:r>
              <a:rPr sz="1800" spc="5" dirty="0">
                <a:solidFill>
                  <a:srgbClr val="404040"/>
                </a:solidFill>
                <a:latin typeface="Arial"/>
                <a:cs typeface="Arial"/>
              </a:rPr>
              <a:t>they </a:t>
            </a:r>
            <a:r>
              <a:rPr sz="1800" spc="50" dirty="0">
                <a:solidFill>
                  <a:srgbClr val="404040"/>
                </a:solidFill>
                <a:latin typeface="Arial"/>
                <a:cs typeface="Arial"/>
              </a:rPr>
              <a:t>took </a:t>
            </a:r>
            <a:r>
              <a:rPr sz="1800" spc="-30" dirty="0">
                <a:solidFill>
                  <a:srgbClr val="404040"/>
                </a:solidFill>
                <a:latin typeface="Arial"/>
                <a:cs typeface="Arial"/>
              </a:rPr>
              <a:t>3</a:t>
            </a:r>
            <a:r>
              <a:rPr sz="1800" spc="10" dirty="0">
                <a:solidFill>
                  <a:srgbClr val="404040"/>
                </a:solidFill>
                <a:latin typeface="Arial"/>
                <a:cs typeface="Arial"/>
              </a:rPr>
              <a:t> </a:t>
            </a:r>
            <a:r>
              <a:rPr sz="1800" dirty="0">
                <a:solidFill>
                  <a:srgbClr val="404040"/>
                </a:solidFill>
                <a:latin typeface="Arial"/>
                <a:cs typeface="Arial"/>
              </a:rPr>
              <a:t>points.</a:t>
            </a:r>
            <a:endParaRPr sz="1800">
              <a:latin typeface="Arial"/>
              <a:cs typeface="Arial"/>
            </a:endParaRPr>
          </a:p>
        </p:txBody>
      </p:sp>
      <p:sp>
        <p:nvSpPr>
          <p:cNvPr id="5" name="object 5"/>
          <p:cNvSpPr txBox="1"/>
          <p:nvPr/>
        </p:nvSpPr>
        <p:spPr>
          <a:xfrm>
            <a:off x="2668270" y="3971925"/>
            <a:ext cx="8724265" cy="1122680"/>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800" spc="335" dirty="0">
                <a:solidFill>
                  <a:srgbClr val="A42F0F"/>
                </a:solidFill>
                <a:latin typeface="Arial"/>
                <a:cs typeface="Arial"/>
              </a:rPr>
              <a:t>	</a:t>
            </a:r>
            <a:r>
              <a:rPr sz="1800" spc="-10" dirty="0">
                <a:solidFill>
                  <a:srgbClr val="404040"/>
                </a:solidFill>
                <a:latin typeface="Arial"/>
                <a:cs typeface="Arial"/>
              </a:rPr>
              <a:t>Analogical reasoning </a:t>
            </a:r>
            <a:r>
              <a:rPr sz="1800" spc="-55" dirty="0">
                <a:solidFill>
                  <a:srgbClr val="404040"/>
                </a:solidFill>
                <a:latin typeface="Arial"/>
                <a:cs typeface="Arial"/>
              </a:rPr>
              <a:t>is </a:t>
            </a:r>
            <a:r>
              <a:rPr sz="1800" spc="-90" dirty="0">
                <a:solidFill>
                  <a:srgbClr val="404040"/>
                </a:solidFill>
                <a:latin typeface="Arial"/>
                <a:cs typeface="Arial"/>
              </a:rPr>
              <a:t>a </a:t>
            </a:r>
            <a:r>
              <a:rPr sz="1800" spc="20" dirty="0">
                <a:solidFill>
                  <a:srgbClr val="404040"/>
                </a:solidFill>
                <a:latin typeface="Arial"/>
                <a:cs typeface="Arial"/>
              </a:rPr>
              <a:t>type </a:t>
            </a:r>
            <a:r>
              <a:rPr sz="1800" spc="55" dirty="0">
                <a:solidFill>
                  <a:srgbClr val="404040"/>
                </a:solidFill>
                <a:latin typeface="Arial"/>
                <a:cs typeface="Arial"/>
              </a:rPr>
              <a:t>of </a:t>
            </a:r>
            <a:r>
              <a:rPr sz="1800" spc="-5" dirty="0">
                <a:solidFill>
                  <a:srgbClr val="404040"/>
                </a:solidFill>
                <a:latin typeface="Arial"/>
                <a:cs typeface="Arial"/>
              </a:rPr>
              <a:t>verbalization </a:t>
            </a:r>
            <a:r>
              <a:rPr sz="1800" spc="55" dirty="0">
                <a:solidFill>
                  <a:srgbClr val="404040"/>
                </a:solidFill>
                <a:latin typeface="Arial"/>
                <a:cs typeface="Arial"/>
              </a:rPr>
              <a:t>of </a:t>
            </a:r>
            <a:r>
              <a:rPr sz="1800" spc="-35" dirty="0">
                <a:solidFill>
                  <a:srgbClr val="404040"/>
                </a:solidFill>
                <a:latin typeface="Arial"/>
                <a:cs typeface="Arial"/>
              </a:rPr>
              <a:t>an </a:t>
            </a:r>
            <a:r>
              <a:rPr sz="1800" spc="-5" dirty="0">
                <a:solidFill>
                  <a:srgbClr val="404040"/>
                </a:solidFill>
                <a:latin typeface="Arial"/>
                <a:cs typeface="Arial"/>
              </a:rPr>
              <a:t>internalized </a:t>
            </a:r>
            <a:r>
              <a:rPr sz="1800" dirty="0">
                <a:solidFill>
                  <a:srgbClr val="404040"/>
                </a:solidFill>
                <a:latin typeface="Arial"/>
                <a:cs typeface="Arial"/>
              </a:rPr>
              <a:t>learning</a:t>
            </a:r>
            <a:r>
              <a:rPr sz="1800" spc="-40" dirty="0">
                <a:solidFill>
                  <a:srgbClr val="404040"/>
                </a:solidFill>
                <a:latin typeface="Arial"/>
                <a:cs typeface="Arial"/>
              </a:rPr>
              <a:t> </a:t>
            </a:r>
            <a:r>
              <a:rPr sz="1800" spc="-50" dirty="0">
                <a:solidFill>
                  <a:srgbClr val="404040"/>
                </a:solidFill>
                <a:latin typeface="Arial"/>
                <a:cs typeface="Arial"/>
              </a:rPr>
              <a:t>process.</a:t>
            </a:r>
            <a:endParaRPr sz="1800">
              <a:latin typeface="Arial"/>
              <a:cs typeface="Arial"/>
            </a:endParaRPr>
          </a:p>
          <a:p>
            <a:pPr marL="355600" marR="5080">
              <a:lnSpc>
                <a:spcPct val="100000"/>
              </a:lnSpc>
            </a:pPr>
            <a:r>
              <a:rPr sz="1800" spc="-15" dirty="0">
                <a:solidFill>
                  <a:srgbClr val="404040"/>
                </a:solidFill>
                <a:latin typeface="Arial"/>
                <a:cs typeface="Arial"/>
              </a:rPr>
              <a:t>An </a:t>
            </a:r>
            <a:r>
              <a:rPr sz="1800" spc="10" dirty="0">
                <a:solidFill>
                  <a:srgbClr val="404040"/>
                </a:solidFill>
                <a:latin typeface="Arial"/>
                <a:cs typeface="Arial"/>
              </a:rPr>
              <a:t>individual </a:t>
            </a:r>
            <a:r>
              <a:rPr sz="1800" spc="-85" dirty="0">
                <a:solidFill>
                  <a:srgbClr val="404040"/>
                </a:solidFill>
                <a:latin typeface="Arial"/>
                <a:cs typeface="Arial"/>
              </a:rPr>
              <a:t>uses </a:t>
            </a:r>
            <a:r>
              <a:rPr sz="1800" spc="-55" dirty="0">
                <a:solidFill>
                  <a:srgbClr val="404040"/>
                </a:solidFill>
                <a:latin typeface="Arial"/>
                <a:cs typeface="Arial"/>
              </a:rPr>
              <a:t>processes </a:t>
            </a:r>
            <a:r>
              <a:rPr sz="1800" spc="35" dirty="0">
                <a:solidFill>
                  <a:srgbClr val="404040"/>
                </a:solidFill>
                <a:latin typeface="Arial"/>
                <a:cs typeface="Arial"/>
              </a:rPr>
              <a:t>that </a:t>
            </a:r>
            <a:r>
              <a:rPr sz="1800" dirty="0">
                <a:solidFill>
                  <a:srgbClr val="404040"/>
                </a:solidFill>
                <a:latin typeface="Arial"/>
                <a:cs typeface="Arial"/>
              </a:rPr>
              <a:t>require </a:t>
            </a:r>
            <a:r>
              <a:rPr sz="1800" spc="-35" dirty="0">
                <a:solidFill>
                  <a:srgbClr val="404040"/>
                </a:solidFill>
                <a:latin typeface="Arial"/>
                <a:cs typeface="Arial"/>
              </a:rPr>
              <a:t>an </a:t>
            </a:r>
            <a:r>
              <a:rPr sz="1800" spc="15" dirty="0">
                <a:solidFill>
                  <a:srgbClr val="404040"/>
                </a:solidFill>
                <a:latin typeface="Arial"/>
                <a:cs typeface="Arial"/>
              </a:rPr>
              <a:t>ability </a:t>
            </a:r>
            <a:r>
              <a:rPr sz="1800" spc="80" dirty="0">
                <a:solidFill>
                  <a:srgbClr val="404040"/>
                </a:solidFill>
                <a:latin typeface="Arial"/>
                <a:cs typeface="Arial"/>
              </a:rPr>
              <a:t>to </a:t>
            </a:r>
            <a:r>
              <a:rPr sz="1800" spc="-15" dirty="0">
                <a:solidFill>
                  <a:srgbClr val="404040"/>
                </a:solidFill>
                <a:latin typeface="Arial"/>
                <a:cs typeface="Arial"/>
              </a:rPr>
              <a:t>recognize </a:t>
            </a:r>
            <a:r>
              <a:rPr sz="1800" spc="-10" dirty="0">
                <a:solidFill>
                  <a:srgbClr val="404040"/>
                </a:solidFill>
                <a:latin typeface="Arial"/>
                <a:cs typeface="Arial"/>
              </a:rPr>
              <a:t>previously  </a:t>
            </a:r>
            <a:r>
              <a:rPr sz="1800" dirty="0">
                <a:solidFill>
                  <a:srgbClr val="404040"/>
                </a:solidFill>
                <a:latin typeface="Arial"/>
                <a:cs typeface="Arial"/>
              </a:rPr>
              <a:t>encountered </a:t>
            </a:r>
            <a:r>
              <a:rPr sz="1800" spc="-45" dirty="0">
                <a:solidFill>
                  <a:srgbClr val="404040"/>
                </a:solidFill>
                <a:latin typeface="Arial"/>
                <a:cs typeface="Arial"/>
              </a:rPr>
              <a:t>experiences. </a:t>
            </a:r>
            <a:r>
              <a:rPr sz="1800" spc="-70" dirty="0">
                <a:solidFill>
                  <a:srgbClr val="404040"/>
                </a:solidFill>
                <a:latin typeface="Arial"/>
                <a:cs typeface="Arial"/>
              </a:rPr>
              <a:t>The </a:t>
            </a:r>
            <a:r>
              <a:rPr sz="1800" spc="-60" dirty="0">
                <a:solidFill>
                  <a:srgbClr val="404040"/>
                </a:solidFill>
                <a:latin typeface="Arial"/>
                <a:cs typeface="Arial"/>
              </a:rPr>
              <a:t>use </a:t>
            </a:r>
            <a:r>
              <a:rPr sz="1800" spc="55" dirty="0">
                <a:solidFill>
                  <a:srgbClr val="404040"/>
                </a:solidFill>
                <a:latin typeface="Arial"/>
                <a:cs typeface="Arial"/>
              </a:rPr>
              <a:t>of </a:t>
            </a:r>
            <a:r>
              <a:rPr sz="1800" spc="5" dirty="0">
                <a:solidFill>
                  <a:srgbClr val="404040"/>
                </a:solidFill>
                <a:latin typeface="Arial"/>
                <a:cs typeface="Arial"/>
              </a:rPr>
              <a:t>this </a:t>
            </a:r>
            <a:r>
              <a:rPr sz="1800" spc="-10" dirty="0">
                <a:solidFill>
                  <a:srgbClr val="404040"/>
                </a:solidFill>
                <a:latin typeface="Arial"/>
                <a:cs typeface="Arial"/>
              </a:rPr>
              <a:t>approach </a:t>
            </a:r>
            <a:r>
              <a:rPr sz="1800" spc="-70" dirty="0">
                <a:solidFill>
                  <a:srgbClr val="404040"/>
                </a:solidFill>
                <a:latin typeface="Arial"/>
                <a:cs typeface="Arial"/>
              </a:rPr>
              <a:t>has </a:t>
            </a:r>
            <a:r>
              <a:rPr sz="1800" spc="60" dirty="0">
                <a:solidFill>
                  <a:srgbClr val="404040"/>
                </a:solidFill>
                <a:latin typeface="Arial"/>
                <a:cs typeface="Arial"/>
              </a:rPr>
              <a:t>not </a:t>
            </a:r>
            <a:r>
              <a:rPr sz="1800" spc="-20" dirty="0">
                <a:solidFill>
                  <a:srgbClr val="404040"/>
                </a:solidFill>
                <a:latin typeface="Arial"/>
                <a:cs typeface="Arial"/>
              </a:rPr>
              <a:t>been </a:t>
            </a:r>
            <a:r>
              <a:rPr sz="1800" spc="15" dirty="0">
                <a:solidFill>
                  <a:srgbClr val="404040"/>
                </a:solidFill>
                <a:latin typeface="Arial"/>
                <a:cs typeface="Arial"/>
              </a:rPr>
              <a:t>exploited </a:t>
            </a:r>
            <a:r>
              <a:rPr sz="1800" spc="5" dirty="0">
                <a:solidFill>
                  <a:srgbClr val="404040"/>
                </a:solidFill>
                <a:latin typeface="Arial"/>
                <a:cs typeface="Arial"/>
              </a:rPr>
              <a:t>yet </a:t>
            </a:r>
            <a:r>
              <a:rPr sz="1800" spc="20" dirty="0">
                <a:solidFill>
                  <a:srgbClr val="404040"/>
                </a:solidFill>
                <a:latin typeface="Arial"/>
                <a:cs typeface="Arial"/>
              </a:rPr>
              <a:t>in </a:t>
            </a:r>
            <a:r>
              <a:rPr sz="1800" spc="-40" dirty="0">
                <a:solidFill>
                  <a:srgbClr val="404040"/>
                </a:solidFill>
                <a:latin typeface="Arial"/>
                <a:cs typeface="Arial"/>
              </a:rPr>
              <a:t>AI  </a:t>
            </a:r>
            <a:r>
              <a:rPr sz="1800" spc="-5" dirty="0">
                <a:solidFill>
                  <a:srgbClr val="404040"/>
                </a:solidFill>
                <a:latin typeface="Arial"/>
                <a:cs typeface="Arial"/>
              </a:rPr>
              <a:t>field. </a:t>
            </a:r>
            <a:r>
              <a:rPr sz="1800" spc="-30" dirty="0">
                <a:solidFill>
                  <a:srgbClr val="404040"/>
                </a:solidFill>
                <a:latin typeface="Arial"/>
                <a:cs typeface="Arial"/>
              </a:rPr>
              <a:t>However, </a:t>
            </a:r>
            <a:r>
              <a:rPr sz="1800" spc="-45" dirty="0">
                <a:solidFill>
                  <a:srgbClr val="404040"/>
                </a:solidFill>
                <a:latin typeface="Arial"/>
                <a:cs typeface="Arial"/>
              </a:rPr>
              <a:t>case-based </a:t>
            </a:r>
            <a:r>
              <a:rPr sz="1800" spc="-10" dirty="0">
                <a:solidFill>
                  <a:srgbClr val="404040"/>
                </a:solidFill>
                <a:latin typeface="Arial"/>
                <a:cs typeface="Arial"/>
              </a:rPr>
              <a:t>reasoning </a:t>
            </a:r>
            <a:r>
              <a:rPr sz="1800" spc="-55" dirty="0">
                <a:solidFill>
                  <a:srgbClr val="404040"/>
                </a:solidFill>
                <a:latin typeface="Arial"/>
                <a:cs typeface="Arial"/>
              </a:rPr>
              <a:t>is </a:t>
            </a:r>
            <a:r>
              <a:rPr sz="1800" spc="-35" dirty="0">
                <a:solidFill>
                  <a:srgbClr val="404040"/>
                </a:solidFill>
                <a:latin typeface="Arial"/>
                <a:cs typeface="Arial"/>
              </a:rPr>
              <a:t>an</a:t>
            </a:r>
            <a:r>
              <a:rPr sz="1800" spc="55" dirty="0">
                <a:solidFill>
                  <a:srgbClr val="404040"/>
                </a:solidFill>
                <a:latin typeface="Arial"/>
                <a:cs typeface="Arial"/>
              </a:rPr>
              <a:t> </a:t>
            </a:r>
            <a:r>
              <a:rPr sz="1800" spc="15" dirty="0">
                <a:solidFill>
                  <a:srgbClr val="404040"/>
                </a:solidFill>
                <a:latin typeface="Arial"/>
                <a:cs typeface="Arial"/>
              </a:rPr>
              <a:t>attempt.</a:t>
            </a:r>
            <a:endParaRPr sz="1800">
              <a:latin typeface="Arial"/>
              <a:cs typeface="Arial"/>
            </a:endParaRPr>
          </a:p>
        </p:txBody>
      </p:sp>
    </p:spTree>
    <p:extLst>
      <p:ext uri="{BB962C8B-B14F-4D97-AF65-F5344CB8AC3E}">
        <p14:creationId xmlns:p14="http://schemas.microsoft.com/office/powerpoint/2010/main" val="53084657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5154295" cy="574675"/>
          </a:xfrm>
          <a:prstGeom prst="rect">
            <a:avLst/>
          </a:prstGeom>
        </p:spPr>
        <p:txBody>
          <a:bodyPr vert="horz" wrap="square" lIns="0" tIns="12700" rIns="0" bIns="0" rtlCol="0">
            <a:spAutoFit/>
          </a:bodyPr>
          <a:lstStyle/>
          <a:p>
            <a:pPr marL="12700">
              <a:lnSpc>
                <a:spcPct val="100000"/>
              </a:lnSpc>
              <a:spcBef>
                <a:spcPts val="100"/>
              </a:spcBef>
            </a:pPr>
            <a:r>
              <a:rPr spc="20" dirty="0"/>
              <a:t>Other </a:t>
            </a:r>
            <a:r>
              <a:rPr spc="-25" dirty="0"/>
              <a:t>types </a:t>
            </a:r>
            <a:r>
              <a:rPr spc="114" dirty="0"/>
              <a:t>of</a:t>
            </a:r>
            <a:r>
              <a:rPr spc="-80" dirty="0"/>
              <a:t> Reasoning</a:t>
            </a:r>
          </a:p>
        </p:txBody>
      </p:sp>
      <p:sp>
        <p:nvSpPr>
          <p:cNvPr id="3" name="object 3"/>
          <p:cNvSpPr txBox="1"/>
          <p:nvPr/>
        </p:nvSpPr>
        <p:spPr>
          <a:xfrm>
            <a:off x="2668270" y="1759407"/>
            <a:ext cx="8752840" cy="3972560"/>
          </a:xfrm>
          <a:prstGeom prst="rect">
            <a:avLst/>
          </a:prstGeom>
        </p:spPr>
        <p:txBody>
          <a:bodyPr vert="horz" wrap="square" lIns="0" tIns="13335" rIns="0" bIns="0" rtlCol="0">
            <a:spAutoFit/>
          </a:bodyPr>
          <a:lstStyle/>
          <a:p>
            <a:pPr marL="355600" marR="67310" indent="-342900">
              <a:lnSpc>
                <a:spcPct val="99800"/>
              </a:lnSpc>
              <a:spcBef>
                <a:spcPts val="105"/>
              </a:spcBef>
              <a:buClr>
                <a:srgbClr val="A42F0F"/>
              </a:buClr>
              <a:buFont typeface="Arial"/>
              <a:buChar char=""/>
              <a:tabLst>
                <a:tab pos="354965" algn="l"/>
                <a:tab pos="355600" algn="l"/>
              </a:tabLst>
            </a:pPr>
            <a:r>
              <a:rPr sz="1800" b="1" spc="-25" dirty="0">
                <a:solidFill>
                  <a:srgbClr val="404040"/>
                </a:solidFill>
                <a:latin typeface="Arial"/>
                <a:cs typeface="Arial"/>
              </a:rPr>
              <a:t>Formal </a:t>
            </a:r>
            <a:r>
              <a:rPr sz="1800" b="1" spc="-50" dirty="0">
                <a:solidFill>
                  <a:srgbClr val="404040"/>
                </a:solidFill>
                <a:latin typeface="Arial"/>
                <a:cs typeface="Arial"/>
              </a:rPr>
              <a:t>Reasoning: </a:t>
            </a:r>
            <a:r>
              <a:rPr sz="1800" spc="-30" dirty="0">
                <a:solidFill>
                  <a:srgbClr val="404040"/>
                </a:solidFill>
                <a:latin typeface="Arial"/>
                <a:cs typeface="Arial"/>
              </a:rPr>
              <a:t>Formal </a:t>
            </a:r>
            <a:r>
              <a:rPr sz="1800" spc="-15" dirty="0">
                <a:solidFill>
                  <a:srgbClr val="404040"/>
                </a:solidFill>
                <a:latin typeface="Arial"/>
                <a:cs typeface="Arial"/>
              </a:rPr>
              <a:t>reasoning </a:t>
            </a:r>
            <a:r>
              <a:rPr sz="1800" spc="-20" dirty="0">
                <a:solidFill>
                  <a:srgbClr val="404040"/>
                </a:solidFill>
                <a:latin typeface="Arial"/>
                <a:cs typeface="Arial"/>
              </a:rPr>
              <a:t>involves </a:t>
            </a:r>
            <a:r>
              <a:rPr sz="1800" spc="-15" dirty="0">
                <a:solidFill>
                  <a:srgbClr val="404040"/>
                </a:solidFill>
                <a:latin typeface="Arial"/>
                <a:cs typeface="Arial"/>
              </a:rPr>
              <a:t>syntactic </a:t>
            </a:r>
            <a:r>
              <a:rPr sz="1800" spc="20" dirty="0">
                <a:solidFill>
                  <a:srgbClr val="404040"/>
                </a:solidFill>
                <a:latin typeface="Arial"/>
                <a:cs typeface="Arial"/>
              </a:rPr>
              <a:t>manipulation </a:t>
            </a:r>
            <a:r>
              <a:rPr sz="1800" spc="55" dirty="0">
                <a:solidFill>
                  <a:srgbClr val="404040"/>
                </a:solidFill>
                <a:latin typeface="Arial"/>
                <a:cs typeface="Arial"/>
              </a:rPr>
              <a:t>of </a:t>
            </a:r>
            <a:r>
              <a:rPr sz="1800" spc="-5" dirty="0">
                <a:solidFill>
                  <a:srgbClr val="404040"/>
                </a:solidFill>
                <a:latin typeface="Arial"/>
                <a:cs typeface="Arial"/>
              </a:rPr>
              <a:t>data  </a:t>
            </a:r>
            <a:r>
              <a:rPr sz="1800" spc="-15" dirty="0">
                <a:solidFill>
                  <a:srgbClr val="404040"/>
                </a:solidFill>
                <a:latin typeface="Arial"/>
                <a:cs typeface="Arial"/>
              </a:rPr>
              <a:t>structures </a:t>
            </a:r>
            <a:r>
              <a:rPr sz="1800" spc="80" dirty="0">
                <a:solidFill>
                  <a:srgbClr val="404040"/>
                </a:solidFill>
                <a:latin typeface="Arial"/>
                <a:cs typeface="Arial"/>
              </a:rPr>
              <a:t>to </a:t>
            </a:r>
            <a:r>
              <a:rPr sz="1800" spc="-15" dirty="0">
                <a:solidFill>
                  <a:srgbClr val="404040"/>
                </a:solidFill>
                <a:latin typeface="Arial"/>
                <a:cs typeface="Arial"/>
              </a:rPr>
              <a:t>deduce new </a:t>
            </a:r>
            <a:r>
              <a:rPr sz="1800" spc="-40" dirty="0">
                <a:solidFill>
                  <a:srgbClr val="404040"/>
                </a:solidFill>
                <a:latin typeface="Arial"/>
                <a:cs typeface="Arial"/>
              </a:rPr>
              <a:t>facts. A </a:t>
            </a:r>
            <a:r>
              <a:rPr sz="1800" spc="5" dirty="0">
                <a:solidFill>
                  <a:srgbClr val="404040"/>
                </a:solidFill>
                <a:latin typeface="Arial"/>
                <a:cs typeface="Arial"/>
              </a:rPr>
              <a:t>typical </a:t>
            </a:r>
            <a:r>
              <a:rPr sz="1800" spc="-25" dirty="0">
                <a:solidFill>
                  <a:srgbClr val="404040"/>
                </a:solidFill>
                <a:latin typeface="Arial"/>
                <a:cs typeface="Arial"/>
              </a:rPr>
              <a:t>example </a:t>
            </a:r>
            <a:r>
              <a:rPr sz="1800" spc="-55" dirty="0">
                <a:solidFill>
                  <a:srgbClr val="404040"/>
                </a:solidFill>
                <a:latin typeface="Arial"/>
                <a:cs typeface="Arial"/>
              </a:rPr>
              <a:t>is </a:t>
            </a:r>
            <a:r>
              <a:rPr sz="1800" spc="20" dirty="0">
                <a:solidFill>
                  <a:srgbClr val="404040"/>
                </a:solidFill>
                <a:latin typeface="Arial"/>
                <a:cs typeface="Arial"/>
              </a:rPr>
              <a:t>the </a:t>
            </a:r>
            <a:r>
              <a:rPr sz="1800" spc="-5" dirty="0">
                <a:solidFill>
                  <a:srgbClr val="404040"/>
                </a:solidFill>
                <a:latin typeface="Arial"/>
                <a:cs typeface="Arial"/>
              </a:rPr>
              <a:t>mathematical </a:t>
            </a:r>
            <a:r>
              <a:rPr sz="1800" spc="15" dirty="0">
                <a:solidFill>
                  <a:srgbClr val="404040"/>
                </a:solidFill>
                <a:latin typeface="Arial"/>
                <a:cs typeface="Arial"/>
              </a:rPr>
              <a:t>logic </a:t>
            </a:r>
            <a:r>
              <a:rPr sz="1800" spc="-35" dirty="0">
                <a:solidFill>
                  <a:srgbClr val="404040"/>
                </a:solidFill>
                <a:latin typeface="Arial"/>
                <a:cs typeface="Arial"/>
              </a:rPr>
              <a:t>used </a:t>
            </a:r>
            <a:r>
              <a:rPr sz="1800" spc="20" dirty="0">
                <a:solidFill>
                  <a:srgbClr val="404040"/>
                </a:solidFill>
                <a:latin typeface="Arial"/>
                <a:cs typeface="Arial"/>
              </a:rPr>
              <a:t>in  </a:t>
            </a:r>
            <a:r>
              <a:rPr sz="1800" spc="25" dirty="0">
                <a:solidFill>
                  <a:srgbClr val="404040"/>
                </a:solidFill>
                <a:latin typeface="Arial"/>
                <a:cs typeface="Arial"/>
              </a:rPr>
              <a:t>proving </a:t>
            </a:r>
            <a:r>
              <a:rPr sz="1800" spc="-5" dirty="0">
                <a:solidFill>
                  <a:srgbClr val="404040"/>
                </a:solidFill>
                <a:latin typeface="Arial"/>
                <a:cs typeface="Arial"/>
              </a:rPr>
              <a:t>theorems </a:t>
            </a:r>
            <a:r>
              <a:rPr sz="1800" spc="20" dirty="0">
                <a:solidFill>
                  <a:srgbClr val="404040"/>
                </a:solidFill>
                <a:latin typeface="Arial"/>
                <a:cs typeface="Arial"/>
              </a:rPr>
              <a:t>in</a:t>
            </a:r>
            <a:r>
              <a:rPr sz="1800" spc="-75" dirty="0">
                <a:solidFill>
                  <a:srgbClr val="404040"/>
                </a:solidFill>
                <a:latin typeface="Arial"/>
                <a:cs typeface="Arial"/>
              </a:rPr>
              <a:t> </a:t>
            </a:r>
            <a:r>
              <a:rPr sz="1800" dirty="0">
                <a:solidFill>
                  <a:srgbClr val="404040"/>
                </a:solidFill>
                <a:latin typeface="Arial"/>
                <a:cs typeface="Arial"/>
              </a:rPr>
              <a:t>geometry.</a:t>
            </a:r>
            <a:endParaRPr sz="1800">
              <a:latin typeface="Arial"/>
              <a:cs typeface="Arial"/>
            </a:endParaRPr>
          </a:p>
          <a:p>
            <a:pPr marL="355600" marR="5080" indent="-342900">
              <a:lnSpc>
                <a:spcPct val="100000"/>
              </a:lnSpc>
              <a:spcBef>
                <a:spcPts val="1010"/>
              </a:spcBef>
              <a:buClr>
                <a:srgbClr val="A42F0F"/>
              </a:buClr>
              <a:buFont typeface="Arial"/>
              <a:buChar char=""/>
              <a:tabLst>
                <a:tab pos="354965" algn="l"/>
                <a:tab pos="355600" algn="l"/>
              </a:tabLst>
            </a:pPr>
            <a:r>
              <a:rPr sz="1800" b="1" spc="-30" dirty="0">
                <a:solidFill>
                  <a:srgbClr val="404040"/>
                </a:solidFill>
                <a:latin typeface="Arial"/>
                <a:cs typeface="Arial"/>
              </a:rPr>
              <a:t>Procedural </a:t>
            </a:r>
            <a:r>
              <a:rPr sz="1800" b="1" dirty="0">
                <a:solidFill>
                  <a:srgbClr val="404040"/>
                </a:solidFill>
                <a:latin typeface="Arial"/>
                <a:cs typeface="Arial"/>
              </a:rPr>
              <a:t>Numeric </a:t>
            </a:r>
            <a:r>
              <a:rPr sz="1800" b="1" spc="-50" dirty="0">
                <a:solidFill>
                  <a:srgbClr val="404040"/>
                </a:solidFill>
                <a:latin typeface="Arial"/>
                <a:cs typeface="Arial"/>
              </a:rPr>
              <a:t>Reasoning: </a:t>
            </a:r>
            <a:r>
              <a:rPr sz="1800" spc="-25" dirty="0">
                <a:solidFill>
                  <a:srgbClr val="404040"/>
                </a:solidFill>
                <a:latin typeface="Arial"/>
                <a:cs typeface="Arial"/>
              </a:rPr>
              <a:t>Procedural </a:t>
            </a:r>
            <a:r>
              <a:rPr sz="1800" dirty="0">
                <a:solidFill>
                  <a:srgbClr val="404040"/>
                </a:solidFill>
                <a:latin typeface="Arial"/>
                <a:cs typeface="Arial"/>
              </a:rPr>
              <a:t>numeric </a:t>
            </a:r>
            <a:r>
              <a:rPr sz="1800" spc="-10" dirty="0">
                <a:solidFill>
                  <a:srgbClr val="404040"/>
                </a:solidFill>
                <a:latin typeface="Arial"/>
                <a:cs typeface="Arial"/>
              </a:rPr>
              <a:t>reasoning </a:t>
            </a:r>
            <a:r>
              <a:rPr sz="1800" spc="-85" dirty="0">
                <a:solidFill>
                  <a:srgbClr val="404040"/>
                </a:solidFill>
                <a:latin typeface="Arial"/>
                <a:cs typeface="Arial"/>
              </a:rPr>
              <a:t>uses </a:t>
            </a:r>
            <a:r>
              <a:rPr sz="1800" spc="-5" dirty="0">
                <a:solidFill>
                  <a:srgbClr val="404040"/>
                </a:solidFill>
                <a:latin typeface="Arial"/>
                <a:cs typeface="Arial"/>
              </a:rPr>
              <a:t>mathematical  </a:t>
            </a:r>
            <a:r>
              <a:rPr sz="1800" spc="-10" dirty="0">
                <a:solidFill>
                  <a:srgbClr val="404040"/>
                </a:solidFill>
                <a:latin typeface="Arial"/>
                <a:cs typeface="Arial"/>
              </a:rPr>
              <a:t>models </a:t>
            </a:r>
            <a:r>
              <a:rPr sz="1800" spc="40" dirty="0">
                <a:solidFill>
                  <a:srgbClr val="404040"/>
                </a:solidFill>
                <a:latin typeface="Arial"/>
                <a:cs typeface="Arial"/>
              </a:rPr>
              <a:t>or </a:t>
            </a:r>
            <a:r>
              <a:rPr sz="1800" spc="10" dirty="0">
                <a:solidFill>
                  <a:srgbClr val="404040"/>
                </a:solidFill>
                <a:latin typeface="Arial"/>
                <a:cs typeface="Arial"/>
              </a:rPr>
              <a:t>simulation </a:t>
            </a:r>
            <a:r>
              <a:rPr sz="1800" spc="80" dirty="0">
                <a:solidFill>
                  <a:srgbClr val="404040"/>
                </a:solidFill>
                <a:latin typeface="Arial"/>
                <a:cs typeface="Arial"/>
              </a:rPr>
              <a:t>to </a:t>
            </a:r>
            <a:r>
              <a:rPr sz="1800" spc="-35" dirty="0">
                <a:solidFill>
                  <a:srgbClr val="404040"/>
                </a:solidFill>
                <a:latin typeface="Arial"/>
                <a:cs typeface="Arial"/>
              </a:rPr>
              <a:t>solve </a:t>
            </a:r>
            <a:r>
              <a:rPr sz="1800" spc="-10" dirty="0">
                <a:solidFill>
                  <a:srgbClr val="404040"/>
                </a:solidFill>
                <a:latin typeface="Arial"/>
                <a:cs typeface="Arial"/>
              </a:rPr>
              <a:t>problems. </a:t>
            </a:r>
            <a:r>
              <a:rPr sz="1800" spc="10" dirty="0">
                <a:solidFill>
                  <a:srgbClr val="404040"/>
                </a:solidFill>
                <a:latin typeface="Arial"/>
                <a:cs typeface="Arial"/>
              </a:rPr>
              <a:t>Model-based </a:t>
            </a:r>
            <a:r>
              <a:rPr sz="1800" spc="-10" dirty="0">
                <a:solidFill>
                  <a:srgbClr val="404040"/>
                </a:solidFill>
                <a:latin typeface="Arial"/>
                <a:cs typeface="Arial"/>
              </a:rPr>
              <a:t>reasoning </a:t>
            </a:r>
            <a:r>
              <a:rPr sz="1800" spc="-55" dirty="0">
                <a:solidFill>
                  <a:srgbClr val="404040"/>
                </a:solidFill>
                <a:latin typeface="Arial"/>
                <a:cs typeface="Arial"/>
              </a:rPr>
              <a:t>is </a:t>
            </a:r>
            <a:r>
              <a:rPr sz="1800" spc="-35" dirty="0">
                <a:solidFill>
                  <a:srgbClr val="404040"/>
                </a:solidFill>
                <a:latin typeface="Arial"/>
                <a:cs typeface="Arial"/>
              </a:rPr>
              <a:t>an </a:t>
            </a:r>
            <a:r>
              <a:rPr sz="1800" spc="-25" dirty="0">
                <a:solidFill>
                  <a:srgbClr val="404040"/>
                </a:solidFill>
                <a:latin typeface="Arial"/>
                <a:cs typeface="Arial"/>
              </a:rPr>
              <a:t>example </a:t>
            </a:r>
            <a:r>
              <a:rPr sz="1800" spc="55" dirty="0">
                <a:solidFill>
                  <a:srgbClr val="404040"/>
                </a:solidFill>
                <a:latin typeface="Arial"/>
                <a:cs typeface="Arial"/>
              </a:rPr>
              <a:t>of  </a:t>
            </a:r>
            <a:r>
              <a:rPr sz="1800" spc="5" dirty="0">
                <a:solidFill>
                  <a:srgbClr val="404040"/>
                </a:solidFill>
                <a:latin typeface="Arial"/>
                <a:cs typeface="Arial"/>
              </a:rPr>
              <a:t>this</a:t>
            </a:r>
            <a:r>
              <a:rPr sz="1800" spc="-25" dirty="0">
                <a:solidFill>
                  <a:srgbClr val="404040"/>
                </a:solidFill>
                <a:latin typeface="Arial"/>
                <a:cs typeface="Arial"/>
              </a:rPr>
              <a:t> </a:t>
            </a:r>
            <a:r>
              <a:rPr sz="1800" spc="-20" dirty="0">
                <a:solidFill>
                  <a:srgbClr val="404040"/>
                </a:solidFill>
                <a:latin typeface="Arial"/>
                <a:cs typeface="Arial"/>
              </a:rPr>
              <a:t>approach.</a:t>
            </a:r>
            <a:endParaRPr sz="1800">
              <a:latin typeface="Arial"/>
              <a:cs typeface="Arial"/>
            </a:endParaRPr>
          </a:p>
          <a:p>
            <a:pPr marL="355600" marR="520065" indent="-342900">
              <a:lnSpc>
                <a:spcPts val="2150"/>
              </a:lnSpc>
              <a:spcBef>
                <a:spcPts val="1090"/>
              </a:spcBef>
              <a:buClr>
                <a:srgbClr val="A42F0F"/>
              </a:buClr>
              <a:buFont typeface="Arial"/>
              <a:buChar char=""/>
              <a:tabLst>
                <a:tab pos="354965" algn="l"/>
                <a:tab pos="355600" algn="l"/>
              </a:tabLst>
            </a:pPr>
            <a:r>
              <a:rPr sz="1800" b="1" spc="-15" dirty="0">
                <a:solidFill>
                  <a:srgbClr val="404040"/>
                </a:solidFill>
                <a:latin typeface="Arial"/>
                <a:cs typeface="Arial"/>
              </a:rPr>
              <a:t>Generalization </a:t>
            </a:r>
            <a:r>
              <a:rPr sz="1800" b="1" spc="-10" dirty="0">
                <a:solidFill>
                  <a:srgbClr val="404040"/>
                </a:solidFill>
                <a:latin typeface="Arial"/>
                <a:cs typeface="Arial"/>
              </a:rPr>
              <a:t>and </a:t>
            </a:r>
            <a:r>
              <a:rPr sz="1800" b="1" spc="-30" dirty="0">
                <a:solidFill>
                  <a:srgbClr val="404040"/>
                </a:solidFill>
                <a:latin typeface="Arial"/>
                <a:cs typeface="Arial"/>
              </a:rPr>
              <a:t>Abstraction: </a:t>
            </a:r>
            <a:r>
              <a:rPr sz="1800" spc="-25" dirty="0">
                <a:solidFill>
                  <a:srgbClr val="404040"/>
                </a:solidFill>
                <a:latin typeface="Arial"/>
                <a:cs typeface="Arial"/>
              </a:rPr>
              <a:t>Generalization </a:t>
            </a:r>
            <a:r>
              <a:rPr sz="1800" spc="-5" dirty="0">
                <a:solidFill>
                  <a:srgbClr val="404040"/>
                </a:solidFill>
                <a:latin typeface="Arial"/>
                <a:cs typeface="Arial"/>
              </a:rPr>
              <a:t>and </a:t>
            </a:r>
            <a:r>
              <a:rPr sz="1800" dirty="0">
                <a:solidFill>
                  <a:srgbClr val="404040"/>
                </a:solidFill>
                <a:latin typeface="Arial"/>
                <a:cs typeface="Arial"/>
              </a:rPr>
              <a:t>abstraction </a:t>
            </a:r>
            <a:r>
              <a:rPr sz="1800" spc="-50" dirty="0">
                <a:solidFill>
                  <a:srgbClr val="404040"/>
                </a:solidFill>
                <a:latin typeface="Arial"/>
                <a:cs typeface="Arial"/>
              </a:rPr>
              <a:t>can </a:t>
            </a:r>
            <a:r>
              <a:rPr sz="1800" spc="-5" dirty="0">
                <a:solidFill>
                  <a:srgbClr val="404040"/>
                </a:solidFill>
                <a:latin typeface="Arial"/>
                <a:cs typeface="Arial"/>
              </a:rPr>
              <a:t>be  </a:t>
            </a:r>
            <a:r>
              <a:rPr sz="1800" spc="-45" dirty="0">
                <a:solidFill>
                  <a:srgbClr val="404040"/>
                </a:solidFill>
                <a:latin typeface="Arial"/>
                <a:cs typeface="Arial"/>
              </a:rPr>
              <a:t>successfully </a:t>
            </a:r>
            <a:r>
              <a:rPr sz="1800" spc="-35" dirty="0">
                <a:solidFill>
                  <a:srgbClr val="404040"/>
                </a:solidFill>
                <a:latin typeface="Arial"/>
                <a:cs typeface="Arial"/>
              </a:rPr>
              <a:t>used </a:t>
            </a:r>
            <a:r>
              <a:rPr sz="1800" spc="30" dirty="0">
                <a:solidFill>
                  <a:srgbClr val="404040"/>
                </a:solidFill>
                <a:latin typeface="Arial"/>
                <a:cs typeface="Arial"/>
              </a:rPr>
              <a:t>with </a:t>
            </a:r>
            <a:r>
              <a:rPr sz="1800" spc="55" dirty="0">
                <a:solidFill>
                  <a:srgbClr val="404040"/>
                </a:solidFill>
                <a:latin typeface="Arial"/>
                <a:cs typeface="Arial"/>
              </a:rPr>
              <a:t>both </a:t>
            </a:r>
            <a:r>
              <a:rPr sz="1800" dirty="0">
                <a:solidFill>
                  <a:srgbClr val="404040"/>
                </a:solidFill>
                <a:latin typeface="Arial"/>
                <a:cs typeface="Arial"/>
              </a:rPr>
              <a:t>logical </a:t>
            </a:r>
            <a:r>
              <a:rPr sz="1800" spc="-5" dirty="0">
                <a:solidFill>
                  <a:srgbClr val="404040"/>
                </a:solidFill>
                <a:latin typeface="Arial"/>
                <a:cs typeface="Arial"/>
              </a:rPr>
              <a:t>and </a:t>
            </a:r>
            <a:r>
              <a:rPr sz="1800" spc="-20" dirty="0">
                <a:solidFill>
                  <a:srgbClr val="404040"/>
                </a:solidFill>
                <a:latin typeface="Arial"/>
                <a:cs typeface="Arial"/>
              </a:rPr>
              <a:t>semantic </a:t>
            </a:r>
            <a:r>
              <a:rPr sz="1800" spc="-5" dirty="0">
                <a:solidFill>
                  <a:srgbClr val="404040"/>
                </a:solidFill>
                <a:latin typeface="Arial"/>
                <a:cs typeface="Arial"/>
              </a:rPr>
              <a:t>representation </a:t>
            </a:r>
            <a:r>
              <a:rPr sz="1800" spc="55" dirty="0">
                <a:solidFill>
                  <a:srgbClr val="404040"/>
                </a:solidFill>
                <a:latin typeface="Arial"/>
                <a:cs typeface="Arial"/>
              </a:rPr>
              <a:t>of</a:t>
            </a:r>
            <a:r>
              <a:rPr sz="1800" spc="10" dirty="0">
                <a:solidFill>
                  <a:srgbClr val="404040"/>
                </a:solidFill>
                <a:latin typeface="Arial"/>
                <a:cs typeface="Arial"/>
              </a:rPr>
              <a:t> </a:t>
            </a:r>
            <a:r>
              <a:rPr sz="1800" spc="-5" dirty="0">
                <a:solidFill>
                  <a:srgbClr val="404040"/>
                </a:solidFill>
                <a:latin typeface="Arial"/>
                <a:cs typeface="Arial"/>
              </a:rPr>
              <a:t>knowledge.</a:t>
            </a:r>
            <a:endParaRPr sz="1800">
              <a:latin typeface="Arial"/>
              <a:cs typeface="Arial"/>
            </a:endParaRPr>
          </a:p>
          <a:p>
            <a:pPr marL="355600" marR="111760" indent="-342900">
              <a:lnSpc>
                <a:spcPct val="99900"/>
              </a:lnSpc>
              <a:spcBef>
                <a:spcPts val="935"/>
              </a:spcBef>
              <a:buClr>
                <a:srgbClr val="A42F0F"/>
              </a:buClr>
              <a:buFont typeface="Arial"/>
              <a:buChar char=""/>
              <a:tabLst>
                <a:tab pos="354965" algn="l"/>
                <a:tab pos="355600" algn="l"/>
              </a:tabLst>
            </a:pPr>
            <a:r>
              <a:rPr sz="1800" b="1" spc="60" dirty="0">
                <a:solidFill>
                  <a:srgbClr val="404040"/>
                </a:solidFill>
                <a:latin typeface="Arial"/>
                <a:cs typeface="Arial"/>
              </a:rPr>
              <a:t>Meta </a:t>
            </a:r>
            <a:r>
              <a:rPr sz="1800" b="1" spc="-20" dirty="0">
                <a:solidFill>
                  <a:srgbClr val="404040"/>
                </a:solidFill>
                <a:latin typeface="Arial"/>
                <a:cs typeface="Arial"/>
              </a:rPr>
              <a:t>level </a:t>
            </a:r>
            <a:r>
              <a:rPr sz="1800" b="1" spc="-50" dirty="0">
                <a:solidFill>
                  <a:srgbClr val="404040"/>
                </a:solidFill>
                <a:latin typeface="Arial"/>
                <a:cs typeface="Arial"/>
              </a:rPr>
              <a:t>Reasoning: </a:t>
            </a:r>
            <a:r>
              <a:rPr sz="1800" spc="20" dirty="0">
                <a:solidFill>
                  <a:srgbClr val="404040"/>
                </a:solidFill>
                <a:latin typeface="Arial"/>
                <a:cs typeface="Arial"/>
              </a:rPr>
              <a:t>Meta </a:t>
            </a:r>
            <a:r>
              <a:rPr sz="1800" spc="-25" dirty="0">
                <a:solidFill>
                  <a:srgbClr val="404040"/>
                </a:solidFill>
                <a:latin typeface="Arial"/>
                <a:cs typeface="Arial"/>
              </a:rPr>
              <a:t>level </a:t>
            </a:r>
            <a:r>
              <a:rPr sz="1800" spc="-10" dirty="0">
                <a:solidFill>
                  <a:srgbClr val="404040"/>
                </a:solidFill>
                <a:latin typeface="Arial"/>
                <a:cs typeface="Arial"/>
              </a:rPr>
              <a:t>reasoning </a:t>
            </a:r>
            <a:r>
              <a:rPr sz="1800" spc="-25" dirty="0">
                <a:solidFill>
                  <a:srgbClr val="404040"/>
                </a:solidFill>
                <a:latin typeface="Arial"/>
                <a:cs typeface="Arial"/>
              </a:rPr>
              <a:t>involves </a:t>
            </a:r>
            <a:r>
              <a:rPr sz="1800" spc="15" dirty="0">
                <a:solidFill>
                  <a:srgbClr val="404040"/>
                </a:solidFill>
                <a:latin typeface="Arial"/>
                <a:cs typeface="Arial"/>
              </a:rPr>
              <a:t>“knowledge </a:t>
            </a:r>
            <a:r>
              <a:rPr sz="1800" spc="25" dirty="0">
                <a:solidFill>
                  <a:srgbClr val="404040"/>
                </a:solidFill>
                <a:latin typeface="Arial"/>
                <a:cs typeface="Arial"/>
              </a:rPr>
              <a:t>about </a:t>
            </a:r>
            <a:r>
              <a:rPr sz="1800" spc="5" dirty="0">
                <a:solidFill>
                  <a:srgbClr val="404040"/>
                </a:solidFill>
                <a:latin typeface="Arial"/>
                <a:cs typeface="Arial"/>
              </a:rPr>
              <a:t>what </a:t>
            </a:r>
            <a:r>
              <a:rPr sz="1800" spc="10" dirty="0">
                <a:solidFill>
                  <a:srgbClr val="404040"/>
                </a:solidFill>
                <a:latin typeface="Arial"/>
                <a:cs typeface="Arial"/>
              </a:rPr>
              <a:t>you  </a:t>
            </a:r>
            <a:r>
              <a:rPr sz="1800" spc="5" dirty="0">
                <a:solidFill>
                  <a:srgbClr val="404040"/>
                </a:solidFill>
                <a:latin typeface="Arial"/>
                <a:cs typeface="Arial"/>
              </a:rPr>
              <a:t>know”. </a:t>
            </a:r>
            <a:r>
              <a:rPr sz="1800" spc="-10" dirty="0">
                <a:solidFill>
                  <a:srgbClr val="404040"/>
                </a:solidFill>
                <a:latin typeface="Arial"/>
                <a:cs typeface="Arial"/>
              </a:rPr>
              <a:t>Which approach </a:t>
            </a:r>
            <a:r>
              <a:rPr sz="1800" spc="80" dirty="0">
                <a:solidFill>
                  <a:srgbClr val="404040"/>
                </a:solidFill>
                <a:latin typeface="Arial"/>
                <a:cs typeface="Arial"/>
              </a:rPr>
              <a:t>to </a:t>
            </a:r>
            <a:r>
              <a:rPr sz="1800" spc="-75" dirty="0">
                <a:solidFill>
                  <a:srgbClr val="404040"/>
                </a:solidFill>
                <a:latin typeface="Arial"/>
                <a:cs typeface="Arial"/>
              </a:rPr>
              <a:t>use, </a:t>
            </a:r>
            <a:r>
              <a:rPr sz="1800" spc="20" dirty="0">
                <a:solidFill>
                  <a:srgbClr val="404040"/>
                </a:solidFill>
                <a:latin typeface="Arial"/>
                <a:cs typeface="Arial"/>
              </a:rPr>
              <a:t>how </a:t>
            </a:r>
            <a:r>
              <a:rPr sz="1800" spc="-50" dirty="0">
                <a:solidFill>
                  <a:srgbClr val="404040"/>
                </a:solidFill>
                <a:latin typeface="Arial"/>
                <a:cs typeface="Arial"/>
              </a:rPr>
              <a:t>successful </a:t>
            </a:r>
            <a:r>
              <a:rPr sz="1800" spc="20" dirty="0">
                <a:solidFill>
                  <a:srgbClr val="404040"/>
                </a:solidFill>
                <a:latin typeface="Arial"/>
                <a:cs typeface="Arial"/>
              </a:rPr>
              <a:t>the </a:t>
            </a:r>
            <a:r>
              <a:rPr sz="1800" spc="-15" dirty="0">
                <a:solidFill>
                  <a:srgbClr val="404040"/>
                </a:solidFill>
                <a:latin typeface="Arial"/>
                <a:cs typeface="Arial"/>
              </a:rPr>
              <a:t>inference </a:t>
            </a:r>
            <a:r>
              <a:rPr sz="1800" spc="20" dirty="0">
                <a:solidFill>
                  <a:srgbClr val="404040"/>
                </a:solidFill>
                <a:latin typeface="Arial"/>
                <a:cs typeface="Arial"/>
              </a:rPr>
              <a:t>will </a:t>
            </a:r>
            <a:r>
              <a:rPr sz="1800" spc="-45" dirty="0">
                <a:solidFill>
                  <a:srgbClr val="404040"/>
                </a:solidFill>
                <a:latin typeface="Arial"/>
                <a:cs typeface="Arial"/>
              </a:rPr>
              <a:t>be, </a:t>
            </a:r>
            <a:r>
              <a:rPr sz="1800" spc="-15" dirty="0">
                <a:solidFill>
                  <a:srgbClr val="404040"/>
                </a:solidFill>
                <a:latin typeface="Arial"/>
                <a:cs typeface="Arial"/>
              </a:rPr>
              <a:t>depends </a:t>
            </a:r>
            <a:r>
              <a:rPr sz="1800" spc="80" dirty="0">
                <a:solidFill>
                  <a:srgbClr val="404040"/>
                </a:solidFill>
                <a:latin typeface="Arial"/>
                <a:cs typeface="Arial"/>
              </a:rPr>
              <a:t>to </a:t>
            </a:r>
            <a:r>
              <a:rPr sz="1800" spc="-90" dirty="0">
                <a:solidFill>
                  <a:srgbClr val="404040"/>
                </a:solidFill>
                <a:latin typeface="Arial"/>
                <a:cs typeface="Arial"/>
              </a:rPr>
              <a:t>a  </a:t>
            </a:r>
            <a:r>
              <a:rPr sz="1800" spc="5" dirty="0">
                <a:solidFill>
                  <a:srgbClr val="404040"/>
                </a:solidFill>
                <a:latin typeface="Arial"/>
                <a:cs typeface="Arial"/>
              </a:rPr>
              <a:t>great extent </a:t>
            </a:r>
            <a:r>
              <a:rPr sz="1800" spc="35" dirty="0">
                <a:solidFill>
                  <a:srgbClr val="404040"/>
                </a:solidFill>
                <a:latin typeface="Arial"/>
                <a:cs typeface="Arial"/>
              </a:rPr>
              <a:t>on </a:t>
            </a:r>
            <a:r>
              <a:rPr sz="1800" spc="-5" dirty="0">
                <a:solidFill>
                  <a:srgbClr val="404040"/>
                </a:solidFill>
                <a:latin typeface="Arial"/>
                <a:cs typeface="Arial"/>
              </a:rPr>
              <a:t>which </a:t>
            </a:r>
            <a:r>
              <a:rPr sz="1800" spc="5" dirty="0">
                <a:solidFill>
                  <a:srgbClr val="404040"/>
                </a:solidFill>
                <a:latin typeface="Arial"/>
                <a:cs typeface="Arial"/>
              </a:rPr>
              <a:t>knowledge </a:t>
            </a:r>
            <a:r>
              <a:rPr sz="1800" dirty="0">
                <a:solidFill>
                  <a:srgbClr val="404040"/>
                </a:solidFill>
                <a:latin typeface="Arial"/>
                <a:cs typeface="Arial"/>
              </a:rPr>
              <a:t>representation </a:t>
            </a:r>
            <a:r>
              <a:rPr sz="1800" spc="35" dirty="0">
                <a:solidFill>
                  <a:srgbClr val="404040"/>
                </a:solidFill>
                <a:latin typeface="Arial"/>
                <a:cs typeface="Arial"/>
              </a:rPr>
              <a:t>method </a:t>
            </a:r>
            <a:r>
              <a:rPr sz="1800" spc="-55" dirty="0">
                <a:solidFill>
                  <a:srgbClr val="404040"/>
                </a:solidFill>
                <a:latin typeface="Arial"/>
                <a:cs typeface="Arial"/>
              </a:rPr>
              <a:t>is </a:t>
            </a:r>
            <a:r>
              <a:rPr sz="1800" spc="-50" dirty="0">
                <a:solidFill>
                  <a:srgbClr val="404040"/>
                </a:solidFill>
                <a:latin typeface="Arial"/>
                <a:cs typeface="Arial"/>
              </a:rPr>
              <a:t>used. For </a:t>
            </a:r>
            <a:r>
              <a:rPr sz="1800" spc="-35" dirty="0">
                <a:solidFill>
                  <a:srgbClr val="404040"/>
                </a:solidFill>
                <a:latin typeface="Arial"/>
                <a:cs typeface="Arial"/>
              </a:rPr>
              <a:t>example;  </a:t>
            </a:r>
            <a:r>
              <a:rPr sz="1800" spc="-10" dirty="0">
                <a:solidFill>
                  <a:srgbClr val="404040"/>
                </a:solidFill>
                <a:latin typeface="Arial"/>
                <a:cs typeface="Arial"/>
              </a:rPr>
              <a:t>reasoning </a:t>
            </a:r>
            <a:r>
              <a:rPr sz="1800" spc="10" dirty="0">
                <a:solidFill>
                  <a:srgbClr val="404040"/>
                </a:solidFill>
                <a:latin typeface="Arial"/>
                <a:cs typeface="Arial"/>
              </a:rPr>
              <a:t>by </a:t>
            </a:r>
            <a:r>
              <a:rPr sz="1800" spc="-10" dirty="0">
                <a:solidFill>
                  <a:srgbClr val="404040"/>
                </a:solidFill>
                <a:latin typeface="Arial"/>
                <a:cs typeface="Arial"/>
              </a:rPr>
              <a:t>analogy </a:t>
            </a:r>
            <a:r>
              <a:rPr sz="1800" spc="-50" dirty="0">
                <a:solidFill>
                  <a:srgbClr val="404040"/>
                </a:solidFill>
                <a:latin typeface="Arial"/>
                <a:cs typeface="Arial"/>
              </a:rPr>
              <a:t>can </a:t>
            </a:r>
            <a:r>
              <a:rPr sz="1800" spc="-5" dirty="0">
                <a:solidFill>
                  <a:srgbClr val="404040"/>
                </a:solidFill>
                <a:latin typeface="Arial"/>
                <a:cs typeface="Arial"/>
              </a:rPr>
              <a:t>be </a:t>
            </a:r>
            <a:r>
              <a:rPr sz="1800" spc="10" dirty="0">
                <a:solidFill>
                  <a:srgbClr val="404040"/>
                </a:solidFill>
                <a:latin typeface="Arial"/>
                <a:cs typeface="Arial"/>
              </a:rPr>
              <a:t>more </a:t>
            </a:r>
            <a:r>
              <a:rPr sz="1800" spc="-55" dirty="0">
                <a:solidFill>
                  <a:srgbClr val="404040"/>
                </a:solidFill>
                <a:latin typeface="Arial"/>
                <a:cs typeface="Arial"/>
              </a:rPr>
              <a:t>successful </a:t>
            </a:r>
            <a:r>
              <a:rPr sz="1800" spc="35" dirty="0">
                <a:solidFill>
                  <a:srgbClr val="404040"/>
                </a:solidFill>
                <a:latin typeface="Arial"/>
                <a:cs typeface="Arial"/>
              </a:rPr>
              <a:t>with </a:t>
            </a:r>
            <a:r>
              <a:rPr sz="1800" spc="-20" dirty="0">
                <a:solidFill>
                  <a:srgbClr val="404040"/>
                </a:solidFill>
                <a:latin typeface="Arial"/>
                <a:cs typeface="Arial"/>
              </a:rPr>
              <a:t>semantic </a:t>
            </a:r>
            <a:r>
              <a:rPr sz="1800" spc="-5" dirty="0">
                <a:solidFill>
                  <a:srgbClr val="404040"/>
                </a:solidFill>
                <a:latin typeface="Arial"/>
                <a:cs typeface="Arial"/>
              </a:rPr>
              <a:t>networks </a:t>
            </a:r>
            <a:r>
              <a:rPr sz="1800" spc="10" dirty="0">
                <a:solidFill>
                  <a:srgbClr val="404040"/>
                </a:solidFill>
                <a:latin typeface="Arial"/>
                <a:cs typeface="Arial"/>
              </a:rPr>
              <a:t>than </a:t>
            </a:r>
            <a:r>
              <a:rPr sz="1800" spc="35" dirty="0">
                <a:solidFill>
                  <a:srgbClr val="404040"/>
                </a:solidFill>
                <a:latin typeface="Arial"/>
                <a:cs typeface="Arial"/>
              </a:rPr>
              <a:t>with  </a:t>
            </a:r>
            <a:r>
              <a:rPr sz="1800" spc="-40" dirty="0">
                <a:solidFill>
                  <a:srgbClr val="404040"/>
                </a:solidFill>
                <a:latin typeface="Arial"/>
                <a:cs typeface="Arial"/>
              </a:rPr>
              <a:t>frames.</a:t>
            </a:r>
            <a:endParaRPr sz="1800">
              <a:latin typeface="Arial"/>
              <a:cs typeface="Arial"/>
            </a:endParaRPr>
          </a:p>
        </p:txBody>
      </p:sp>
    </p:spTree>
    <p:extLst>
      <p:ext uri="{BB962C8B-B14F-4D97-AF65-F5344CB8AC3E}">
        <p14:creationId xmlns:p14="http://schemas.microsoft.com/office/powerpoint/2010/main" val="9485327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4516755" cy="574675"/>
          </a:xfrm>
          <a:prstGeom prst="rect">
            <a:avLst/>
          </a:prstGeom>
        </p:spPr>
        <p:txBody>
          <a:bodyPr vert="horz" wrap="square" lIns="0" tIns="12700" rIns="0" bIns="0" rtlCol="0">
            <a:spAutoFit/>
          </a:bodyPr>
          <a:lstStyle/>
          <a:p>
            <a:pPr marL="12700">
              <a:lnSpc>
                <a:spcPct val="100000"/>
              </a:lnSpc>
              <a:spcBef>
                <a:spcPts val="100"/>
              </a:spcBef>
            </a:pPr>
            <a:r>
              <a:rPr spc="-75" dirty="0"/>
              <a:t>Reasoning </a:t>
            </a:r>
            <a:r>
              <a:rPr spc="80" dirty="0"/>
              <a:t>with</a:t>
            </a:r>
            <a:r>
              <a:rPr spc="-20" dirty="0"/>
              <a:t> </a:t>
            </a:r>
            <a:r>
              <a:rPr spc="-229" dirty="0"/>
              <a:t>LOGIC</a:t>
            </a:r>
          </a:p>
        </p:txBody>
      </p:sp>
      <p:sp>
        <p:nvSpPr>
          <p:cNvPr id="3" name="object 3"/>
          <p:cNvSpPr txBox="1"/>
          <p:nvPr/>
        </p:nvSpPr>
        <p:spPr>
          <a:xfrm>
            <a:off x="2668270" y="2055317"/>
            <a:ext cx="8691245" cy="285750"/>
          </a:xfrm>
          <a:prstGeom prst="rect">
            <a:avLst/>
          </a:prstGeom>
        </p:spPr>
        <p:txBody>
          <a:bodyPr vert="horz" wrap="square" lIns="0" tIns="13335" rIns="0" bIns="0" rtlCol="0">
            <a:spAutoFit/>
          </a:bodyPr>
          <a:lstStyle/>
          <a:p>
            <a:pPr marL="12700">
              <a:lnSpc>
                <a:spcPct val="100000"/>
              </a:lnSpc>
              <a:spcBef>
                <a:spcPts val="105"/>
              </a:spcBef>
              <a:tabLst>
                <a:tab pos="354965" algn="l"/>
              </a:tabLst>
            </a:pPr>
            <a:r>
              <a:rPr sz="1700" spc="325" dirty="0">
                <a:solidFill>
                  <a:srgbClr val="A42F0F"/>
                </a:solidFill>
                <a:latin typeface="Arial"/>
                <a:cs typeface="Arial"/>
              </a:rPr>
              <a:t>	</a:t>
            </a:r>
            <a:r>
              <a:rPr sz="1700" spc="-35" dirty="0">
                <a:solidFill>
                  <a:srgbClr val="404040"/>
                </a:solidFill>
                <a:latin typeface="Arial"/>
                <a:cs typeface="Arial"/>
              </a:rPr>
              <a:t>We </a:t>
            </a:r>
            <a:r>
              <a:rPr sz="1700" spc="5" dirty="0">
                <a:solidFill>
                  <a:srgbClr val="404040"/>
                </a:solidFill>
                <a:latin typeface="Arial"/>
                <a:cs typeface="Arial"/>
              </a:rPr>
              <a:t>utilize </a:t>
            </a:r>
            <a:r>
              <a:rPr sz="1700" spc="-20" dirty="0">
                <a:solidFill>
                  <a:srgbClr val="404040"/>
                </a:solidFill>
                <a:latin typeface="Arial"/>
                <a:cs typeface="Arial"/>
              </a:rPr>
              <a:t>various </a:t>
            </a:r>
            <a:r>
              <a:rPr sz="1700" spc="-30" dirty="0">
                <a:solidFill>
                  <a:srgbClr val="404040"/>
                </a:solidFill>
                <a:latin typeface="Arial"/>
                <a:cs typeface="Arial"/>
              </a:rPr>
              <a:t>rules </a:t>
            </a:r>
            <a:r>
              <a:rPr sz="1700" spc="55" dirty="0">
                <a:solidFill>
                  <a:srgbClr val="404040"/>
                </a:solidFill>
                <a:latin typeface="Arial"/>
                <a:cs typeface="Arial"/>
              </a:rPr>
              <a:t>of </a:t>
            </a:r>
            <a:r>
              <a:rPr sz="1700" spc="-15" dirty="0">
                <a:solidFill>
                  <a:srgbClr val="404040"/>
                </a:solidFill>
                <a:latin typeface="Arial"/>
                <a:cs typeface="Arial"/>
              </a:rPr>
              <a:t>inference </a:t>
            </a:r>
            <a:r>
              <a:rPr sz="1700" spc="80" dirty="0">
                <a:solidFill>
                  <a:srgbClr val="404040"/>
                </a:solidFill>
                <a:latin typeface="Arial"/>
                <a:cs typeface="Arial"/>
              </a:rPr>
              <a:t>to </a:t>
            </a:r>
            <a:r>
              <a:rPr sz="1700" spc="5" dirty="0">
                <a:solidFill>
                  <a:srgbClr val="404040"/>
                </a:solidFill>
                <a:latin typeface="Arial"/>
                <a:cs typeface="Arial"/>
              </a:rPr>
              <a:t>manipulate </a:t>
            </a:r>
            <a:r>
              <a:rPr sz="1700" spc="20" dirty="0">
                <a:solidFill>
                  <a:srgbClr val="404040"/>
                </a:solidFill>
                <a:latin typeface="Arial"/>
                <a:cs typeface="Arial"/>
              </a:rPr>
              <a:t>the </a:t>
            </a:r>
            <a:r>
              <a:rPr sz="1700" spc="5" dirty="0">
                <a:solidFill>
                  <a:srgbClr val="404040"/>
                </a:solidFill>
                <a:latin typeface="Arial"/>
                <a:cs typeface="Arial"/>
              </a:rPr>
              <a:t>logical </a:t>
            </a:r>
            <a:r>
              <a:rPr sz="1700" spc="-40" dirty="0">
                <a:solidFill>
                  <a:srgbClr val="404040"/>
                </a:solidFill>
                <a:latin typeface="Arial"/>
                <a:cs typeface="Arial"/>
              </a:rPr>
              <a:t>expressions </a:t>
            </a:r>
            <a:r>
              <a:rPr sz="1700" spc="80" dirty="0">
                <a:solidFill>
                  <a:srgbClr val="404040"/>
                </a:solidFill>
                <a:latin typeface="Arial"/>
                <a:cs typeface="Arial"/>
              </a:rPr>
              <a:t>to </a:t>
            </a:r>
            <a:r>
              <a:rPr sz="1700" spc="-25" dirty="0">
                <a:solidFill>
                  <a:srgbClr val="404040"/>
                </a:solidFill>
                <a:latin typeface="Arial"/>
                <a:cs typeface="Arial"/>
              </a:rPr>
              <a:t>create</a:t>
            </a:r>
            <a:r>
              <a:rPr sz="1700" spc="-180" dirty="0">
                <a:solidFill>
                  <a:srgbClr val="404040"/>
                </a:solidFill>
                <a:latin typeface="Arial"/>
                <a:cs typeface="Arial"/>
              </a:rPr>
              <a:t> </a:t>
            </a:r>
            <a:r>
              <a:rPr sz="1700" spc="-15" dirty="0">
                <a:solidFill>
                  <a:srgbClr val="404040"/>
                </a:solidFill>
                <a:latin typeface="Arial"/>
                <a:cs typeface="Arial"/>
              </a:rPr>
              <a:t>new</a:t>
            </a:r>
            <a:endParaRPr sz="1700">
              <a:latin typeface="Arial"/>
              <a:cs typeface="Arial"/>
            </a:endParaRPr>
          </a:p>
        </p:txBody>
      </p:sp>
      <p:sp>
        <p:nvSpPr>
          <p:cNvPr id="4" name="object 4"/>
          <p:cNvSpPr txBox="1"/>
          <p:nvPr/>
        </p:nvSpPr>
        <p:spPr>
          <a:xfrm>
            <a:off x="2668270" y="2186152"/>
            <a:ext cx="1864360" cy="1031240"/>
          </a:xfrm>
          <a:prstGeom prst="rect">
            <a:avLst/>
          </a:prstGeom>
        </p:spPr>
        <p:txBody>
          <a:bodyPr vert="horz" wrap="square" lIns="0" tIns="90170" rIns="0" bIns="0" rtlCol="0">
            <a:spAutoFit/>
          </a:bodyPr>
          <a:lstStyle/>
          <a:p>
            <a:pPr algn="ctr">
              <a:lnSpc>
                <a:spcPct val="100000"/>
              </a:lnSpc>
              <a:spcBef>
                <a:spcPts val="710"/>
              </a:spcBef>
            </a:pPr>
            <a:r>
              <a:rPr sz="1700" spc="-45" dirty="0">
                <a:solidFill>
                  <a:srgbClr val="404040"/>
                </a:solidFill>
                <a:latin typeface="Arial"/>
                <a:cs typeface="Arial"/>
              </a:rPr>
              <a:t>expressions.</a:t>
            </a:r>
            <a:endParaRPr sz="1700">
              <a:latin typeface="Arial"/>
              <a:cs typeface="Arial"/>
            </a:endParaRPr>
          </a:p>
          <a:p>
            <a:pPr algn="ctr">
              <a:lnSpc>
                <a:spcPct val="100000"/>
              </a:lnSpc>
              <a:spcBef>
                <a:spcPts val="610"/>
              </a:spcBef>
              <a:tabLst>
                <a:tab pos="342265" algn="l"/>
              </a:tabLst>
            </a:pPr>
            <a:r>
              <a:rPr sz="1700" spc="320" dirty="0">
                <a:solidFill>
                  <a:srgbClr val="A42F0F"/>
                </a:solidFill>
                <a:latin typeface="Arial"/>
                <a:cs typeface="Arial"/>
              </a:rPr>
              <a:t>	</a:t>
            </a:r>
            <a:r>
              <a:rPr sz="1700" b="1" dirty="0">
                <a:solidFill>
                  <a:srgbClr val="404040"/>
                </a:solidFill>
                <a:latin typeface="Arial"/>
                <a:cs typeface="Arial"/>
              </a:rPr>
              <a:t>Modus</a:t>
            </a:r>
            <a:r>
              <a:rPr sz="1700" b="1" spc="-80" dirty="0">
                <a:solidFill>
                  <a:srgbClr val="404040"/>
                </a:solidFill>
                <a:latin typeface="Arial"/>
                <a:cs typeface="Arial"/>
              </a:rPr>
              <a:t> </a:t>
            </a:r>
            <a:r>
              <a:rPr sz="1700" b="1" spc="-60" dirty="0">
                <a:solidFill>
                  <a:srgbClr val="404040"/>
                </a:solidFill>
                <a:latin typeface="Arial"/>
                <a:cs typeface="Arial"/>
              </a:rPr>
              <a:t>Ponens</a:t>
            </a:r>
            <a:endParaRPr sz="1700">
              <a:latin typeface="Arial"/>
              <a:cs typeface="Arial"/>
            </a:endParaRPr>
          </a:p>
          <a:p>
            <a:pPr marL="12700">
              <a:lnSpc>
                <a:spcPct val="100000"/>
              </a:lnSpc>
              <a:spcBef>
                <a:spcPts val="580"/>
              </a:spcBef>
            </a:pPr>
            <a:r>
              <a:rPr sz="1700" spc="320" dirty="0">
                <a:solidFill>
                  <a:srgbClr val="A42F0F"/>
                </a:solidFill>
                <a:latin typeface="Arial"/>
                <a:cs typeface="Arial"/>
              </a:rPr>
              <a:t></a:t>
            </a:r>
            <a:endParaRPr sz="1700">
              <a:latin typeface="Arial"/>
              <a:cs typeface="Arial"/>
            </a:endParaRPr>
          </a:p>
        </p:txBody>
      </p:sp>
      <p:sp>
        <p:nvSpPr>
          <p:cNvPr id="5" name="object 5"/>
          <p:cNvSpPr txBox="1"/>
          <p:nvPr/>
        </p:nvSpPr>
        <p:spPr>
          <a:xfrm>
            <a:off x="3011170" y="2932302"/>
            <a:ext cx="8183245" cy="285115"/>
          </a:xfrm>
          <a:prstGeom prst="rect">
            <a:avLst/>
          </a:prstGeom>
        </p:spPr>
        <p:txBody>
          <a:bodyPr vert="horz" wrap="square" lIns="0" tIns="13335" rIns="0" bIns="0" rtlCol="0">
            <a:spAutoFit/>
          </a:bodyPr>
          <a:lstStyle/>
          <a:p>
            <a:pPr marL="12700">
              <a:lnSpc>
                <a:spcPct val="100000"/>
              </a:lnSpc>
              <a:spcBef>
                <a:spcPts val="105"/>
              </a:spcBef>
            </a:pPr>
            <a:r>
              <a:rPr sz="1700" spc="15" dirty="0">
                <a:solidFill>
                  <a:srgbClr val="404040"/>
                </a:solidFill>
                <a:latin typeface="Arial"/>
                <a:cs typeface="Arial"/>
              </a:rPr>
              <a:t>If </a:t>
            </a:r>
            <a:r>
              <a:rPr sz="1700" dirty="0">
                <a:solidFill>
                  <a:srgbClr val="404040"/>
                </a:solidFill>
                <a:latin typeface="Arial"/>
                <a:cs typeface="Arial"/>
              </a:rPr>
              <a:t>there </a:t>
            </a:r>
            <a:r>
              <a:rPr sz="1700" spc="-50" dirty="0">
                <a:solidFill>
                  <a:srgbClr val="404040"/>
                </a:solidFill>
                <a:latin typeface="Arial"/>
                <a:cs typeface="Arial"/>
              </a:rPr>
              <a:t>is </a:t>
            </a:r>
            <a:r>
              <a:rPr sz="1700" spc="-80" dirty="0">
                <a:solidFill>
                  <a:srgbClr val="404040"/>
                </a:solidFill>
                <a:latin typeface="Arial"/>
                <a:cs typeface="Arial"/>
              </a:rPr>
              <a:t>a </a:t>
            </a:r>
            <a:r>
              <a:rPr sz="1700" dirty="0">
                <a:solidFill>
                  <a:srgbClr val="404040"/>
                </a:solidFill>
                <a:latin typeface="Arial"/>
                <a:cs typeface="Arial"/>
              </a:rPr>
              <a:t>rule </a:t>
            </a:r>
            <a:r>
              <a:rPr sz="1700" spc="55" dirty="0">
                <a:solidFill>
                  <a:srgbClr val="404040"/>
                </a:solidFill>
                <a:latin typeface="Arial"/>
                <a:cs typeface="Arial"/>
              </a:rPr>
              <a:t>“if </a:t>
            </a:r>
            <a:r>
              <a:rPr sz="1700" spc="-70" dirty="0">
                <a:solidFill>
                  <a:srgbClr val="404040"/>
                </a:solidFill>
                <a:latin typeface="Arial"/>
                <a:cs typeface="Arial"/>
              </a:rPr>
              <a:t>A, </a:t>
            </a:r>
            <a:r>
              <a:rPr sz="1700" spc="15" dirty="0">
                <a:solidFill>
                  <a:srgbClr val="404040"/>
                </a:solidFill>
                <a:latin typeface="Arial"/>
                <a:cs typeface="Arial"/>
              </a:rPr>
              <a:t>then </a:t>
            </a:r>
            <a:r>
              <a:rPr sz="1700" spc="-65" dirty="0">
                <a:solidFill>
                  <a:srgbClr val="404040"/>
                </a:solidFill>
                <a:latin typeface="Arial"/>
                <a:cs typeface="Arial"/>
              </a:rPr>
              <a:t>B,” </a:t>
            </a:r>
            <a:r>
              <a:rPr sz="1700" spc="-5" dirty="0">
                <a:solidFill>
                  <a:srgbClr val="404040"/>
                </a:solidFill>
                <a:latin typeface="Arial"/>
                <a:cs typeface="Arial"/>
              </a:rPr>
              <a:t>and </a:t>
            </a:r>
            <a:r>
              <a:rPr sz="1700" spc="45" dirty="0">
                <a:solidFill>
                  <a:srgbClr val="404040"/>
                </a:solidFill>
                <a:latin typeface="Arial"/>
                <a:cs typeface="Arial"/>
              </a:rPr>
              <a:t>if </a:t>
            </a:r>
            <a:r>
              <a:rPr sz="1700" spc="-30" dirty="0">
                <a:solidFill>
                  <a:srgbClr val="404040"/>
                </a:solidFill>
                <a:latin typeface="Arial"/>
                <a:cs typeface="Arial"/>
              </a:rPr>
              <a:t>we </a:t>
            </a:r>
            <a:r>
              <a:rPr sz="1700" spc="10" dirty="0">
                <a:solidFill>
                  <a:srgbClr val="404040"/>
                </a:solidFill>
                <a:latin typeface="Arial"/>
                <a:cs typeface="Arial"/>
              </a:rPr>
              <a:t>know </a:t>
            </a:r>
            <a:r>
              <a:rPr sz="1700" spc="35" dirty="0">
                <a:solidFill>
                  <a:srgbClr val="404040"/>
                </a:solidFill>
                <a:latin typeface="Arial"/>
                <a:cs typeface="Arial"/>
              </a:rPr>
              <a:t>that </a:t>
            </a:r>
            <a:r>
              <a:rPr sz="1700" spc="-35" dirty="0">
                <a:solidFill>
                  <a:srgbClr val="404040"/>
                </a:solidFill>
                <a:latin typeface="Arial"/>
                <a:cs typeface="Arial"/>
              </a:rPr>
              <a:t>A </a:t>
            </a:r>
            <a:r>
              <a:rPr sz="1700" spc="-50" dirty="0">
                <a:solidFill>
                  <a:srgbClr val="404040"/>
                </a:solidFill>
                <a:latin typeface="Arial"/>
                <a:cs typeface="Arial"/>
              </a:rPr>
              <a:t>is </a:t>
            </a:r>
            <a:r>
              <a:rPr sz="1700" spc="-10" dirty="0">
                <a:solidFill>
                  <a:srgbClr val="404040"/>
                </a:solidFill>
                <a:latin typeface="Arial"/>
                <a:cs typeface="Arial"/>
              </a:rPr>
              <a:t>true, </a:t>
            </a:r>
            <a:r>
              <a:rPr sz="1700" spc="15" dirty="0">
                <a:solidFill>
                  <a:srgbClr val="404040"/>
                </a:solidFill>
                <a:latin typeface="Arial"/>
                <a:cs typeface="Arial"/>
              </a:rPr>
              <a:t>then </a:t>
            </a:r>
            <a:r>
              <a:rPr sz="1700" spc="65" dirty="0">
                <a:solidFill>
                  <a:srgbClr val="404040"/>
                </a:solidFill>
                <a:latin typeface="Arial"/>
                <a:cs typeface="Arial"/>
              </a:rPr>
              <a:t>it </a:t>
            </a:r>
            <a:r>
              <a:rPr sz="1700" spc="-50" dirty="0">
                <a:solidFill>
                  <a:srgbClr val="404040"/>
                </a:solidFill>
                <a:latin typeface="Arial"/>
                <a:cs typeface="Arial"/>
              </a:rPr>
              <a:t>is </a:t>
            </a:r>
            <a:r>
              <a:rPr sz="1700" dirty="0">
                <a:solidFill>
                  <a:srgbClr val="404040"/>
                </a:solidFill>
                <a:latin typeface="Arial"/>
                <a:cs typeface="Arial"/>
              </a:rPr>
              <a:t>valid </a:t>
            </a:r>
            <a:r>
              <a:rPr sz="1700" spc="75" dirty="0">
                <a:solidFill>
                  <a:srgbClr val="404040"/>
                </a:solidFill>
                <a:latin typeface="Arial"/>
                <a:cs typeface="Arial"/>
              </a:rPr>
              <a:t>to</a:t>
            </a:r>
            <a:r>
              <a:rPr sz="1700" spc="-55" dirty="0">
                <a:solidFill>
                  <a:srgbClr val="404040"/>
                </a:solidFill>
                <a:latin typeface="Arial"/>
                <a:cs typeface="Arial"/>
              </a:rPr>
              <a:t> </a:t>
            </a:r>
            <a:r>
              <a:rPr sz="1700" spc="-5" dirty="0">
                <a:solidFill>
                  <a:srgbClr val="404040"/>
                </a:solidFill>
                <a:latin typeface="Arial"/>
                <a:cs typeface="Arial"/>
              </a:rPr>
              <a:t>conclude</a:t>
            </a:r>
            <a:endParaRPr sz="1700">
              <a:latin typeface="Arial"/>
              <a:cs typeface="Arial"/>
            </a:endParaRPr>
          </a:p>
        </p:txBody>
      </p:sp>
      <p:sp>
        <p:nvSpPr>
          <p:cNvPr id="6" name="object 6"/>
          <p:cNvSpPr txBox="1"/>
          <p:nvPr/>
        </p:nvSpPr>
        <p:spPr>
          <a:xfrm>
            <a:off x="2668270" y="3088768"/>
            <a:ext cx="7940675" cy="1339215"/>
          </a:xfrm>
          <a:prstGeom prst="rect">
            <a:avLst/>
          </a:prstGeom>
        </p:spPr>
        <p:txBody>
          <a:bodyPr vert="horz" wrap="square" lIns="0" tIns="86360" rIns="0" bIns="0" rtlCol="0">
            <a:spAutoFit/>
          </a:bodyPr>
          <a:lstStyle/>
          <a:p>
            <a:pPr marL="355600">
              <a:lnSpc>
                <a:spcPct val="100000"/>
              </a:lnSpc>
              <a:spcBef>
                <a:spcPts val="680"/>
              </a:spcBef>
            </a:pPr>
            <a:r>
              <a:rPr sz="1700" spc="35" dirty="0">
                <a:solidFill>
                  <a:srgbClr val="404040"/>
                </a:solidFill>
                <a:latin typeface="Arial"/>
                <a:cs typeface="Arial"/>
              </a:rPr>
              <a:t>that </a:t>
            </a:r>
            <a:r>
              <a:rPr sz="1700" spc="-160" dirty="0">
                <a:solidFill>
                  <a:srgbClr val="404040"/>
                </a:solidFill>
                <a:latin typeface="Arial"/>
                <a:cs typeface="Arial"/>
              </a:rPr>
              <a:t>B </a:t>
            </a:r>
            <a:r>
              <a:rPr sz="1700" spc="-55" dirty="0">
                <a:solidFill>
                  <a:srgbClr val="404040"/>
                </a:solidFill>
                <a:latin typeface="Arial"/>
                <a:cs typeface="Arial"/>
              </a:rPr>
              <a:t>is </a:t>
            </a:r>
            <a:r>
              <a:rPr sz="1700" spc="-35" dirty="0">
                <a:solidFill>
                  <a:srgbClr val="404040"/>
                </a:solidFill>
                <a:latin typeface="Arial"/>
                <a:cs typeface="Arial"/>
              </a:rPr>
              <a:t>also </a:t>
            </a:r>
            <a:r>
              <a:rPr sz="1700" spc="-10" dirty="0">
                <a:solidFill>
                  <a:srgbClr val="404040"/>
                </a:solidFill>
                <a:latin typeface="Arial"/>
                <a:cs typeface="Arial"/>
              </a:rPr>
              <a:t>true. </a:t>
            </a:r>
            <a:r>
              <a:rPr sz="1700" dirty="0">
                <a:solidFill>
                  <a:srgbClr val="404040"/>
                </a:solidFill>
                <a:latin typeface="Arial"/>
                <a:cs typeface="Arial"/>
              </a:rPr>
              <a:t>[A </a:t>
            </a:r>
            <a:r>
              <a:rPr sz="1700" spc="-10" dirty="0">
                <a:solidFill>
                  <a:srgbClr val="404040"/>
                </a:solidFill>
                <a:latin typeface="Arial"/>
                <a:cs typeface="Arial"/>
              </a:rPr>
              <a:t>AND </a:t>
            </a:r>
            <a:r>
              <a:rPr sz="1700" spc="-45" dirty="0">
                <a:solidFill>
                  <a:srgbClr val="404040"/>
                </a:solidFill>
                <a:latin typeface="Arial"/>
                <a:cs typeface="Arial"/>
              </a:rPr>
              <a:t>(A →B)]</a:t>
            </a:r>
            <a:r>
              <a:rPr sz="1700" spc="-150" dirty="0">
                <a:solidFill>
                  <a:srgbClr val="404040"/>
                </a:solidFill>
                <a:latin typeface="Arial"/>
                <a:cs typeface="Arial"/>
              </a:rPr>
              <a:t> </a:t>
            </a:r>
            <a:r>
              <a:rPr sz="1700" spc="-80" dirty="0">
                <a:solidFill>
                  <a:srgbClr val="404040"/>
                </a:solidFill>
                <a:latin typeface="Arial"/>
                <a:cs typeface="Arial"/>
              </a:rPr>
              <a:t>→B</a:t>
            </a:r>
            <a:endParaRPr sz="1700">
              <a:latin typeface="Arial"/>
              <a:cs typeface="Arial"/>
            </a:endParaRPr>
          </a:p>
          <a:p>
            <a:pPr marL="355600" indent="-342900">
              <a:lnSpc>
                <a:spcPct val="100000"/>
              </a:lnSpc>
              <a:spcBef>
                <a:spcPts val="590"/>
              </a:spcBef>
              <a:buClr>
                <a:srgbClr val="A42F0F"/>
              </a:buClr>
              <a:buChar char=""/>
              <a:tabLst>
                <a:tab pos="354965" algn="l"/>
                <a:tab pos="355600" algn="l"/>
              </a:tabLst>
            </a:pPr>
            <a:r>
              <a:rPr sz="1700" spc="-55" dirty="0">
                <a:solidFill>
                  <a:srgbClr val="404040"/>
                </a:solidFill>
                <a:latin typeface="Arial"/>
                <a:cs typeface="Arial"/>
              </a:rPr>
              <a:t>Example </a:t>
            </a:r>
            <a:r>
              <a:rPr sz="1700" spc="-105" dirty="0">
                <a:solidFill>
                  <a:srgbClr val="404040"/>
                </a:solidFill>
                <a:latin typeface="Arial"/>
                <a:cs typeface="Arial"/>
              </a:rPr>
              <a:t>: </a:t>
            </a:r>
            <a:r>
              <a:rPr sz="1700" spc="-75" dirty="0">
                <a:solidFill>
                  <a:srgbClr val="404040"/>
                </a:solidFill>
                <a:latin typeface="Arial"/>
                <a:cs typeface="Arial"/>
              </a:rPr>
              <a:t>A: </a:t>
            </a:r>
            <a:r>
              <a:rPr sz="1700" spc="40" dirty="0">
                <a:solidFill>
                  <a:srgbClr val="404040"/>
                </a:solidFill>
                <a:latin typeface="Arial"/>
                <a:cs typeface="Arial"/>
              </a:rPr>
              <a:t>It </a:t>
            </a:r>
            <a:r>
              <a:rPr sz="1700" spc="-50" dirty="0">
                <a:solidFill>
                  <a:srgbClr val="404040"/>
                </a:solidFill>
                <a:latin typeface="Arial"/>
                <a:cs typeface="Arial"/>
              </a:rPr>
              <a:t>is </a:t>
            </a:r>
            <a:r>
              <a:rPr sz="1700" spc="-25" dirty="0">
                <a:solidFill>
                  <a:srgbClr val="404040"/>
                </a:solidFill>
                <a:latin typeface="Arial"/>
                <a:cs typeface="Arial"/>
              </a:rPr>
              <a:t>rainy. </a:t>
            </a:r>
            <a:r>
              <a:rPr sz="1700" spc="-135" dirty="0">
                <a:solidFill>
                  <a:srgbClr val="404040"/>
                </a:solidFill>
                <a:latin typeface="Arial"/>
                <a:cs typeface="Arial"/>
              </a:rPr>
              <a:t>B: </a:t>
            </a:r>
            <a:r>
              <a:rPr sz="1700" spc="-20" dirty="0">
                <a:solidFill>
                  <a:srgbClr val="404040"/>
                </a:solidFill>
                <a:latin typeface="Arial"/>
                <a:cs typeface="Arial"/>
              </a:rPr>
              <a:t>I </a:t>
            </a:r>
            <a:r>
              <a:rPr sz="1700" spc="25" dirty="0">
                <a:solidFill>
                  <a:srgbClr val="404040"/>
                </a:solidFill>
                <a:latin typeface="Arial"/>
                <a:cs typeface="Arial"/>
              </a:rPr>
              <a:t>will </a:t>
            </a:r>
            <a:r>
              <a:rPr sz="1700" spc="-40" dirty="0">
                <a:solidFill>
                  <a:srgbClr val="404040"/>
                </a:solidFill>
                <a:latin typeface="Arial"/>
                <a:cs typeface="Arial"/>
              </a:rPr>
              <a:t>stay </a:t>
            </a:r>
            <a:r>
              <a:rPr sz="1700" spc="10" dirty="0">
                <a:solidFill>
                  <a:srgbClr val="404040"/>
                </a:solidFill>
                <a:latin typeface="Arial"/>
                <a:cs typeface="Arial"/>
              </a:rPr>
              <a:t>at </a:t>
            </a:r>
            <a:r>
              <a:rPr sz="1700" spc="-10" dirty="0">
                <a:solidFill>
                  <a:srgbClr val="404040"/>
                </a:solidFill>
                <a:latin typeface="Arial"/>
                <a:cs typeface="Arial"/>
              </a:rPr>
              <a:t>home. </a:t>
            </a:r>
            <a:r>
              <a:rPr sz="1700" spc="-65" dirty="0">
                <a:solidFill>
                  <a:srgbClr val="404040"/>
                </a:solidFill>
                <a:latin typeface="Arial"/>
                <a:cs typeface="Arial"/>
              </a:rPr>
              <a:t>A→B </a:t>
            </a:r>
            <a:r>
              <a:rPr sz="1700" spc="-105" dirty="0">
                <a:solidFill>
                  <a:srgbClr val="404040"/>
                </a:solidFill>
                <a:latin typeface="Arial"/>
                <a:cs typeface="Arial"/>
              </a:rPr>
              <a:t>: </a:t>
            </a:r>
            <a:r>
              <a:rPr sz="1700" spc="15" dirty="0">
                <a:solidFill>
                  <a:srgbClr val="404040"/>
                </a:solidFill>
                <a:latin typeface="Arial"/>
                <a:cs typeface="Arial"/>
              </a:rPr>
              <a:t>If </a:t>
            </a:r>
            <a:r>
              <a:rPr sz="1700" spc="-50" dirty="0">
                <a:solidFill>
                  <a:srgbClr val="404040"/>
                </a:solidFill>
                <a:latin typeface="Arial"/>
                <a:cs typeface="Arial"/>
              </a:rPr>
              <a:t>is </a:t>
            </a:r>
            <a:r>
              <a:rPr sz="1700" spc="-25" dirty="0">
                <a:solidFill>
                  <a:srgbClr val="404040"/>
                </a:solidFill>
                <a:latin typeface="Arial"/>
                <a:cs typeface="Arial"/>
              </a:rPr>
              <a:t>rainy, </a:t>
            </a:r>
            <a:r>
              <a:rPr sz="1700" spc="-20" dirty="0">
                <a:solidFill>
                  <a:srgbClr val="404040"/>
                </a:solidFill>
                <a:latin typeface="Arial"/>
                <a:cs typeface="Arial"/>
              </a:rPr>
              <a:t>I </a:t>
            </a:r>
            <a:r>
              <a:rPr sz="1700" spc="25" dirty="0">
                <a:solidFill>
                  <a:srgbClr val="404040"/>
                </a:solidFill>
                <a:latin typeface="Arial"/>
                <a:cs typeface="Arial"/>
              </a:rPr>
              <a:t>will </a:t>
            </a:r>
            <a:r>
              <a:rPr sz="1700" spc="-35" dirty="0">
                <a:solidFill>
                  <a:srgbClr val="404040"/>
                </a:solidFill>
                <a:latin typeface="Arial"/>
                <a:cs typeface="Arial"/>
              </a:rPr>
              <a:t>stay </a:t>
            </a:r>
            <a:r>
              <a:rPr sz="1700" spc="10" dirty="0">
                <a:solidFill>
                  <a:srgbClr val="404040"/>
                </a:solidFill>
                <a:latin typeface="Arial"/>
                <a:cs typeface="Arial"/>
              </a:rPr>
              <a:t>at</a:t>
            </a:r>
            <a:r>
              <a:rPr sz="1700" spc="65" dirty="0">
                <a:solidFill>
                  <a:srgbClr val="404040"/>
                </a:solidFill>
                <a:latin typeface="Arial"/>
                <a:cs typeface="Arial"/>
              </a:rPr>
              <a:t> </a:t>
            </a:r>
            <a:r>
              <a:rPr sz="1700" spc="-15" dirty="0">
                <a:solidFill>
                  <a:srgbClr val="404040"/>
                </a:solidFill>
                <a:latin typeface="Arial"/>
                <a:cs typeface="Arial"/>
              </a:rPr>
              <a:t>home.</a:t>
            </a:r>
            <a:endParaRPr sz="1700">
              <a:latin typeface="Arial"/>
              <a:cs typeface="Arial"/>
            </a:endParaRPr>
          </a:p>
          <a:p>
            <a:pPr marL="355600" indent="-342900">
              <a:lnSpc>
                <a:spcPct val="100000"/>
              </a:lnSpc>
              <a:spcBef>
                <a:spcPts val="434"/>
              </a:spcBef>
              <a:buClr>
                <a:srgbClr val="A42F0F"/>
              </a:buClr>
              <a:buFont typeface="Arial"/>
              <a:buChar char=""/>
              <a:tabLst>
                <a:tab pos="354965" algn="l"/>
                <a:tab pos="355600" algn="l"/>
              </a:tabLst>
            </a:pPr>
            <a:r>
              <a:rPr sz="1700" b="1" dirty="0">
                <a:solidFill>
                  <a:srgbClr val="404040"/>
                </a:solidFill>
                <a:latin typeface="Arial"/>
                <a:cs typeface="Arial"/>
              </a:rPr>
              <a:t>Modus</a:t>
            </a:r>
            <a:r>
              <a:rPr sz="1700" b="1" spc="-25" dirty="0">
                <a:solidFill>
                  <a:srgbClr val="404040"/>
                </a:solidFill>
                <a:latin typeface="Arial"/>
                <a:cs typeface="Arial"/>
              </a:rPr>
              <a:t> </a:t>
            </a:r>
            <a:r>
              <a:rPr sz="1700" b="1" spc="-40" dirty="0">
                <a:solidFill>
                  <a:srgbClr val="404040"/>
                </a:solidFill>
                <a:latin typeface="Arial"/>
                <a:cs typeface="Arial"/>
              </a:rPr>
              <a:t>Tollens</a:t>
            </a:r>
            <a:endParaRPr sz="1700">
              <a:latin typeface="Arial"/>
              <a:cs typeface="Arial"/>
            </a:endParaRPr>
          </a:p>
          <a:p>
            <a:pPr marL="12700">
              <a:lnSpc>
                <a:spcPct val="100000"/>
              </a:lnSpc>
              <a:spcBef>
                <a:spcPts val="575"/>
              </a:spcBef>
            </a:pPr>
            <a:r>
              <a:rPr sz="1700" spc="320" dirty="0">
                <a:solidFill>
                  <a:srgbClr val="A42F0F"/>
                </a:solidFill>
                <a:latin typeface="Arial"/>
                <a:cs typeface="Arial"/>
              </a:rPr>
              <a:t></a:t>
            </a:r>
            <a:endParaRPr sz="1700">
              <a:latin typeface="Arial"/>
              <a:cs typeface="Arial"/>
            </a:endParaRPr>
          </a:p>
        </p:txBody>
      </p:sp>
      <p:sp>
        <p:nvSpPr>
          <p:cNvPr id="7" name="object 7"/>
          <p:cNvSpPr txBox="1"/>
          <p:nvPr/>
        </p:nvSpPr>
        <p:spPr>
          <a:xfrm>
            <a:off x="3011170" y="4142613"/>
            <a:ext cx="839724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404040"/>
                </a:solidFill>
                <a:latin typeface="Arial"/>
                <a:cs typeface="Arial"/>
              </a:rPr>
              <a:t>When </a:t>
            </a:r>
            <a:r>
              <a:rPr sz="1700" spc="-160" dirty="0">
                <a:solidFill>
                  <a:srgbClr val="404040"/>
                </a:solidFill>
                <a:latin typeface="Arial"/>
                <a:cs typeface="Arial"/>
              </a:rPr>
              <a:t>B </a:t>
            </a:r>
            <a:r>
              <a:rPr sz="1700" spc="-55" dirty="0">
                <a:solidFill>
                  <a:srgbClr val="404040"/>
                </a:solidFill>
                <a:latin typeface="Arial"/>
                <a:cs typeface="Arial"/>
              </a:rPr>
              <a:t>is </a:t>
            </a:r>
            <a:r>
              <a:rPr sz="1700" spc="10" dirty="0">
                <a:solidFill>
                  <a:srgbClr val="404040"/>
                </a:solidFill>
                <a:latin typeface="Arial"/>
                <a:cs typeface="Arial"/>
              </a:rPr>
              <a:t>known </a:t>
            </a:r>
            <a:r>
              <a:rPr sz="1700" spc="75" dirty="0">
                <a:solidFill>
                  <a:srgbClr val="404040"/>
                </a:solidFill>
                <a:latin typeface="Arial"/>
                <a:cs typeface="Arial"/>
              </a:rPr>
              <a:t>to </a:t>
            </a:r>
            <a:r>
              <a:rPr sz="1700" spc="-5" dirty="0">
                <a:solidFill>
                  <a:srgbClr val="404040"/>
                </a:solidFill>
                <a:latin typeface="Arial"/>
                <a:cs typeface="Arial"/>
              </a:rPr>
              <a:t>be </a:t>
            </a:r>
            <a:r>
              <a:rPr sz="1700" spc="-55" dirty="0">
                <a:solidFill>
                  <a:srgbClr val="404040"/>
                </a:solidFill>
                <a:latin typeface="Arial"/>
                <a:cs typeface="Arial"/>
              </a:rPr>
              <a:t>false, </a:t>
            </a:r>
            <a:r>
              <a:rPr sz="1700" spc="-5" dirty="0">
                <a:solidFill>
                  <a:srgbClr val="404040"/>
                </a:solidFill>
                <a:latin typeface="Arial"/>
                <a:cs typeface="Arial"/>
              </a:rPr>
              <a:t>and </a:t>
            </a:r>
            <a:r>
              <a:rPr sz="1700" spc="45" dirty="0">
                <a:solidFill>
                  <a:srgbClr val="404040"/>
                </a:solidFill>
                <a:latin typeface="Arial"/>
                <a:cs typeface="Arial"/>
              </a:rPr>
              <a:t>if </a:t>
            </a:r>
            <a:r>
              <a:rPr sz="1700" dirty="0">
                <a:solidFill>
                  <a:srgbClr val="404040"/>
                </a:solidFill>
                <a:latin typeface="Arial"/>
                <a:cs typeface="Arial"/>
              </a:rPr>
              <a:t>there </a:t>
            </a:r>
            <a:r>
              <a:rPr sz="1700" spc="-55" dirty="0">
                <a:solidFill>
                  <a:srgbClr val="404040"/>
                </a:solidFill>
                <a:latin typeface="Arial"/>
                <a:cs typeface="Arial"/>
              </a:rPr>
              <a:t>is </a:t>
            </a:r>
            <a:r>
              <a:rPr sz="1700" spc="-80" dirty="0">
                <a:solidFill>
                  <a:srgbClr val="404040"/>
                </a:solidFill>
                <a:latin typeface="Arial"/>
                <a:cs typeface="Arial"/>
              </a:rPr>
              <a:t>a </a:t>
            </a:r>
            <a:r>
              <a:rPr sz="1700" dirty="0">
                <a:solidFill>
                  <a:srgbClr val="404040"/>
                </a:solidFill>
                <a:latin typeface="Arial"/>
                <a:cs typeface="Arial"/>
              </a:rPr>
              <a:t>rule </a:t>
            </a:r>
            <a:r>
              <a:rPr sz="1700" spc="50" dirty="0">
                <a:solidFill>
                  <a:srgbClr val="404040"/>
                </a:solidFill>
                <a:latin typeface="Arial"/>
                <a:cs typeface="Arial"/>
              </a:rPr>
              <a:t>"if </a:t>
            </a:r>
            <a:r>
              <a:rPr sz="1700" spc="-70" dirty="0">
                <a:solidFill>
                  <a:srgbClr val="404040"/>
                </a:solidFill>
                <a:latin typeface="Arial"/>
                <a:cs typeface="Arial"/>
              </a:rPr>
              <a:t>A, </a:t>
            </a:r>
            <a:r>
              <a:rPr sz="1700" spc="15" dirty="0">
                <a:solidFill>
                  <a:srgbClr val="404040"/>
                </a:solidFill>
                <a:latin typeface="Arial"/>
                <a:cs typeface="Arial"/>
              </a:rPr>
              <a:t>then </a:t>
            </a:r>
            <a:r>
              <a:rPr sz="1700" spc="-15" dirty="0">
                <a:solidFill>
                  <a:srgbClr val="404040"/>
                </a:solidFill>
                <a:latin typeface="Arial"/>
                <a:cs typeface="Arial"/>
              </a:rPr>
              <a:t>,” </a:t>
            </a:r>
            <a:r>
              <a:rPr sz="1700" spc="65" dirty="0">
                <a:solidFill>
                  <a:srgbClr val="404040"/>
                </a:solidFill>
                <a:latin typeface="Arial"/>
                <a:cs typeface="Arial"/>
              </a:rPr>
              <a:t>it </a:t>
            </a:r>
            <a:r>
              <a:rPr sz="1700" spc="-50" dirty="0">
                <a:solidFill>
                  <a:srgbClr val="404040"/>
                </a:solidFill>
                <a:latin typeface="Arial"/>
                <a:cs typeface="Arial"/>
              </a:rPr>
              <a:t>is </a:t>
            </a:r>
            <a:r>
              <a:rPr sz="1700" dirty="0">
                <a:solidFill>
                  <a:srgbClr val="404040"/>
                </a:solidFill>
                <a:latin typeface="Arial"/>
                <a:cs typeface="Arial"/>
              </a:rPr>
              <a:t>valid </a:t>
            </a:r>
            <a:r>
              <a:rPr sz="1700" spc="75" dirty="0">
                <a:solidFill>
                  <a:srgbClr val="404040"/>
                </a:solidFill>
                <a:latin typeface="Arial"/>
                <a:cs typeface="Arial"/>
              </a:rPr>
              <a:t>to </a:t>
            </a:r>
            <a:r>
              <a:rPr sz="1700" spc="-5" dirty="0">
                <a:solidFill>
                  <a:srgbClr val="404040"/>
                </a:solidFill>
                <a:latin typeface="Arial"/>
                <a:cs typeface="Arial"/>
              </a:rPr>
              <a:t>conclude</a:t>
            </a:r>
            <a:r>
              <a:rPr sz="1700" spc="-254" dirty="0">
                <a:solidFill>
                  <a:srgbClr val="404040"/>
                </a:solidFill>
                <a:latin typeface="Arial"/>
                <a:cs typeface="Arial"/>
              </a:rPr>
              <a:t> </a:t>
            </a:r>
            <a:r>
              <a:rPr sz="1700" spc="35" dirty="0">
                <a:solidFill>
                  <a:srgbClr val="404040"/>
                </a:solidFill>
                <a:latin typeface="Arial"/>
                <a:cs typeface="Arial"/>
              </a:rPr>
              <a:t>that</a:t>
            </a:r>
            <a:endParaRPr sz="1700">
              <a:latin typeface="Arial"/>
              <a:cs typeface="Arial"/>
            </a:endParaRPr>
          </a:p>
        </p:txBody>
      </p:sp>
      <p:sp>
        <p:nvSpPr>
          <p:cNvPr id="8" name="object 8"/>
          <p:cNvSpPr txBox="1"/>
          <p:nvPr/>
        </p:nvSpPr>
        <p:spPr>
          <a:xfrm>
            <a:off x="2668270" y="4274286"/>
            <a:ext cx="8662035" cy="695960"/>
          </a:xfrm>
          <a:prstGeom prst="rect">
            <a:avLst/>
          </a:prstGeom>
        </p:spPr>
        <p:txBody>
          <a:bodyPr vert="horz" wrap="square" lIns="0" tIns="88900" rIns="0" bIns="0" rtlCol="0">
            <a:spAutoFit/>
          </a:bodyPr>
          <a:lstStyle/>
          <a:p>
            <a:pPr marL="355600">
              <a:lnSpc>
                <a:spcPct val="100000"/>
              </a:lnSpc>
              <a:spcBef>
                <a:spcPts val="700"/>
              </a:spcBef>
            </a:pPr>
            <a:r>
              <a:rPr sz="1700" spc="-35" dirty="0">
                <a:solidFill>
                  <a:srgbClr val="404040"/>
                </a:solidFill>
                <a:latin typeface="Arial"/>
                <a:cs typeface="Arial"/>
              </a:rPr>
              <a:t>A </a:t>
            </a:r>
            <a:r>
              <a:rPr sz="1700" spc="-50" dirty="0">
                <a:solidFill>
                  <a:srgbClr val="404040"/>
                </a:solidFill>
                <a:latin typeface="Arial"/>
                <a:cs typeface="Arial"/>
              </a:rPr>
              <a:t>is </a:t>
            </a:r>
            <a:r>
              <a:rPr sz="1700" spc="-35" dirty="0">
                <a:solidFill>
                  <a:srgbClr val="404040"/>
                </a:solidFill>
                <a:latin typeface="Arial"/>
                <a:cs typeface="Arial"/>
              </a:rPr>
              <a:t>also</a:t>
            </a:r>
            <a:r>
              <a:rPr sz="1700" spc="50" dirty="0">
                <a:solidFill>
                  <a:srgbClr val="404040"/>
                </a:solidFill>
                <a:latin typeface="Arial"/>
                <a:cs typeface="Arial"/>
              </a:rPr>
              <a:t> </a:t>
            </a:r>
            <a:r>
              <a:rPr sz="1700" spc="-50" dirty="0">
                <a:solidFill>
                  <a:srgbClr val="404040"/>
                </a:solidFill>
                <a:latin typeface="Arial"/>
                <a:cs typeface="Arial"/>
              </a:rPr>
              <a:t>false.</a:t>
            </a:r>
            <a:endParaRPr sz="1700">
              <a:latin typeface="Arial"/>
              <a:cs typeface="Arial"/>
            </a:endParaRPr>
          </a:p>
          <a:p>
            <a:pPr marL="12700">
              <a:lnSpc>
                <a:spcPct val="100000"/>
              </a:lnSpc>
              <a:spcBef>
                <a:spcPts val="600"/>
              </a:spcBef>
              <a:tabLst>
                <a:tab pos="354965" algn="l"/>
              </a:tabLst>
            </a:pPr>
            <a:r>
              <a:rPr sz="1700" spc="320" dirty="0">
                <a:solidFill>
                  <a:srgbClr val="A42F0F"/>
                </a:solidFill>
                <a:latin typeface="Arial"/>
                <a:cs typeface="Arial"/>
              </a:rPr>
              <a:t>	</a:t>
            </a:r>
            <a:r>
              <a:rPr sz="1700" b="1" spc="-30" dirty="0">
                <a:solidFill>
                  <a:srgbClr val="404040"/>
                </a:solidFill>
                <a:latin typeface="Arial"/>
                <a:cs typeface="Arial"/>
              </a:rPr>
              <a:t>Resolution </a:t>
            </a:r>
            <a:r>
              <a:rPr sz="1700" spc="-50" dirty="0">
                <a:solidFill>
                  <a:srgbClr val="404040"/>
                </a:solidFill>
                <a:latin typeface="Arial"/>
                <a:cs typeface="Arial"/>
              </a:rPr>
              <a:t>is </a:t>
            </a:r>
            <a:r>
              <a:rPr sz="1700" spc="-80" dirty="0">
                <a:solidFill>
                  <a:srgbClr val="404040"/>
                </a:solidFill>
                <a:latin typeface="Arial"/>
                <a:cs typeface="Arial"/>
              </a:rPr>
              <a:t>a </a:t>
            </a:r>
            <a:r>
              <a:rPr sz="1700" spc="35" dirty="0">
                <a:solidFill>
                  <a:srgbClr val="404040"/>
                </a:solidFill>
                <a:latin typeface="Arial"/>
                <a:cs typeface="Arial"/>
              </a:rPr>
              <a:t>method </a:t>
            </a:r>
            <a:r>
              <a:rPr sz="1700" spc="55" dirty="0">
                <a:solidFill>
                  <a:srgbClr val="404040"/>
                </a:solidFill>
                <a:latin typeface="Arial"/>
                <a:cs typeface="Arial"/>
              </a:rPr>
              <a:t>of </a:t>
            </a:r>
            <a:r>
              <a:rPr sz="1700" spc="-5" dirty="0">
                <a:solidFill>
                  <a:srgbClr val="404040"/>
                </a:solidFill>
                <a:latin typeface="Arial"/>
                <a:cs typeface="Arial"/>
              </a:rPr>
              <a:t>discovering </a:t>
            </a:r>
            <a:r>
              <a:rPr sz="1700" spc="5" dirty="0">
                <a:solidFill>
                  <a:srgbClr val="404040"/>
                </a:solidFill>
                <a:latin typeface="Arial"/>
                <a:cs typeface="Arial"/>
              </a:rPr>
              <a:t>whether </a:t>
            </a:r>
            <a:r>
              <a:rPr sz="1700" spc="-80" dirty="0">
                <a:solidFill>
                  <a:srgbClr val="404040"/>
                </a:solidFill>
                <a:latin typeface="Arial"/>
                <a:cs typeface="Arial"/>
              </a:rPr>
              <a:t>a </a:t>
            </a:r>
            <a:r>
              <a:rPr sz="1700" spc="-15" dirty="0">
                <a:solidFill>
                  <a:srgbClr val="404040"/>
                </a:solidFill>
                <a:latin typeface="Arial"/>
                <a:cs typeface="Arial"/>
              </a:rPr>
              <a:t>new </a:t>
            </a:r>
            <a:r>
              <a:rPr sz="1700" dirty="0">
                <a:solidFill>
                  <a:srgbClr val="404040"/>
                </a:solidFill>
                <a:latin typeface="Arial"/>
                <a:cs typeface="Arial"/>
              </a:rPr>
              <a:t>fact </a:t>
            </a:r>
            <a:r>
              <a:rPr sz="1700" spc="-50" dirty="0">
                <a:solidFill>
                  <a:srgbClr val="404040"/>
                </a:solidFill>
                <a:latin typeface="Arial"/>
                <a:cs typeface="Arial"/>
              </a:rPr>
              <a:t>is </a:t>
            </a:r>
            <a:r>
              <a:rPr sz="1700" spc="-20" dirty="0">
                <a:solidFill>
                  <a:srgbClr val="404040"/>
                </a:solidFill>
                <a:latin typeface="Arial"/>
                <a:cs typeface="Arial"/>
              </a:rPr>
              <a:t>valid, </a:t>
            </a:r>
            <a:r>
              <a:rPr sz="1700" dirty="0">
                <a:solidFill>
                  <a:srgbClr val="404040"/>
                </a:solidFill>
                <a:latin typeface="Arial"/>
                <a:cs typeface="Arial"/>
              </a:rPr>
              <a:t>given </a:t>
            </a:r>
            <a:r>
              <a:rPr sz="1700" spc="-80" dirty="0">
                <a:solidFill>
                  <a:srgbClr val="404040"/>
                </a:solidFill>
                <a:latin typeface="Arial"/>
                <a:cs typeface="Arial"/>
              </a:rPr>
              <a:t>a </a:t>
            </a:r>
            <a:r>
              <a:rPr sz="1700" spc="-30" dirty="0">
                <a:solidFill>
                  <a:srgbClr val="404040"/>
                </a:solidFill>
                <a:latin typeface="Arial"/>
                <a:cs typeface="Arial"/>
              </a:rPr>
              <a:t>set </a:t>
            </a:r>
            <a:r>
              <a:rPr sz="1700" spc="55" dirty="0">
                <a:solidFill>
                  <a:srgbClr val="404040"/>
                </a:solidFill>
                <a:latin typeface="Arial"/>
                <a:cs typeface="Arial"/>
              </a:rPr>
              <a:t>of</a:t>
            </a:r>
            <a:r>
              <a:rPr sz="1700" spc="200" dirty="0">
                <a:solidFill>
                  <a:srgbClr val="404040"/>
                </a:solidFill>
                <a:latin typeface="Arial"/>
                <a:cs typeface="Arial"/>
              </a:rPr>
              <a:t> </a:t>
            </a:r>
            <a:r>
              <a:rPr sz="1700" spc="5" dirty="0">
                <a:solidFill>
                  <a:srgbClr val="404040"/>
                </a:solidFill>
                <a:latin typeface="Arial"/>
                <a:cs typeface="Arial"/>
              </a:rPr>
              <a:t>logical</a:t>
            </a:r>
            <a:endParaRPr sz="1700">
              <a:latin typeface="Arial"/>
              <a:cs typeface="Arial"/>
            </a:endParaRPr>
          </a:p>
        </p:txBody>
      </p:sp>
      <p:sp>
        <p:nvSpPr>
          <p:cNvPr id="9" name="object 9"/>
          <p:cNvSpPr txBox="1"/>
          <p:nvPr/>
        </p:nvSpPr>
        <p:spPr>
          <a:xfrm>
            <a:off x="3011170" y="4890896"/>
            <a:ext cx="8355965" cy="700405"/>
          </a:xfrm>
          <a:prstGeom prst="rect">
            <a:avLst/>
          </a:prstGeom>
        </p:spPr>
        <p:txBody>
          <a:bodyPr vert="horz" wrap="square" lIns="0" tIns="64769" rIns="0" bIns="0" rtlCol="0">
            <a:spAutoFit/>
          </a:bodyPr>
          <a:lstStyle/>
          <a:p>
            <a:pPr marL="12700" marR="5080">
              <a:lnSpc>
                <a:spcPct val="80100"/>
              </a:lnSpc>
              <a:spcBef>
                <a:spcPts val="509"/>
              </a:spcBef>
            </a:pPr>
            <a:r>
              <a:rPr sz="1700" spc="-20" dirty="0">
                <a:solidFill>
                  <a:srgbClr val="404040"/>
                </a:solidFill>
                <a:latin typeface="Arial"/>
                <a:cs typeface="Arial"/>
              </a:rPr>
              <a:t>statements. </a:t>
            </a:r>
            <a:r>
              <a:rPr sz="1700" spc="40" dirty="0">
                <a:solidFill>
                  <a:srgbClr val="404040"/>
                </a:solidFill>
                <a:latin typeface="Arial"/>
                <a:cs typeface="Arial"/>
              </a:rPr>
              <a:t>It </a:t>
            </a:r>
            <a:r>
              <a:rPr sz="1700" spc="-50" dirty="0">
                <a:solidFill>
                  <a:srgbClr val="404040"/>
                </a:solidFill>
                <a:latin typeface="Arial"/>
                <a:cs typeface="Arial"/>
              </a:rPr>
              <a:t>is </a:t>
            </a:r>
            <a:r>
              <a:rPr sz="1700" spc="-80" dirty="0">
                <a:solidFill>
                  <a:srgbClr val="404040"/>
                </a:solidFill>
                <a:latin typeface="Arial"/>
                <a:cs typeface="Arial"/>
              </a:rPr>
              <a:t>a </a:t>
            </a:r>
            <a:r>
              <a:rPr sz="1700" spc="30" dirty="0">
                <a:solidFill>
                  <a:srgbClr val="404040"/>
                </a:solidFill>
                <a:latin typeface="Arial"/>
                <a:cs typeface="Arial"/>
              </a:rPr>
              <a:t>method </a:t>
            </a:r>
            <a:r>
              <a:rPr sz="1700" spc="55" dirty="0">
                <a:solidFill>
                  <a:srgbClr val="404040"/>
                </a:solidFill>
                <a:latin typeface="Arial"/>
                <a:cs typeface="Arial"/>
              </a:rPr>
              <a:t>of </a:t>
            </a:r>
            <a:r>
              <a:rPr sz="1700" spc="20" dirty="0">
                <a:solidFill>
                  <a:srgbClr val="404040"/>
                </a:solidFill>
                <a:latin typeface="Arial"/>
                <a:cs typeface="Arial"/>
              </a:rPr>
              <a:t>“theorem </a:t>
            </a:r>
            <a:r>
              <a:rPr sz="1700" spc="15" dirty="0">
                <a:solidFill>
                  <a:srgbClr val="404040"/>
                </a:solidFill>
                <a:latin typeface="Arial"/>
                <a:cs typeface="Arial"/>
              </a:rPr>
              <a:t>proving”. </a:t>
            </a:r>
            <a:r>
              <a:rPr sz="1700" spc="-65" dirty="0">
                <a:solidFill>
                  <a:srgbClr val="404040"/>
                </a:solidFill>
                <a:latin typeface="Arial"/>
                <a:cs typeface="Arial"/>
              </a:rPr>
              <a:t>The </a:t>
            </a:r>
            <a:r>
              <a:rPr sz="1700" spc="10" dirty="0">
                <a:solidFill>
                  <a:srgbClr val="404040"/>
                </a:solidFill>
                <a:latin typeface="Arial"/>
                <a:cs typeface="Arial"/>
              </a:rPr>
              <a:t>resolution </a:t>
            </a:r>
            <a:r>
              <a:rPr sz="1700" spc="-45" dirty="0">
                <a:solidFill>
                  <a:srgbClr val="404040"/>
                </a:solidFill>
                <a:latin typeface="Arial"/>
                <a:cs typeface="Arial"/>
              </a:rPr>
              <a:t>process, </a:t>
            </a:r>
            <a:r>
              <a:rPr sz="1700" dirty="0">
                <a:solidFill>
                  <a:srgbClr val="404040"/>
                </a:solidFill>
                <a:latin typeface="Arial"/>
                <a:cs typeface="Arial"/>
              </a:rPr>
              <a:t>which </a:t>
            </a:r>
            <a:r>
              <a:rPr sz="1700" spc="-45" dirty="0">
                <a:solidFill>
                  <a:srgbClr val="404040"/>
                </a:solidFill>
                <a:latin typeface="Arial"/>
                <a:cs typeface="Arial"/>
              </a:rPr>
              <a:t>can </a:t>
            </a:r>
            <a:r>
              <a:rPr sz="1700" spc="-5" dirty="0">
                <a:solidFill>
                  <a:srgbClr val="404040"/>
                </a:solidFill>
                <a:latin typeface="Arial"/>
                <a:cs typeface="Arial"/>
              </a:rPr>
              <a:t>be  </a:t>
            </a:r>
            <a:r>
              <a:rPr sz="1700" spc="5" dirty="0">
                <a:solidFill>
                  <a:srgbClr val="404040"/>
                </a:solidFill>
                <a:latin typeface="Arial"/>
                <a:cs typeface="Arial"/>
              </a:rPr>
              <a:t>computerized </a:t>
            </a:r>
            <a:r>
              <a:rPr sz="1700" spc="-50" dirty="0">
                <a:solidFill>
                  <a:srgbClr val="404040"/>
                </a:solidFill>
                <a:latin typeface="Arial"/>
                <a:cs typeface="Arial"/>
              </a:rPr>
              <a:t>because </a:t>
            </a:r>
            <a:r>
              <a:rPr sz="1700" spc="55" dirty="0">
                <a:solidFill>
                  <a:srgbClr val="404040"/>
                </a:solidFill>
                <a:latin typeface="Arial"/>
                <a:cs typeface="Arial"/>
              </a:rPr>
              <a:t>of </a:t>
            </a:r>
            <a:r>
              <a:rPr sz="1700" dirty="0">
                <a:solidFill>
                  <a:srgbClr val="404040"/>
                </a:solidFill>
                <a:latin typeface="Arial"/>
                <a:cs typeface="Arial"/>
              </a:rPr>
              <a:t>its </a:t>
            </a:r>
            <a:r>
              <a:rPr sz="1700" spc="25" dirty="0">
                <a:solidFill>
                  <a:srgbClr val="404040"/>
                </a:solidFill>
                <a:latin typeface="Arial"/>
                <a:cs typeface="Arial"/>
              </a:rPr>
              <a:t>well-formed </a:t>
            </a:r>
            <a:r>
              <a:rPr sz="1700" spc="-10" dirty="0">
                <a:solidFill>
                  <a:srgbClr val="404040"/>
                </a:solidFill>
                <a:latin typeface="Arial"/>
                <a:cs typeface="Arial"/>
              </a:rPr>
              <a:t>structure, </a:t>
            </a:r>
            <a:r>
              <a:rPr sz="1700" spc="-50" dirty="0">
                <a:solidFill>
                  <a:srgbClr val="404040"/>
                </a:solidFill>
                <a:latin typeface="Arial"/>
                <a:cs typeface="Arial"/>
              </a:rPr>
              <a:t>is </a:t>
            </a:r>
            <a:r>
              <a:rPr sz="1700" spc="10" dirty="0">
                <a:solidFill>
                  <a:srgbClr val="404040"/>
                </a:solidFill>
                <a:latin typeface="Arial"/>
                <a:cs typeface="Arial"/>
              </a:rPr>
              <a:t>applied </a:t>
            </a:r>
            <a:r>
              <a:rPr sz="1700" spc="80" dirty="0">
                <a:solidFill>
                  <a:srgbClr val="404040"/>
                </a:solidFill>
                <a:latin typeface="Arial"/>
                <a:cs typeface="Arial"/>
              </a:rPr>
              <a:t>to </a:t>
            </a:r>
            <a:r>
              <a:rPr sz="1700" spc="-80" dirty="0">
                <a:solidFill>
                  <a:srgbClr val="404040"/>
                </a:solidFill>
                <a:latin typeface="Arial"/>
                <a:cs typeface="Arial"/>
              </a:rPr>
              <a:t>a </a:t>
            </a:r>
            <a:r>
              <a:rPr sz="1700" spc="5" dirty="0">
                <a:solidFill>
                  <a:srgbClr val="404040"/>
                </a:solidFill>
                <a:latin typeface="Arial"/>
                <a:cs typeface="Arial"/>
              </a:rPr>
              <a:t>pair </a:t>
            </a:r>
            <a:r>
              <a:rPr sz="1700" spc="55" dirty="0">
                <a:solidFill>
                  <a:srgbClr val="404040"/>
                </a:solidFill>
                <a:latin typeface="Arial"/>
                <a:cs typeface="Arial"/>
              </a:rPr>
              <a:t>of </a:t>
            </a:r>
            <a:r>
              <a:rPr sz="1700" spc="5" dirty="0">
                <a:solidFill>
                  <a:srgbClr val="404040"/>
                </a:solidFill>
                <a:latin typeface="Arial"/>
                <a:cs typeface="Arial"/>
              </a:rPr>
              <a:t>parent</a:t>
            </a:r>
            <a:r>
              <a:rPr sz="1700" spc="-145" dirty="0">
                <a:solidFill>
                  <a:srgbClr val="404040"/>
                </a:solidFill>
                <a:latin typeface="Arial"/>
                <a:cs typeface="Arial"/>
              </a:rPr>
              <a:t> </a:t>
            </a:r>
            <a:r>
              <a:rPr sz="1700" spc="-60" dirty="0">
                <a:solidFill>
                  <a:srgbClr val="404040"/>
                </a:solidFill>
                <a:latin typeface="Arial"/>
                <a:cs typeface="Arial"/>
              </a:rPr>
              <a:t>clauses  </a:t>
            </a:r>
            <a:r>
              <a:rPr sz="1700" spc="75" dirty="0">
                <a:solidFill>
                  <a:srgbClr val="404040"/>
                </a:solidFill>
                <a:latin typeface="Arial"/>
                <a:cs typeface="Arial"/>
              </a:rPr>
              <a:t>to </a:t>
            </a:r>
            <a:r>
              <a:rPr sz="1700" spc="10" dirty="0">
                <a:solidFill>
                  <a:srgbClr val="404040"/>
                </a:solidFill>
                <a:latin typeface="Arial"/>
                <a:cs typeface="Arial"/>
              </a:rPr>
              <a:t>produce </a:t>
            </a:r>
            <a:r>
              <a:rPr sz="1700" spc="-80" dirty="0">
                <a:solidFill>
                  <a:srgbClr val="404040"/>
                </a:solidFill>
                <a:latin typeface="Arial"/>
                <a:cs typeface="Arial"/>
              </a:rPr>
              <a:t>a </a:t>
            </a:r>
            <a:r>
              <a:rPr sz="1700" dirty="0">
                <a:solidFill>
                  <a:srgbClr val="404040"/>
                </a:solidFill>
                <a:latin typeface="Arial"/>
                <a:cs typeface="Arial"/>
              </a:rPr>
              <a:t>derived </a:t>
            </a:r>
            <a:r>
              <a:rPr sz="1700" spc="-15" dirty="0">
                <a:solidFill>
                  <a:srgbClr val="404040"/>
                </a:solidFill>
                <a:latin typeface="Arial"/>
                <a:cs typeface="Arial"/>
              </a:rPr>
              <a:t>new</a:t>
            </a:r>
            <a:r>
              <a:rPr sz="1700" spc="-100" dirty="0">
                <a:solidFill>
                  <a:srgbClr val="404040"/>
                </a:solidFill>
                <a:latin typeface="Arial"/>
                <a:cs typeface="Arial"/>
              </a:rPr>
              <a:t> </a:t>
            </a:r>
            <a:r>
              <a:rPr sz="1700" spc="-60" dirty="0">
                <a:solidFill>
                  <a:srgbClr val="404040"/>
                </a:solidFill>
                <a:latin typeface="Arial"/>
                <a:cs typeface="Arial"/>
              </a:rPr>
              <a:t>clause.</a:t>
            </a:r>
            <a:endParaRPr sz="1700">
              <a:latin typeface="Arial"/>
              <a:cs typeface="Arial"/>
            </a:endParaRPr>
          </a:p>
        </p:txBody>
      </p:sp>
    </p:spTree>
    <p:extLst>
      <p:ext uri="{BB962C8B-B14F-4D97-AF65-F5344CB8AC3E}">
        <p14:creationId xmlns:p14="http://schemas.microsoft.com/office/powerpoint/2010/main" val="1848592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One Solution……</a:t>
            </a:r>
            <a:endParaRPr lang="en-IN" dirty="0"/>
          </a:p>
        </p:txBody>
      </p:sp>
      <p:pic>
        <p:nvPicPr>
          <p:cNvPr id="4" name="Content Placeholder 3"/>
          <p:cNvPicPr>
            <a:picLocks noGrp="1" noChangeAspect="1"/>
          </p:cNvPicPr>
          <p:nvPr>
            <p:ph idx="1"/>
          </p:nvPr>
        </p:nvPicPr>
        <p:blipFill>
          <a:blip r:embed="rId2"/>
          <a:stretch>
            <a:fillRect/>
          </a:stretch>
        </p:blipFill>
        <p:spPr>
          <a:xfrm>
            <a:off x="541113" y="2079859"/>
            <a:ext cx="10141163" cy="4076242"/>
          </a:xfrm>
          <a:prstGeom prst="rect">
            <a:avLst/>
          </a:prstGeom>
          <a:ln>
            <a:solidFill>
              <a:schemeClr val="tx1"/>
            </a:solidFill>
          </a:ln>
        </p:spPr>
      </p:pic>
    </p:spTree>
    <p:extLst>
      <p:ext uri="{BB962C8B-B14F-4D97-AF65-F5344CB8AC3E}">
        <p14:creationId xmlns:p14="http://schemas.microsoft.com/office/powerpoint/2010/main" val="18712218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0221" y="514137"/>
            <a:ext cx="5993609" cy="689932"/>
          </a:xfrm>
          <a:prstGeom prst="rect">
            <a:avLst/>
          </a:prstGeom>
        </p:spPr>
        <p:txBody>
          <a:bodyPr vert="horz" wrap="square" lIns="0" tIns="12700" rIns="0" bIns="0" rtlCol="0">
            <a:spAutoFit/>
          </a:bodyPr>
          <a:lstStyle/>
          <a:p>
            <a:pPr marL="12700">
              <a:lnSpc>
                <a:spcPct val="100000"/>
              </a:lnSpc>
              <a:spcBef>
                <a:spcPts val="100"/>
              </a:spcBef>
            </a:pPr>
            <a:r>
              <a:rPr spc="65" dirty="0"/>
              <a:t>More </a:t>
            </a:r>
            <a:r>
              <a:rPr spc="60" dirty="0"/>
              <a:t>about</a:t>
            </a:r>
            <a:r>
              <a:rPr spc="-114" dirty="0"/>
              <a:t> </a:t>
            </a:r>
            <a:r>
              <a:rPr spc="-80" dirty="0"/>
              <a:t>Reasoning</a:t>
            </a:r>
          </a:p>
        </p:txBody>
      </p:sp>
      <p:sp>
        <p:nvSpPr>
          <p:cNvPr id="3" name="object 3"/>
          <p:cNvSpPr txBox="1"/>
          <p:nvPr/>
        </p:nvSpPr>
        <p:spPr>
          <a:xfrm>
            <a:off x="2668270" y="1538096"/>
            <a:ext cx="8698865" cy="1249680"/>
          </a:xfrm>
          <a:prstGeom prst="rect">
            <a:avLst/>
          </a:prstGeom>
        </p:spPr>
        <p:txBody>
          <a:bodyPr vert="horz" wrap="square" lIns="0" tIns="13335" rIns="0" bIns="0" rtlCol="0">
            <a:spAutoFit/>
          </a:bodyPr>
          <a:lstStyle/>
          <a:p>
            <a:pPr marL="355600" marR="5080" indent="-342900">
              <a:lnSpc>
                <a:spcPct val="99700"/>
              </a:lnSpc>
              <a:spcBef>
                <a:spcPts val="105"/>
              </a:spcBef>
              <a:buClr>
                <a:srgbClr val="A42F0F"/>
              </a:buClr>
              <a:buFont typeface="Arial"/>
              <a:buChar char=""/>
              <a:tabLst>
                <a:tab pos="354965" algn="l"/>
                <a:tab pos="355600" algn="l"/>
              </a:tabLst>
            </a:pPr>
            <a:r>
              <a:rPr sz="1800" b="1" spc="15" dirty="0">
                <a:solidFill>
                  <a:srgbClr val="404040"/>
                </a:solidFill>
                <a:latin typeface="Arial"/>
                <a:cs typeface="Arial"/>
              </a:rPr>
              <a:t>Monotonic </a:t>
            </a:r>
            <a:r>
              <a:rPr sz="1800" b="1" spc="-45" dirty="0">
                <a:solidFill>
                  <a:srgbClr val="404040"/>
                </a:solidFill>
                <a:latin typeface="Arial"/>
                <a:cs typeface="Arial"/>
              </a:rPr>
              <a:t>Reasoning </a:t>
            </a:r>
            <a:r>
              <a:rPr sz="1800" b="1" dirty="0">
                <a:solidFill>
                  <a:srgbClr val="404040"/>
                </a:solidFill>
                <a:latin typeface="Arial"/>
                <a:cs typeface="Arial"/>
              </a:rPr>
              <a:t>[Preferred </a:t>
            </a:r>
            <a:r>
              <a:rPr sz="1800" b="1" spc="-5" dirty="0">
                <a:solidFill>
                  <a:srgbClr val="404040"/>
                </a:solidFill>
                <a:latin typeface="Arial"/>
                <a:cs typeface="Arial"/>
              </a:rPr>
              <a:t>in </a:t>
            </a:r>
            <a:r>
              <a:rPr sz="1800" b="1" spc="10" dirty="0">
                <a:solidFill>
                  <a:srgbClr val="404040"/>
                </a:solidFill>
                <a:latin typeface="Arial"/>
                <a:cs typeface="Arial"/>
              </a:rPr>
              <a:t>Certainty]- </a:t>
            </a:r>
            <a:r>
              <a:rPr sz="1800" spc="40" dirty="0">
                <a:solidFill>
                  <a:srgbClr val="404040"/>
                </a:solidFill>
                <a:latin typeface="Arial"/>
                <a:cs typeface="Arial"/>
              </a:rPr>
              <a:t>Monotonic </a:t>
            </a:r>
            <a:r>
              <a:rPr sz="1800" spc="-10" dirty="0">
                <a:solidFill>
                  <a:srgbClr val="404040"/>
                </a:solidFill>
                <a:latin typeface="Arial"/>
                <a:cs typeface="Arial"/>
              </a:rPr>
              <a:t>reasoning </a:t>
            </a:r>
            <a:r>
              <a:rPr sz="1800" spc="-55" dirty="0">
                <a:solidFill>
                  <a:srgbClr val="404040"/>
                </a:solidFill>
                <a:latin typeface="Arial"/>
                <a:cs typeface="Arial"/>
              </a:rPr>
              <a:t>is </a:t>
            </a:r>
            <a:r>
              <a:rPr sz="1800" spc="-25" dirty="0">
                <a:solidFill>
                  <a:srgbClr val="404040"/>
                </a:solidFill>
                <a:latin typeface="Arial"/>
                <a:cs typeface="Arial"/>
              </a:rPr>
              <a:t>static, </a:t>
            </a:r>
            <a:r>
              <a:rPr sz="1800" spc="20" dirty="0">
                <a:solidFill>
                  <a:srgbClr val="404040"/>
                </a:solidFill>
                <a:latin typeface="Arial"/>
                <a:cs typeface="Arial"/>
              </a:rPr>
              <a:t>in  </a:t>
            </a:r>
            <a:r>
              <a:rPr sz="1800" spc="25" dirty="0">
                <a:solidFill>
                  <a:srgbClr val="404040"/>
                </a:solidFill>
                <a:latin typeface="Arial"/>
                <a:cs typeface="Arial"/>
              </a:rPr>
              <a:t>other </a:t>
            </a:r>
            <a:r>
              <a:rPr sz="1800" spc="-5" dirty="0">
                <a:solidFill>
                  <a:srgbClr val="404040"/>
                </a:solidFill>
                <a:latin typeface="Arial"/>
                <a:cs typeface="Arial"/>
              </a:rPr>
              <a:t>words </a:t>
            </a:r>
            <a:r>
              <a:rPr sz="1800" spc="20" dirty="0">
                <a:solidFill>
                  <a:srgbClr val="404040"/>
                </a:solidFill>
                <a:latin typeface="Arial"/>
                <a:cs typeface="Arial"/>
              </a:rPr>
              <a:t>the </a:t>
            </a:r>
            <a:r>
              <a:rPr sz="1800" spc="55" dirty="0">
                <a:solidFill>
                  <a:srgbClr val="404040"/>
                </a:solidFill>
                <a:latin typeface="Arial"/>
                <a:cs typeface="Arial"/>
              </a:rPr>
              <a:t>truth of </a:t>
            </a:r>
            <a:r>
              <a:rPr sz="1800" spc="20" dirty="0">
                <a:solidFill>
                  <a:srgbClr val="404040"/>
                </a:solidFill>
                <a:latin typeface="Arial"/>
                <a:cs typeface="Arial"/>
              </a:rPr>
              <a:t>the </a:t>
            </a:r>
            <a:r>
              <a:rPr sz="1800" dirty="0">
                <a:solidFill>
                  <a:srgbClr val="404040"/>
                </a:solidFill>
                <a:latin typeface="Arial"/>
                <a:cs typeface="Arial"/>
              </a:rPr>
              <a:t>statement </a:t>
            </a:r>
            <a:r>
              <a:rPr sz="1800" spc="5" dirty="0">
                <a:solidFill>
                  <a:srgbClr val="404040"/>
                </a:solidFill>
                <a:latin typeface="Arial"/>
                <a:cs typeface="Arial"/>
              </a:rPr>
              <a:t>doesn’t </a:t>
            </a:r>
            <a:r>
              <a:rPr sz="1800" spc="-25" dirty="0">
                <a:solidFill>
                  <a:srgbClr val="404040"/>
                </a:solidFill>
                <a:latin typeface="Arial"/>
                <a:cs typeface="Arial"/>
              </a:rPr>
              <a:t>change </a:t>
            </a:r>
            <a:r>
              <a:rPr sz="1800" spc="-10" dirty="0">
                <a:solidFill>
                  <a:srgbClr val="404040"/>
                </a:solidFill>
                <a:latin typeface="Arial"/>
                <a:cs typeface="Arial"/>
              </a:rPr>
              <a:t>when </a:t>
            </a:r>
            <a:r>
              <a:rPr sz="1800" spc="-35" dirty="0">
                <a:solidFill>
                  <a:srgbClr val="404040"/>
                </a:solidFill>
                <a:latin typeface="Arial"/>
                <a:cs typeface="Arial"/>
              </a:rPr>
              <a:t>any </a:t>
            </a:r>
            <a:r>
              <a:rPr sz="1800" spc="-15" dirty="0">
                <a:solidFill>
                  <a:srgbClr val="404040"/>
                </a:solidFill>
                <a:latin typeface="Arial"/>
                <a:cs typeface="Arial"/>
              </a:rPr>
              <a:t>new </a:t>
            </a:r>
            <a:r>
              <a:rPr sz="1800" spc="30" dirty="0">
                <a:solidFill>
                  <a:srgbClr val="404040"/>
                </a:solidFill>
                <a:latin typeface="Arial"/>
                <a:cs typeface="Arial"/>
              </a:rPr>
              <a:t>information  </a:t>
            </a:r>
            <a:r>
              <a:rPr sz="1800" spc="-55" dirty="0">
                <a:solidFill>
                  <a:srgbClr val="404040"/>
                </a:solidFill>
                <a:latin typeface="Arial"/>
                <a:cs typeface="Arial"/>
              </a:rPr>
              <a:t>is</a:t>
            </a:r>
            <a:r>
              <a:rPr sz="1800" spc="-15" dirty="0">
                <a:solidFill>
                  <a:srgbClr val="404040"/>
                </a:solidFill>
                <a:latin typeface="Arial"/>
                <a:cs typeface="Arial"/>
              </a:rPr>
              <a:t> </a:t>
            </a:r>
            <a:r>
              <a:rPr sz="1800" spc="-20" dirty="0">
                <a:solidFill>
                  <a:srgbClr val="404040"/>
                </a:solidFill>
                <a:latin typeface="Arial"/>
                <a:cs typeface="Arial"/>
              </a:rPr>
              <a:t>added.</a:t>
            </a:r>
            <a:endParaRPr sz="1800">
              <a:latin typeface="Arial"/>
              <a:cs typeface="Arial"/>
            </a:endParaRPr>
          </a:p>
          <a:p>
            <a:pPr marL="355600" indent="-342900">
              <a:lnSpc>
                <a:spcPct val="100000"/>
              </a:lnSpc>
              <a:spcBef>
                <a:spcPts val="1010"/>
              </a:spcBef>
              <a:buClr>
                <a:srgbClr val="A42F0F"/>
              </a:buClr>
              <a:buFont typeface="Arial"/>
              <a:buChar char=""/>
              <a:tabLst>
                <a:tab pos="354965" algn="l"/>
                <a:tab pos="355600" algn="l"/>
              </a:tabLst>
            </a:pPr>
            <a:r>
              <a:rPr sz="1800" b="1" spc="30" dirty="0">
                <a:solidFill>
                  <a:srgbClr val="404040"/>
                </a:solidFill>
                <a:latin typeface="Arial"/>
                <a:cs typeface="Arial"/>
              </a:rPr>
              <a:t>Non-Monotonic </a:t>
            </a:r>
            <a:r>
              <a:rPr sz="1800" b="1" spc="-45" dirty="0">
                <a:solidFill>
                  <a:srgbClr val="404040"/>
                </a:solidFill>
                <a:latin typeface="Arial"/>
                <a:cs typeface="Arial"/>
              </a:rPr>
              <a:t>Reasoning </a:t>
            </a:r>
            <a:r>
              <a:rPr sz="1800" b="1" dirty="0">
                <a:solidFill>
                  <a:srgbClr val="404040"/>
                </a:solidFill>
                <a:latin typeface="Arial"/>
                <a:cs typeface="Arial"/>
              </a:rPr>
              <a:t>[Preferred </a:t>
            </a:r>
            <a:r>
              <a:rPr sz="1800" b="1" spc="-5" dirty="0">
                <a:solidFill>
                  <a:srgbClr val="404040"/>
                </a:solidFill>
                <a:latin typeface="Arial"/>
                <a:cs typeface="Arial"/>
              </a:rPr>
              <a:t>in </a:t>
            </a:r>
            <a:r>
              <a:rPr sz="1800" b="1" spc="10" dirty="0">
                <a:solidFill>
                  <a:srgbClr val="404040"/>
                </a:solidFill>
                <a:latin typeface="Arial"/>
                <a:cs typeface="Arial"/>
              </a:rPr>
              <a:t>uncertainty]- </a:t>
            </a:r>
            <a:r>
              <a:rPr sz="1800" spc="-5" dirty="0">
                <a:solidFill>
                  <a:srgbClr val="404040"/>
                </a:solidFill>
                <a:latin typeface="Arial"/>
                <a:cs typeface="Arial"/>
              </a:rPr>
              <a:t>In </a:t>
            </a:r>
            <a:r>
              <a:rPr sz="1800" spc="-25" dirty="0">
                <a:solidFill>
                  <a:srgbClr val="404040"/>
                </a:solidFill>
                <a:latin typeface="Arial"/>
                <a:cs typeface="Arial"/>
              </a:rPr>
              <a:t>real </a:t>
            </a:r>
            <a:r>
              <a:rPr sz="1800" spc="15" dirty="0">
                <a:solidFill>
                  <a:srgbClr val="404040"/>
                </a:solidFill>
                <a:latin typeface="Arial"/>
                <a:cs typeface="Arial"/>
              </a:rPr>
              <a:t>life </a:t>
            </a:r>
            <a:r>
              <a:rPr sz="1800" spc="-30" dirty="0">
                <a:solidFill>
                  <a:srgbClr val="404040"/>
                </a:solidFill>
                <a:latin typeface="Arial"/>
                <a:cs typeface="Arial"/>
              </a:rPr>
              <a:t>we</a:t>
            </a:r>
            <a:r>
              <a:rPr sz="1800" spc="-140" dirty="0">
                <a:solidFill>
                  <a:srgbClr val="404040"/>
                </a:solidFill>
                <a:latin typeface="Arial"/>
                <a:cs typeface="Arial"/>
              </a:rPr>
              <a:t> </a:t>
            </a:r>
            <a:r>
              <a:rPr sz="1800" spc="15" dirty="0">
                <a:solidFill>
                  <a:srgbClr val="404040"/>
                </a:solidFill>
                <a:latin typeface="Arial"/>
                <a:cs typeface="Arial"/>
              </a:rPr>
              <a:t>frequently</a:t>
            </a:r>
            <a:endParaRPr sz="1800">
              <a:latin typeface="Arial"/>
              <a:cs typeface="Arial"/>
            </a:endParaRPr>
          </a:p>
        </p:txBody>
      </p:sp>
      <p:sp>
        <p:nvSpPr>
          <p:cNvPr id="4" name="object 4"/>
          <p:cNvSpPr txBox="1"/>
          <p:nvPr/>
        </p:nvSpPr>
        <p:spPr>
          <a:xfrm>
            <a:off x="3011170" y="2762250"/>
            <a:ext cx="802259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404040"/>
                </a:solidFill>
                <a:latin typeface="Arial"/>
                <a:cs typeface="Arial"/>
              </a:rPr>
              <a:t>deal </a:t>
            </a:r>
            <a:r>
              <a:rPr sz="1800" spc="35" dirty="0">
                <a:solidFill>
                  <a:srgbClr val="404040"/>
                </a:solidFill>
                <a:latin typeface="Arial"/>
                <a:cs typeface="Arial"/>
              </a:rPr>
              <a:t>with non-monotonic </a:t>
            </a:r>
            <a:r>
              <a:rPr sz="1800" spc="-20" dirty="0">
                <a:solidFill>
                  <a:srgbClr val="404040"/>
                </a:solidFill>
                <a:latin typeface="Arial"/>
                <a:cs typeface="Arial"/>
              </a:rPr>
              <a:t>reasoning. </a:t>
            </a:r>
            <a:r>
              <a:rPr sz="1800" spc="-5" dirty="0">
                <a:solidFill>
                  <a:srgbClr val="404040"/>
                </a:solidFill>
                <a:latin typeface="Arial"/>
                <a:cs typeface="Arial"/>
              </a:rPr>
              <a:t>In </a:t>
            </a:r>
            <a:r>
              <a:rPr sz="1800" spc="-30" dirty="0">
                <a:solidFill>
                  <a:srgbClr val="404040"/>
                </a:solidFill>
                <a:latin typeface="Arial"/>
                <a:cs typeface="Arial"/>
              </a:rPr>
              <a:t>these </a:t>
            </a:r>
            <a:r>
              <a:rPr sz="1800" spc="-5" dirty="0">
                <a:solidFill>
                  <a:srgbClr val="404040"/>
                </a:solidFill>
                <a:latin typeface="Arial"/>
                <a:cs typeface="Arial"/>
              </a:rPr>
              <a:t>situations </a:t>
            </a:r>
            <a:r>
              <a:rPr sz="1800" spc="20" dirty="0">
                <a:solidFill>
                  <a:srgbClr val="404040"/>
                </a:solidFill>
                <a:latin typeface="Arial"/>
                <a:cs typeface="Arial"/>
              </a:rPr>
              <a:t>the </a:t>
            </a:r>
            <a:r>
              <a:rPr sz="1800" spc="55" dirty="0">
                <a:solidFill>
                  <a:srgbClr val="404040"/>
                </a:solidFill>
                <a:latin typeface="Arial"/>
                <a:cs typeface="Arial"/>
              </a:rPr>
              <a:t>truth of </a:t>
            </a:r>
            <a:r>
              <a:rPr sz="1800" spc="-90" dirty="0">
                <a:solidFill>
                  <a:srgbClr val="404040"/>
                </a:solidFill>
                <a:latin typeface="Arial"/>
                <a:cs typeface="Arial"/>
              </a:rPr>
              <a:t>a</a:t>
            </a:r>
            <a:r>
              <a:rPr sz="1800" spc="-310" dirty="0">
                <a:solidFill>
                  <a:srgbClr val="404040"/>
                </a:solidFill>
                <a:latin typeface="Arial"/>
                <a:cs typeface="Arial"/>
              </a:rPr>
              <a:t> </a:t>
            </a:r>
            <a:r>
              <a:rPr sz="1800" dirty="0">
                <a:solidFill>
                  <a:srgbClr val="404040"/>
                </a:solidFill>
                <a:latin typeface="Arial"/>
                <a:cs typeface="Arial"/>
              </a:rPr>
              <a:t>statement</a:t>
            </a:r>
            <a:endParaRPr sz="1800">
              <a:latin typeface="Arial"/>
              <a:cs typeface="Arial"/>
            </a:endParaRPr>
          </a:p>
        </p:txBody>
      </p:sp>
      <p:sp>
        <p:nvSpPr>
          <p:cNvPr id="5" name="object 5"/>
          <p:cNvSpPr txBox="1"/>
          <p:nvPr/>
        </p:nvSpPr>
        <p:spPr>
          <a:xfrm>
            <a:off x="2668270" y="2907030"/>
            <a:ext cx="4972685" cy="1635125"/>
          </a:xfrm>
          <a:prstGeom prst="rect">
            <a:avLst/>
          </a:prstGeom>
        </p:spPr>
        <p:txBody>
          <a:bodyPr vert="horz" wrap="square" lIns="0" tIns="142240" rIns="0" bIns="0" rtlCol="0">
            <a:spAutoFit/>
          </a:bodyPr>
          <a:lstStyle/>
          <a:p>
            <a:pPr marL="355600">
              <a:lnSpc>
                <a:spcPct val="100000"/>
              </a:lnSpc>
              <a:spcBef>
                <a:spcPts val="1120"/>
              </a:spcBef>
            </a:pPr>
            <a:r>
              <a:rPr sz="1800" spc="-50" dirty="0">
                <a:solidFill>
                  <a:srgbClr val="404040"/>
                </a:solidFill>
                <a:latin typeface="Arial"/>
                <a:cs typeface="Arial"/>
              </a:rPr>
              <a:t>can </a:t>
            </a:r>
            <a:r>
              <a:rPr sz="1800" spc="-25" dirty="0">
                <a:solidFill>
                  <a:srgbClr val="404040"/>
                </a:solidFill>
                <a:latin typeface="Arial"/>
                <a:cs typeface="Arial"/>
              </a:rPr>
              <a:t>change </a:t>
            </a:r>
            <a:r>
              <a:rPr sz="1800" spc="-10" dirty="0">
                <a:solidFill>
                  <a:srgbClr val="404040"/>
                </a:solidFill>
                <a:latin typeface="Arial"/>
                <a:cs typeface="Arial"/>
              </a:rPr>
              <a:t>when </a:t>
            </a:r>
            <a:r>
              <a:rPr sz="1800" spc="-90" dirty="0">
                <a:solidFill>
                  <a:srgbClr val="404040"/>
                </a:solidFill>
                <a:latin typeface="Arial"/>
                <a:cs typeface="Arial"/>
              </a:rPr>
              <a:t>a </a:t>
            </a:r>
            <a:r>
              <a:rPr sz="1800" spc="-15" dirty="0">
                <a:solidFill>
                  <a:srgbClr val="404040"/>
                </a:solidFill>
                <a:latin typeface="Arial"/>
                <a:cs typeface="Arial"/>
              </a:rPr>
              <a:t>new </a:t>
            </a:r>
            <a:r>
              <a:rPr sz="1800" spc="30" dirty="0">
                <a:solidFill>
                  <a:srgbClr val="404040"/>
                </a:solidFill>
                <a:latin typeface="Arial"/>
                <a:cs typeface="Arial"/>
              </a:rPr>
              <a:t>information </a:t>
            </a:r>
            <a:r>
              <a:rPr sz="1800" spc="-55" dirty="0">
                <a:solidFill>
                  <a:srgbClr val="404040"/>
                </a:solidFill>
                <a:latin typeface="Arial"/>
                <a:cs typeface="Arial"/>
              </a:rPr>
              <a:t>is</a:t>
            </a:r>
            <a:r>
              <a:rPr sz="1800" spc="-5" dirty="0">
                <a:solidFill>
                  <a:srgbClr val="404040"/>
                </a:solidFill>
                <a:latin typeface="Arial"/>
                <a:cs typeface="Arial"/>
              </a:rPr>
              <a:t> </a:t>
            </a:r>
            <a:r>
              <a:rPr sz="1800" spc="-20" dirty="0">
                <a:solidFill>
                  <a:srgbClr val="404040"/>
                </a:solidFill>
                <a:latin typeface="Arial"/>
                <a:cs typeface="Arial"/>
              </a:rPr>
              <a:t>added.</a:t>
            </a:r>
            <a:endParaRPr sz="1800">
              <a:latin typeface="Arial"/>
              <a:cs typeface="Arial"/>
            </a:endParaRPr>
          </a:p>
          <a:p>
            <a:pPr marL="355600" indent="-342900">
              <a:lnSpc>
                <a:spcPct val="100000"/>
              </a:lnSpc>
              <a:spcBef>
                <a:spcPts val="1020"/>
              </a:spcBef>
              <a:buClr>
                <a:srgbClr val="A42F0F"/>
              </a:buClr>
              <a:buFont typeface="Arial"/>
              <a:buChar char=""/>
              <a:tabLst>
                <a:tab pos="354965" algn="l"/>
                <a:tab pos="355600" algn="l"/>
              </a:tabLst>
            </a:pPr>
            <a:r>
              <a:rPr sz="1800" b="1" spc="-30" dirty="0">
                <a:solidFill>
                  <a:srgbClr val="404040"/>
                </a:solidFill>
                <a:latin typeface="Arial"/>
                <a:cs typeface="Arial"/>
              </a:rPr>
              <a:t>Shallow </a:t>
            </a:r>
            <a:r>
              <a:rPr sz="1800" b="1" spc="-15" dirty="0">
                <a:solidFill>
                  <a:srgbClr val="404040"/>
                </a:solidFill>
                <a:latin typeface="Arial"/>
                <a:cs typeface="Arial"/>
              </a:rPr>
              <a:t>and </a:t>
            </a:r>
            <a:r>
              <a:rPr sz="1800" b="1" spc="-10" dirty="0">
                <a:solidFill>
                  <a:srgbClr val="404040"/>
                </a:solidFill>
                <a:latin typeface="Arial"/>
                <a:cs typeface="Arial"/>
              </a:rPr>
              <a:t>Deep</a:t>
            </a:r>
            <a:r>
              <a:rPr sz="1800" b="1" spc="5" dirty="0">
                <a:solidFill>
                  <a:srgbClr val="404040"/>
                </a:solidFill>
                <a:latin typeface="Arial"/>
                <a:cs typeface="Arial"/>
              </a:rPr>
              <a:t> </a:t>
            </a:r>
            <a:r>
              <a:rPr sz="1800" b="1" spc="-40" dirty="0">
                <a:solidFill>
                  <a:srgbClr val="404040"/>
                </a:solidFill>
                <a:latin typeface="Arial"/>
                <a:cs typeface="Arial"/>
              </a:rPr>
              <a:t>Reasoning.</a:t>
            </a:r>
            <a:endParaRPr sz="1800">
              <a:latin typeface="Arial"/>
              <a:cs typeface="Arial"/>
            </a:endParaRPr>
          </a:p>
          <a:p>
            <a:pPr marL="355600" indent="-342900">
              <a:lnSpc>
                <a:spcPct val="100000"/>
              </a:lnSpc>
              <a:spcBef>
                <a:spcPts val="994"/>
              </a:spcBef>
              <a:buClr>
                <a:srgbClr val="A42F0F"/>
              </a:buClr>
              <a:buFont typeface="Arial"/>
              <a:buChar char=""/>
              <a:tabLst>
                <a:tab pos="354965" algn="l"/>
                <a:tab pos="355600" algn="l"/>
              </a:tabLst>
            </a:pPr>
            <a:r>
              <a:rPr sz="1800" b="1" spc="-10" dirty="0">
                <a:solidFill>
                  <a:srgbClr val="404040"/>
                </a:solidFill>
                <a:latin typeface="Arial"/>
                <a:cs typeface="Arial"/>
              </a:rPr>
              <a:t>Inheritance</a:t>
            </a:r>
            <a:r>
              <a:rPr sz="1800" b="1" spc="-35" dirty="0">
                <a:solidFill>
                  <a:srgbClr val="404040"/>
                </a:solidFill>
                <a:latin typeface="Arial"/>
                <a:cs typeface="Arial"/>
              </a:rPr>
              <a:t> </a:t>
            </a:r>
            <a:r>
              <a:rPr sz="1800" b="1" spc="40" dirty="0">
                <a:solidFill>
                  <a:srgbClr val="404040"/>
                </a:solidFill>
                <a:latin typeface="Arial"/>
                <a:cs typeface="Arial"/>
              </a:rPr>
              <a:t>Method</a:t>
            </a:r>
            <a:endParaRPr sz="1800">
              <a:latin typeface="Arial"/>
              <a:cs typeface="Arial"/>
            </a:endParaRPr>
          </a:p>
          <a:p>
            <a:pPr marL="355600" indent="-342900">
              <a:lnSpc>
                <a:spcPct val="100000"/>
              </a:lnSpc>
              <a:spcBef>
                <a:spcPts val="994"/>
              </a:spcBef>
              <a:buClr>
                <a:srgbClr val="A42F0F"/>
              </a:buClr>
              <a:buFont typeface="Arial"/>
              <a:buChar char=""/>
              <a:tabLst>
                <a:tab pos="354965" algn="l"/>
                <a:tab pos="355600" algn="l"/>
              </a:tabLst>
            </a:pPr>
            <a:r>
              <a:rPr sz="1800" b="1" spc="20" dirty="0">
                <a:solidFill>
                  <a:srgbClr val="404040"/>
                </a:solidFill>
                <a:latin typeface="Arial"/>
                <a:cs typeface="Arial"/>
              </a:rPr>
              <a:t>Pattern- </a:t>
            </a:r>
            <a:r>
              <a:rPr sz="1800" b="1" spc="15" dirty="0">
                <a:solidFill>
                  <a:srgbClr val="404040"/>
                </a:solidFill>
                <a:latin typeface="Arial"/>
                <a:cs typeface="Arial"/>
              </a:rPr>
              <a:t>Matching</a:t>
            </a:r>
            <a:r>
              <a:rPr sz="1800" b="1" spc="-70" dirty="0">
                <a:solidFill>
                  <a:srgbClr val="404040"/>
                </a:solidFill>
                <a:latin typeface="Arial"/>
                <a:cs typeface="Arial"/>
              </a:rPr>
              <a:t> </a:t>
            </a:r>
            <a:r>
              <a:rPr sz="1800" b="1" spc="45" dirty="0">
                <a:solidFill>
                  <a:srgbClr val="404040"/>
                </a:solidFill>
                <a:latin typeface="Arial"/>
                <a:cs typeface="Arial"/>
              </a:rPr>
              <a:t>Method</a:t>
            </a:r>
            <a:endParaRPr sz="1800">
              <a:latin typeface="Arial"/>
              <a:cs typeface="Arial"/>
            </a:endParaRPr>
          </a:p>
        </p:txBody>
      </p:sp>
      <p:sp>
        <p:nvSpPr>
          <p:cNvPr id="6" name="object 6"/>
          <p:cNvSpPr txBox="1"/>
          <p:nvPr/>
        </p:nvSpPr>
        <p:spPr>
          <a:xfrm>
            <a:off x="2668270" y="4643120"/>
            <a:ext cx="8742045" cy="572770"/>
          </a:xfrm>
          <a:prstGeom prst="rect">
            <a:avLst/>
          </a:prstGeom>
        </p:spPr>
        <p:txBody>
          <a:bodyPr vert="horz" wrap="square" lIns="0" tIns="22860" rIns="0" bIns="0" rtlCol="0">
            <a:spAutoFit/>
          </a:bodyPr>
          <a:lstStyle/>
          <a:p>
            <a:pPr marL="355600" marR="5080" indent="-342900">
              <a:lnSpc>
                <a:spcPts val="2150"/>
              </a:lnSpc>
              <a:spcBef>
                <a:spcPts val="180"/>
              </a:spcBef>
              <a:tabLst>
                <a:tab pos="354965" algn="l"/>
              </a:tabLst>
            </a:pPr>
            <a:r>
              <a:rPr sz="1800" spc="335" dirty="0">
                <a:solidFill>
                  <a:srgbClr val="A42F0F"/>
                </a:solidFill>
                <a:latin typeface="Arial"/>
                <a:cs typeface="Arial"/>
              </a:rPr>
              <a:t>	</a:t>
            </a:r>
            <a:r>
              <a:rPr sz="1800" b="1" spc="-10" dirty="0">
                <a:solidFill>
                  <a:srgbClr val="404040"/>
                </a:solidFill>
                <a:latin typeface="Arial"/>
                <a:cs typeface="Arial"/>
              </a:rPr>
              <a:t>Meta-Rules: </a:t>
            </a:r>
            <a:r>
              <a:rPr sz="1800" spc="5" dirty="0">
                <a:solidFill>
                  <a:srgbClr val="404040"/>
                </a:solidFill>
                <a:latin typeface="Arial"/>
                <a:cs typeface="Arial"/>
              </a:rPr>
              <a:t>Meta-rules </a:t>
            </a:r>
            <a:r>
              <a:rPr sz="1800" spc="-40" dirty="0">
                <a:solidFill>
                  <a:srgbClr val="404040"/>
                </a:solidFill>
                <a:latin typeface="Arial"/>
                <a:cs typeface="Arial"/>
              </a:rPr>
              <a:t>are </a:t>
            </a:r>
            <a:r>
              <a:rPr sz="1800" spc="20" dirty="0">
                <a:solidFill>
                  <a:srgbClr val="404040"/>
                </a:solidFill>
                <a:latin typeface="Arial"/>
                <a:cs typeface="Arial"/>
              </a:rPr>
              <a:t>the </a:t>
            </a:r>
            <a:r>
              <a:rPr sz="1800" spc="-30" dirty="0">
                <a:solidFill>
                  <a:srgbClr val="404040"/>
                </a:solidFill>
                <a:latin typeface="Arial"/>
                <a:cs typeface="Arial"/>
              </a:rPr>
              <a:t>rules </a:t>
            </a:r>
            <a:r>
              <a:rPr sz="1800" spc="25" dirty="0">
                <a:solidFill>
                  <a:srgbClr val="404040"/>
                </a:solidFill>
                <a:latin typeface="Arial"/>
                <a:cs typeface="Arial"/>
              </a:rPr>
              <a:t>about </a:t>
            </a:r>
            <a:r>
              <a:rPr sz="1800" spc="-45" dirty="0">
                <a:solidFill>
                  <a:srgbClr val="404040"/>
                </a:solidFill>
                <a:latin typeface="Arial"/>
                <a:cs typeface="Arial"/>
              </a:rPr>
              <a:t>rules. </a:t>
            </a:r>
            <a:r>
              <a:rPr sz="1800" spc="-60" dirty="0">
                <a:solidFill>
                  <a:srgbClr val="404040"/>
                </a:solidFill>
                <a:latin typeface="Arial"/>
                <a:cs typeface="Arial"/>
              </a:rPr>
              <a:t>They </a:t>
            </a:r>
            <a:r>
              <a:rPr sz="1800" spc="-45" dirty="0">
                <a:solidFill>
                  <a:srgbClr val="404040"/>
                </a:solidFill>
                <a:latin typeface="Arial"/>
                <a:cs typeface="Arial"/>
              </a:rPr>
              <a:t>are </a:t>
            </a:r>
            <a:r>
              <a:rPr sz="1800" spc="-35" dirty="0">
                <a:solidFill>
                  <a:srgbClr val="404040"/>
                </a:solidFill>
                <a:latin typeface="Arial"/>
                <a:cs typeface="Arial"/>
              </a:rPr>
              <a:t>used </a:t>
            </a:r>
            <a:r>
              <a:rPr sz="1800" spc="45" dirty="0">
                <a:solidFill>
                  <a:srgbClr val="404040"/>
                </a:solidFill>
                <a:latin typeface="Arial"/>
                <a:cs typeface="Arial"/>
              </a:rPr>
              <a:t>for </a:t>
            </a:r>
            <a:r>
              <a:rPr sz="1800" spc="10" dirty="0">
                <a:solidFill>
                  <a:srgbClr val="404040"/>
                </a:solidFill>
                <a:latin typeface="Arial"/>
                <a:cs typeface="Arial"/>
              </a:rPr>
              <a:t>deciding </a:t>
            </a:r>
            <a:r>
              <a:rPr sz="1800" spc="25" dirty="0">
                <a:solidFill>
                  <a:srgbClr val="404040"/>
                </a:solidFill>
                <a:latin typeface="Arial"/>
                <a:cs typeface="Arial"/>
              </a:rPr>
              <a:t>about  </a:t>
            </a:r>
            <a:r>
              <a:rPr sz="1800" spc="-5" dirty="0">
                <a:solidFill>
                  <a:srgbClr val="404040"/>
                </a:solidFill>
                <a:latin typeface="Arial"/>
                <a:cs typeface="Arial"/>
              </a:rPr>
              <a:t>which </a:t>
            </a:r>
            <a:r>
              <a:rPr sz="1800" spc="-30" dirty="0">
                <a:solidFill>
                  <a:srgbClr val="404040"/>
                </a:solidFill>
                <a:latin typeface="Arial"/>
                <a:cs typeface="Arial"/>
              </a:rPr>
              <a:t>rules </a:t>
            </a:r>
            <a:r>
              <a:rPr sz="1800" spc="80" dirty="0">
                <a:solidFill>
                  <a:srgbClr val="404040"/>
                </a:solidFill>
                <a:latin typeface="Arial"/>
                <a:cs typeface="Arial"/>
              </a:rPr>
              <a:t>to </a:t>
            </a:r>
            <a:r>
              <a:rPr sz="1800" spc="-60" dirty="0">
                <a:solidFill>
                  <a:srgbClr val="404040"/>
                </a:solidFill>
                <a:latin typeface="Arial"/>
                <a:cs typeface="Arial"/>
              </a:rPr>
              <a:t>use </a:t>
            </a:r>
            <a:r>
              <a:rPr sz="1800" spc="-25" dirty="0">
                <a:solidFill>
                  <a:srgbClr val="404040"/>
                </a:solidFill>
                <a:latin typeface="Arial"/>
                <a:cs typeface="Arial"/>
              </a:rPr>
              <a:t>next. </a:t>
            </a:r>
            <a:r>
              <a:rPr sz="1800" spc="5" dirty="0">
                <a:solidFill>
                  <a:srgbClr val="404040"/>
                </a:solidFill>
                <a:latin typeface="Arial"/>
                <a:cs typeface="Arial"/>
              </a:rPr>
              <a:t>Meta-rules </a:t>
            </a:r>
            <a:r>
              <a:rPr sz="1800" spc="-30" dirty="0">
                <a:solidFill>
                  <a:srgbClr val="404040"/>
                </a:solidFill>
                <a:latin typeface="Arial"/>
                <a:cs typeface="Arial"/>
              </a:rPr>
              <a:t>make </a:t>
            </a:r>
            <a:r>
              <a:rPr sz="1800" spc="20" dirty="0">
                <a:solidFill>
                  <a:srgbClr val="404040"/>
                </a:solidFill>
                <a:latin typeface="Arial"/>
                <a:cs typeface="Arial"/>
              </a:rPr>
              <a:t>the </a:t>
            </a:r>
            <a:r>
              <a:rPr sz="1800" spc="5" dirty="0">
                <a:solidFill>
                  <a:srgbClr val="404040"/>
                </a:solidFill>
                <a:latin typeface="Arial"/>
                <a:cs typeface="Arial"/>
              </a:rPr>
              <a:t>knowledge </a:t>
            </a:r>
            <a:r>
              <a:rPr sz="1800" spc="-60" dirty="0">
                <a:solidFill>
                  <a:srgbClr val="404040"/>
                </a:solidFill>
                <a:latin typeface="Arial"/>
                <a:cs typeface="Arial"/>
              </a:rPr>
              <a:t>base </a:t>
            </a:r>
            <a:r>
              <a:rPr sz="1800" spc="-10" dirty="0">
                <a:solidFill>
                  <a:srgbClr val="404040"/>
                </a:solidFill>
                <a:latin typeface="Arial"/>
                <a:cs typeface="Arial"/>
              </a:rPr>
              <a:t>harder </a:t>
            </a:r>
            <a:r>
              <a:rPr sz="1800" spc="80" dirty="0">
                <a:solidFill>
                  <a:srgbClr val="404040"/>
                </a:solidFill>
                <a:latin typeface="Arial"/>
                <a:cs typeface="Arial"/>
              </a:rPr>
              <a:t>to </a:t>
            </a:r>
            <a:r>
              <a:rPr sz="1800" spc="-20" dirty="0">
                <a:solidFill>
                  <a:srgbClr val="404040"/>
                </a:solidFill>
                <a:latin typeface="Arial"/>
                <a:cs typeface="Arial"/>
              </a:rPr>
              <a:t>read</a:t>
            </a:r>
            <a:r>
              <a:rPr sz="1800" spc="-145" dirty="0">
                <a:solidFill>
                  <a:srgbClr val="404040"/>
                </a:solidFill>
                <a:latin typeface="Arial"/>
                <a:cs typeface="Arial"/>
              </a:rPr>
              <a:t> </a:t>
            </a:r>
            <a:r>
              <a:rPr sz="1800" spc="-5" dirty="0">
                <a:solidFill>
                  <a:srgbClr val="404040"/>
                </a:solidFill>
                <a:latin typeface="Arial"/>
                <a:cs typeface="Arial"/>
              </a:rPr>
              <a:t>and</a:t>
            </a:r>
            <a:endParaRPr sz="1800">
              <a:latin typeface="Arial"/>
              <a:cs typeface="Arial"/>
            </a:endParaRPr>
          </a:p>
        </p:txBody>
      </p:sp>
      <p:sp>
        <p:nvSpPr>
          <p:cNvPr id="7" name="object 7"/>
          <p:cNvSpPr txBox="1"/>
          <p:nvPr/>
        </p:nvSpPr>
        <p:spPr>
          <a:xfrm>
            <a:off x="3011170" y="5190235"/>
            <a:ext cx="83654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04040"/>
                </a:solidFill>
                <a:latin typeface="Arial"/>
                <a:cs typeface="Arial"/>
              </a:rPr>
              <a:t>understand </a:t>
            </a:r>
            <a:r>
              <a:rPr sz="1800" spc="-55" dirty="0">
                <a:solidFill>
                  <a:srgbClr val="404040"/>
                </a:solidFill>
                <a:latin typeface="Arial"/>
                <a:cs typeface="Arial"/>
              </a:rPr>
              <a:t>because </a:t>
            </a:r>
            <a:r>
              <a:rPr sz="1800" dirty="0">
                <a:solidFill>
                  <a:srgbClr val="404040"/>
                </a:solidFill>
                <a:latin typeface="Arial"/>
                <a:cs typeface="Arial"/>
              </a:rPr>
              <a:t>one </a:t>
            </a:r>
            <a:r>
              <a:rPr sz="1800" spc="15" dirty="0">
                <a:solidFill>
                  <a:srgbClr val="404040"/>
                </a:solidFill>
                <a:latin typeface="Arial"/>
                <a:cs typeface="Arial"/>
              </a:rPr>
              <a:t>meta-rule </a:t>
            </a:r>
            <a:r>
              <a:rPr sz="1800" spc="-20" dirty="0">
                <a:solidFill>
                  <a:srgbClr val="404040"/>
                </a:solidFill>
                <a:latin typeface="Arial"/>
                <a:cs typeface="Arial"/>
              </a:rPr>
              <a:t>affects </a:t>
            </a:r>
            <a:r>
              <a:rPr sz="1800" spc="20" dirty="0">
                <a:solidFill>
                  <a:srgbClr val="404040"/>
                </a:solidFill>
                <a:latin typeface="Arial"/>
                <a:cs typeface="Arial"/>
              </a:rPr>
              <a:t>the </a:t>
            </a:r>
            <a:r>
              <a:rPr sz="1800" spc="-40" dirty="0">
                <a:solidFill>
                  <a:srgbClr val="404040"/>
                </a:solidFill>
                <a:latin typeface="Arial"/>
                <a:cs typeface="Arial"/>
              </a:rPr>
              <a:t>sequence </a:t>
            </a:r>
            <a:r>
              <a:rPr sz="1800" spc="20" dirty="0">
                <a:solidFill>
                  <a:srgbClr val="404040"/>
                </a:solidFill>
                <a:latin typeface="Arial"/>
                <a:cs typeface="Arial"/>
              </a:rPr>
              <a:t>in </a:t>
            </a:r>
            <a:r>
              <a:rPr sz="1800" spc="-5" dirty="0">
                <a:solidFill>
                  <a:srgbClr val="404040"/>
                </a:solidFill>
                <a:latin typeface="Arial"/>
                <a:cs typeface="Arial"/>
              </a:rPr>
              <a:t>which </a:t>
            </a:r>
            <a:r>
              <a:rPr sz="1800" spc="-10" dirty="0">
                <a:solidFill>
                  <a:srgbClr val="404040"/>
                </a:solidFill>
                <a:latin typeface="Arial"/>
                <a:cs typeface="Arial"/>
              </a:rPr>
              <a:t>all </a:t>
            </a:r>
            <a:r>
              <a:rPr sz="1800" spc="25" dirty="0">
                <a:solidFill>
                  <a:srgbClr val="404040"/>
                </a:solidFill>
                <a:latin typeface="Arial"/>
                <a:cs typeface="Arial"/>
              </a:rPr>
              <a:t>other </a:t>
            </a:r>
            <a:r>
              <a:rPr sz="1800" spc="-30" dirty="0">
                <a:solidFill>
                  <a:srgbClr val="404040"/>
                </a:solidFill>
                <a:latin typeface="Arial"/>
                <a:cs typeface="Arial"/>
              </a:rPr>
              <a:t>rules</a:t>
            </a:r>
            <a:r>
              <a:rPr sz="1800" spc="-125" dirty="0">
                <a:solidFill>
                  <a:srgbClr val="404040"/>
                </a:solidFill>
                <a:latin typeface="Arial"/>
                <a:cs typeface="Arial"/>
              </a:rPr>
              <a:t> </a:t>
            </a:r>
            <a:r>
              <a:rPr sz="1800" spc="-40" dirty="0">
                <a:solidFill>
                  <a:srgbClr val="404040"/>
                </a:solidFill>
                <a:latin typeface="Arial"/>
                <a:cs typeface="Arial"/>
              </a:rPr>
              <a:t>are</a:t>
            </a:r>
            <a:endParaRPr sz="1800">
              <a:latin typeface="Arial"/>
              <a:cs typeface="Arial"/>
            </a:endParaRPr>
          </a:p>
        </p:txBody>
      </p:sp>
      <p:sp>
        <p:nvSpPr>
          <p:cNvPr id="8" name="object 8"/>
          <p:cNvSpPr txBox="1"/>
          <p:nvPr/>
        </p:nvSpPr>
        <p:spPr>
          <a:xfrm>
            <a:off x="2668270" y="5338368"/>
            <a:ext cx="2418715" cy="830580"/>
          </a:xfrm>
          <a:prstGeom prst="rect">
            <a:avLst/>
          </a:prstGeom>
        </p:spPr>
        <p:txBody>
          <a:bodyPr vert="horz" wrap="square" lIns="0" tIns="140335" rIns="0" bIns="0" rtlCol="0">
            <a:spAutoFit/>
          </a:bodyPr>
          <a:lstStyle/>
          <a:p>
            <a:pPr marL="355600">
              <a:lnSpc>
                <a:spcPct val="100000"/>
              </a:lnSpc>
              <a:spcBef>
                <a:spcPts val="1105"/>
              </a:spcBef>
            </a:pPr>
            <a:r>
              <a:rPr sz="1800" spc="-35" dirty="0">
                <a:solidFill>
                  <a:srgbClr val="404040"/>
                </a:solidFill>
                <a:latin typeface="Arial"/>
                <a:cs typeface="Arial"/>
              </a:rPr>
              <a:t>called.</a:t>
            </a:r>
            <a:endParaRPr sz="1800">
              <a:latin typeface="Arial"/>
              <a:cs typeface="Arial"/>
            </a:endParaRPr>
          </a:p>
          <a:p>
            <a:pPr marL="12700">
              <a:lnSpc>
                <a:spcPct val="100000"/>
              </a:lnSpc>
              <a:spcBef>
                <a:spcPts val="1010"/>
              </a:spcBef>
              <a:tabLst>
                <a:tab pos="354965" algn="l"/>
              </a:tabLst>
            </a:pPr>
            <a:r>
              <a:rPr sz="1800" spc="335" dirty="0">
                <a:solidFill>
                  <a:srgbClr val="A42F0F"/>
                </a:solidFill>
                <a:latin typeface="Arial"/>
                <a:cs typeface="Arial"/>
              </a:rPr>
              <a:t>	</a:t>
            </a:r>
            <a:r>
              <a:rPr sz="1800" b="1" spc="-15" dirty="0">
                <a:solidFill>
                  <a:srgbClr val="404040"/>
                </a:solidFill>
                <a:latin typeface="Arial"/>
                <a:cs typeface="Arial"/>
              </a:rPr>
              <a:t>Conflict</a:t>
            </a:r>
            <a:r>
              <a:rPr sz="1800" b="1" spc="-90" dirty="0">
                <a:solidFill>
                  <a:srgbClr val="404040"/>
                </a:solidFill>
                <a:latin typeface="Arial"/>
                <a:cs typeface="Arial"/>
              </a:rPr>
              <a:t> </a:t>
            </a:r>
            <a:r>
              <a:rPr sz="1800" b="1" spc="-25" dirty="0">
                <a:solidFill>
                  <a:srgbClr val="404040"/>
                </a:solidFill>
                <a:latin typeface="Arial"/>
                <a:cs typeface="Arial"/>
              </a:rPr>
              <a:t>Resolution</a:t>
            </a:r>
            <a:endParaRPr sz="1800">
              <a:latin typeface="Arial"/>
              <a:cs typeface="Arial"/>
            </a:endParaRPr>
          </a:p>
        </p:txBody>
      </p:sp>
    </p:spTree>
    <p:extLst>
      <p:ext uri="{BB962C8B-B14F-4D97-AF65-F5344CB8AC3E}">
        <p14:creationId xmlns:p14="http://schemas.microsoft.com/office/powerpoint/2010/main" val="4450429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6354445" cy="574675"/>
          </a:xfrm>
          <a:prstGeom prst="rect">
            <a:avLst/>
          </a:prstGeom>
        </p:spPr>
        <p:txBody>
          <a:bodyPr vert="horz" wrap="square" lIns="0" tIns="12700" rIns="0" bIns="0" rtlCol="0">
            <a:spAutoFit/>
          </a:bodyPr>
          <a:lstStyle/>
          <a:p>
            <a:pPr marL="12700">
              <a:lnSpc>
                <a:spcPct val="100000"/>
              </a:lnSpc>
              <a:spcBef>
                <a:spcPts val="100"/>
              </a:spcBef>
            </a:pPr>
            <a:r>
              <a:rPr spc="10" dirty="0"/>
              <a:t>Alternative </a:t>
            </a:r>
            <a:r>
              <a:rPr spc="-75" dirty="0"/>
              <a:t>Reasoning</a:t>
            </a:r>
            <a:r>
              <a:rPr spc="-105" dirty="0"/>
              <a:t> </a:t>
            </a:r>
            <a:r>
              <a:rPr spc="45" dirty="0"/>
              <a:t>Methods</a:t>
            </a:r>
          </a:p>
        </p:txBody>
      </p:sp>
      <p:sp>
        <p:nvSpPr>
          <p:cNvPr id="3" name="object 3"/>
          <p:cNvSpPr txBox="1"/>
          <p:nvPr/>
        </p:nvSpPr>
        <p:spPr>
          <a:xfrm>
            <a:off x="2668270" y="2094103"/>
            <a:ext cx="2231390" cy="299720"/>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800" spc="335" dirty="0">
                <a:solidFill>
                  <a:srgbClr val="A42F0F"/>
                </a:solidFill>
                <a:latin typeface="Arial"/>
                <a:cs typeface="Arial"/>
              </a:rPr>
              <a:t>	</a:t>
            </a:r>
            <a:r>
              <a:rPr sz="1800" b="1" spc="-10" dirty="0">
                <a:solidFill>
                  <a:srgbClr val="404040"/>
                </a:solidFill>
                <a:latin typeface="Arial"/>
                <a:cs typeface="Arial"/>
              </a:rPr>
              <a:t>Theorem</a:t>
            </a:r>
            <a:r>
              <a:rPr sz="1800" b="1" spc="-70" dirty="0">
                <a:solidFill>
                  <a:srgbClr val="404040"/>
                </a:solidFill>
                <a:latin typeface="Arial"/>
                <a:cs typeface="Arial"/>
              </a:rPr>
              <a:t> </a:t>
            </a:r>
            <a:r>
              <a:rPr sz="1800" b="1" spc="-15" dirty="0">
                <a:solidFill>
                  <a:srgbClr val="404040"/>
                </a:solidFill>
                <a:latin typeface="Arial"/>
                <a:cs typeface="Arial"/>
              </a:rPr>
              <a:t>Proving</a:t>
            </a:r>
            <a:endParaRPr sz="1800">
              <a:latin typeface="Arial"/>
              <a:cs typeface="Arial"/>
            </a:endParaRPr>
          </a:p>
        </p:txBody>
      </p:sp>
      <p:sp>
        <p:nvSpPr>
          <p:cNvPr id="4" name="object 4"/>
          <p:cNvSpPr txBox="1"/>
          <p:nvPr/>
        </p:nvSpPr>
        <p:spPr>
          <a:xfrm>
            <a:off x="3125470" y="2501011"/>
            <a:ext cx="7893684" cy="269240"/>
          </a:xfrm>
          <a:prstGeom prst="rect">
            <a:avLst/>
          </a:prstGeom>
        </p:spPr>
        <p:txBody>
          <a:bodyPr vert="horz" wrap="square" lIns="0" tIns="12065" rIns="0" bIns="0" rtlCol="0">
            <a:spAutoFit/>
          </a:bodyPr>
          <a:lstStyle/>
          <a:p>
            <a:pPr marL="12700">
              <a:lnSpc>
                <a:spcPct val="100000"/>
              </a:lnSpc>
              <a:spcBef>
                <a:spcPts val="95"/>
              </a:spcBef>
            </a:pPr>
            <a:r>
              <a:rPr sz="1600" spc="295" dirty="0">
                <a:solidFill>
                  <a:srgbClr val="A42F0F"/>
                </a:solidFill>
                <a:latin typeface="Arial"/>
                <a:cs typeface="Arial"/>
              </a:rPr>
              <a:t> </a:t>
            </a:r>
            <a:r>
              <a:rPr sz="1600" spc="-35" dirty="0">
                <a:solidFill>
                  <a:srgbClr val="404040"/>
                </a:solidFill>
                <a:latin typeface="Arial"/>
                <a:cs typeface="Arial"/>
              </a:rPr>
              <a:t>emphasis </a:t>
            </a:r>
            <a:r>
              <a:rPr sz="1600" spc="25" dirty="0">
                <a:solidFill>
                  <a:srgbClr val="404040"/>
                </a:solidFill>
                <a:latin typeface="Arial"/>
                <a:cs typeface="Arial"/>
              </a:rPr>
              <a:t>on </a:t>
            </a:r>
            <a:r>
              <a:rPr sz="1600" dirty="0">
                <a:solidFill>
                  <a:srgbClr val="404040"/>
                </a:solidFill>
                <a:latin typeface="Arial"/>
                <a:cs typeface="Arial"/>
              </a:rPr>
              <a:t>mathematical </a:t>
            </a:r>
            <a:r>
              <a:rPr sz="1600" spc="10" dirty="0">
                <a:solidFill>
                  <a:srgbClr val="404040"/>
                </a:solidFill>
                <a:latin typeface="Arial"/>
                <a:cs typeface="Arial"/>
              </a:rPr>
              <a:t>proofs </a:t>
            </a:r>
            <a:r>
              <a:rPr sz="1600" spc="-5" dirty="0">
                <a:solidFill>
                  <a:srgbClr val="404040"/>
                </a:solidFill>
                <a:latin typeface="Arial"/>
                <a:cs typeface="Arial"/>
              </a:rPr>
              <a:t>and </a:t>
            </a:r>
            <a:r>
              <a:rPr sz="1600" spc="-35" dirty="0">
                <a:solidFill>
                  <a:srgbClr val="404040"/>
                </a:solidFill>
                <a:latin typeface="Arial"/>
                <a:cs typeface="Arial"/>
              </a:rPr>
              <a:t>correctness, </a:t>
            </a:r>
            <a:r>
              <a:rPr sz="1600" spc="50" dirty="0">
                <a:solidFill>
                  <a:srgbClr val="404040"/>
                </a:solidFill>
                <a:latin typeface="Arial"/>
                <a:cs typeface="Arial"/>
              </a:rPr>
              <a:t>not </a:t>
            </a:r>
            <a:r>
              <a:rPr sz="1600" spc="-45" dirty="0">
                <a:solidFill>
                  <a:srgbClr val="404040"/>
                </a:solidFill>
                <a:latin typeface="Arial"/>
                <a:cs typeface="Arial"/>
              </a:rPr>
              <a:t>so </a:t>
            </a:r>
            <a:r>
              <a:rPr sz="1600" spc="-5" dirty="0">
                <a:solidFill>
                  <a:srgbClr val="404040"/>
                </a:solidFill>
                <a:latin typeface="Arial"/>
                <a:cs typeface="Arial"/>
              </a:rPr>
              <a:t>much </a:t>
            </a:r>
            <a:r>
              <a:rPr sz="1600" spc="25" dirty="0">
                <a:solidFill>
                  <a:srgbClr val="404040"/>
                </a:solidFill>
                <a:latin typeface="Arial"/>
                <a:cs typeface="Arial"/>
              </a:rPr>
              <a:t>on </a:t>
            </a:r>
            <a:r>
              <a:rPr sz="1600" spc="-5" dirty="0">
                <a:solidFill>
                  <a:srgbClr val="404040"/>
                </a:solidFill>
                <a:latin typeface="Arial"/>
                <a:cs typeface="Arial"/>
              </a:rPr>
              <a:t>performance</a:t>
            </a:r>
            <a:r>
              <a:rPr sz="1600" spc="75" dirty="0">
                <a:solidFill>
                  <a:srgbClr val="404040"/>
                </a:solidFill>
                <a:latin typeface="Arial"/>
                <a:cs typeface="Arial"/>
              </a:rPr>
              <a:t> </a:t>
            </a:r>
            <a:r>
              <a:rPr sz="1600" spc="-114" dirty="0">
                <a:solidFill>
                  <a:srgbClr val="404040"/>
                </a:solidFill>
                <a:latin typeface="Arial"/>
                <a:cs typeface="Arial"/>
              </a:rPr>
              <a:t>and</a:t>
            </a:r>
            <a:endParaRPr sz="1600">
              <a:latin typeface="Arial"/>
              <a:cs typeface="Arial"/>
            </a:endParaRPr>
          </a:p>
        </p:txBody>
      </p:sp>
      <p:sp>
        <p:nvSpPr>
          <p:cNvPr id="5" name="object 5"/>
          <p:cNvSpPr txBox="1"/>
          <p:nvPr/>
        </p:nvSpPr>
        <p:spPr>
          <a:xfrm>
            <a:off x="2668270" y="2636208"/>
            <a:ext cx="5596255" cy="2694305"/>
          </a:xfrm>
          <a:prstGeom prst="rect">
            <a:avLst/>
          </a:prstGeom>
        </p:spPr>
        <p:txBody>
          <a:bodyPr vert="horz" wrap="square" lIns="0" tIns="120650" rIns="0" bIns="0" rtlCol="0">
            <a:spAutoFit/>
          </a:bodyPr>
          <a:lstStyle/>
          <a:p>
            <a:pPr marL="756285">
              <a:lnSpc>
                <a:spcPct val="100000"/>
              </a:lnSpc>
              <a:spcBef>
                <a:spcPts val="950"/>
              </a:spcBef>
            </a:pPr>
            <a:r>
              <a:rPr sz="1600" spc="-80" dirty="0">
                <a:solidFill>
                  <a:srgbClr val="404040"/>
                </a:solidFill>
                <a:latin typeface="Arial"/>
                <a:cs typeface="Arial"/>
              </a:rPr>
              <a:t>ease </a:t>
            </a:r>
            <a:r>
              <a:rPr sz="1600" spc="50" dirty="0">
                <a:solidFill>
                  <a:srgbClr val="404040"/>
                </a:solidFill>
                <a:latin typeface="Arial"/>
                <a:cs typeface="Arial"/>
              </a:rPr>
              <a:t>of</a:t>
            </a:r>
            <a:r>
              <a:rPr sz="1600" spc="55" dirty="0">
                <a:solidFill>
                  <a:srgbClr val="404040"/>
                </a:solidFill>
                <a:latin typeface="Arial"/>
                <a:cs typeface="Arial"/>
              </a:rPr>
              <a:t> </a:t>
            </a:r>
            <a:r>
              <a:rPr sz="1600" spc="-60" dirty="0">
                <a:solidFill>
                  <a:srgbClr val="404040"/>
                </a:solidFill>
                <a:latin typeface="Arial"/>
                <a:cs typeface="Arial"/>
              </a:rPr>
              <a:t>use</a:t>
            </a:r>
            <a:endParaRPr sz="1600">
              <a:latin typeface="Arial"/>
              <a:cs typeface="Arial"/>
            </a:endParaRPr>
          </a:p>
          <a:p>
            <a:pPr marL="355600" indent="-342900">
              <a:lnSpc>
                <a:spcPct val="100000"/>
              </a:lnSpc>
              <a:spcBef>
                <a:spcPts val="965"/>
              </a:spcBef>
              <a:buClr>
                <a:srgbClr val="A42F0F"/>
              </a:buClr>
              <a:buFont typeface="Arial"/>
              <a:buChar char=""/>
              <a:tabLst>
                <a:tab pos="354965" algn="l"/>
                <a:tab pos="355600" algn="l"/>
              </a:tabLst>
            </a:pPr>
            <a:r>
              <a:rPr sz="1800" b="1" spc="-30" dirty="0">
                <a:solidFill>
                  <a:srgbClr val="404040"/>
                </a:solidFill>
                <a:latin typeface="Arial"/>
                <a:cs typeface="Arial"/>
              </a:rPr>
              <a:t>Probabilistic </a:t>
            </a:r>
            <a:r>
              <a:rPr sz="1800" b="1" spc="-45" dirty="0">
                <a:solidFill>
                  <a:srgbClr val="404040"/>
                </a:solidFill>
                <a:latin typeface="Arial"/>
                <a:cs typeface="Arial"/>
              </a:rPr>
              <a:t>Reasoning</a:t>
            </a:r>
            <a:endParaRPr sz="1800">
              <a:latin typeface="Arial"/>
              <a:cs typeface="Arial"/>
            </a:endParaRPr>
          </a:p>
          <a:p>
            <a:pPr marL="756285" lvl="1" indent="-287020">
              <a:lnSpc>
                <a:spcPct val="100000"/>
              </a:lnSpc>
              <a:spcBef>
                <a:spcPts val="1040"/>
              </a:spcBef>
              <a:buClr>
                <a:srgbClr val="A42F0F"/>
              </a:buClr>
              <a:buChar char=""/>
              <a:tabLst>
                <a:tab pos="756920" algn="l"/>
              </a:tabLst>
            </a:pPr>
            <a:r>
              <a:rPr sz="1600" spc="-5" dirty="0">
                <a:solidFill>
                  <a:srgbClr val="404040"/>
                </a:solidFill>
                <a:latin typeface="Arial"/>
                <a:cs typeface="Arial"/>
              </a:rPr>
              <a:t>integrates </a:t>
            </a:r>
            <a:r>
              <a:rPr sz="1600" spc="10" dirty="0">
                <a:solidFill>
                  <a:srgbClr val="404040"/>
                </a:solidFill>
                <a:latin typeface="Arial"/>
                <a:cs typeface="Arial"/>
              </a:rPr>
              <a:t>probabilities </a:t>
            </a:r>
            <a:r>
              <a:rPr sz="1600" spc="40" dirty="0">
                <a:solidFill>
                  <a:srgbClr val="404040"/>
                </a:solidFill>
                <a:latin typeface="Arial"/>
                <a:cs typeface="Arial"/>
              </a:rPr>
              <a:t>into </a:t>
            </a:r>
            <a:r>
              <a:rPr sz="1600" spc="15" dirty="0">
                <a:solidFill>
                  <a:srgbClr val="404040"/>
                </a:solidFill>
                <a:latin typeface="Arial"/>
                <a:cs typeface="Arial"/>
              </a:rPr>
              <a:t>the </a:t>
            </a:r>
            <a:r>
              <a:rPr sz="1600" spc="-15" dirty="0">
                <a:solidFill>
                  <a:srgbClr val="404040"/>
                </a:solidFill>
                <a:latin typeface="Arial"/>
                <a:cs typeface="Arial"/>
              </a:rPr>
              <a:t>reasoning</a:t>
            </a:r>
            <a:r>
              <a:rPr sz="1600" spc="-70" dirty="0">
                <a:solidFill>
                  <a:srgbClr val="404040"/>
                </a:solidFill>
                <a:latin typeface="Arial"/>
                <a:cs typeface="Arial"/>
              </a:rPr>
              <a:t> </a:t>
            </a:r>
            <a:r>
              <a:rPr sz="1600" spc="-40" dirty="0">
                <a:solidFill>
                  <a:srgbClr val="404040"/>
                </a:solidFill>
                <a:latin typeface="Arial"/>
                <a:cs typeface="Arial"/>
              </a:rPr>
              <a:t>process</a:t>
            </a:r>
            <a:endParaRPr sz="1600">
              <a:latin typeface="Arial"/>
              <a:cs typeface="Arial"/>
            </a:endParaRPr>
          </a:p>
          <a:p>
            <a:pPr marL="355600" indent="-342900">
              <a:lnSpc>
                <a:spcPct val="100000"/>
              </a:lnSpc>
              <a:spcBef>
                <a:spcPts val="955"/>
              </a:spcBef>
              <a:buClr>
                <a:srgbClr val="A42F0F"/>
              </a:buClr>
              <a:buFont typeface="Arial"/>
              <a:buChar char=""/>
              <a:tabLst>
                <a:tab pos="354965" algn="l"/>
                <a:tab pos="355600" algn="l"/>
              </a:tabLst>
            </a:pPr>
            <a:r>
              <a:rPr sz="1800" b="1" spc="-10" dirty="0">
                <a:solidFill>
                  <a:srgbClr val="404040"/>
                </a:solidFill>
                <a:latin typeface="Arial"/>
                <a:cs typeface="Arial"/>
              </a:rPr>
              <a:t>Certainty</a:t>
            </a:r>
            <a:r>
              <a:rPr sz="1800" b="1" spc="-35" dirty="0">
                <a:solidFill>
                  <a:srgbClr val="404040"/>
                </a:solidFill>
                <a:latin typeface="Arial"/>
                <a:cs typeface="Arial"/>
              </a:rPr>
              <a:t> </a:t>
            </a:r>
            <a:r>
              <a:rPr sz="1800" b="1" spc="-60" dirty="0">
                <a:solidFill>
                  <a:srgbClr val="404040"/>
                </a:solidFill>
                <a:latin typeface="Arial"/>
                <a:cs typeface="Arial"/>
              </a:rPr>
              <a:t>Factors</a:t>
            </a:r>
            <a:endParaRPr sz="1800">
              <a:latin typeface="Arial"/>
              <a:cs typeface="Arial"/>
            </a:endParaRPr>
          </a:p>
          <a:p>
            <a:pPr marL="756285" lvl="1" indent="-287020">
              <a:lnSpc>
                <a:spcPct val="100000"/>
              </a:lnSpc>
              <a:spcBef>
                <a:spcPts val="1050"/>
              </a:spcBef>
              <a:buClr>
                <a:srgbClr val="A42F0F"/>
              </a:buClr>
              <a:buChar char=""/>
              <a:tabLst>
                <a:tab pos="756920" algn="l"/>
              </a:tabLst>
            </a:pPr>
            <a:r>
              <a:rPr sz="1600" spc="-85" dirty="0">
                <a:solidFill>
                  <a:srgbClr val="404040"/>
                </a:solidFill>
                <a:latin typeface="Arial"/>
                <a:cs typeface="Arial"/>
              </a:rPr>
              <a:t>Express </a:t>
            </a:r>
            <a:r>
              <a:rPr sz="1600" spc="-15" dirty="0">
                <a:solidFill>
                  <a:srgbClr val="404040"/>
                </a:solidFill>
                <a:latin typeface="Arial"/>
                <a:cs typeface="Arial"/>
              </a:rPr>
              <a:t>subjective </a:t>
            </a:r>
            <a:r>
              <a:rPr sz="1600" spc="-60" dirty="0">
                <a:solidFill>
                  <a:srgbClr val="404040"/>
                </a:solidFill>
                <a:latin typeface="Arial"/>
                <a:cs typeface="Arial"/>
              </a:rPr>
              <a:t>assessment </a:t>
            </a:r>
            <a:r>
              <a:rPr sz="1600" spc="50" dirty="0">
                <a:solidFill>
                  <a:srgbClr val="404040"/>
                </a:solidFill>
                <a:latin typeface="Arial"/>
                <a:cs typeface="Arial"/>
              </a:rPr>
              <a:t>of </a:t>
            </a:r>
            <a:r>
              <a:rPr sz="1600" spc="45" dirty="0">
                <a:solidFill>
                  <a:srgbClr val="404040"/>
                </a:solidFill>
                <a:latin typeface="Arial"/>
                <a:cs typeface="Arial"/>
              </a:rPr>
              <a:t>truth </a:t>
            </a:r>
            <a:r>
              <a:rPr sz="1600" spc="50" dirty="0">
                <a:solidFill>
                  <a:srgbClr val="404040"/>
                </a:solidFill>
                <a:latin typeface="Arial"/>
                <a:cs typeface="Arial"/>
              </a:rPr>
              <a:t>of </a:t>
            </a:r>
            <a:r>
              <a:rPr sz="1600" dirty="0">
                <a:solidFill>
                  <a:srgbClr val="404040"/>
                </a:solidFill>
                <a:latin typeface="Arial"/>
                <a:cs typeface="Arial"/>
              </a:rPr>
              <a:t>fact </a:t>
            </a:r>
            <a:r>
              <a:rPr sz="1600" spc="30" dirty="0">
                <a:solidFill>
                  <a:srgbClr val="404040"/>
                </a:solidFill>
                <a:latin typeface="Arial"/>
                <a:cs typeface="Arial"/>
              </a:rPr>
              <a:t>or</a:t>
            </a:r>
            <a:r>
              <a:rPr sz="1600" spc="-25" dirty="0">
                <a:solidFill>
                  <a:srgbClr val="404040"/>
                </a:solidFill>
                <a:latin typeface="Arial"/>
                <a:cs typeface="Arial"/>
              </a:rPr>
              <a:t> </a:t>
            </a:r>
            <a:r>
              <a:rPr sz="1600" spc="-5" dirty="0">
                <a:solidFill>
                  <a:srgbClr val="404040"/>
                </a:solidFill>
                <a:latin typeface="Arial"/>
                <a:cs typeface="Arial"/>
              </a:rPr>
              <a:t>rule</a:t>
            </a:r>
            <a:endParaRPr sz="1600">
              <a:latin typeface="Arial"/>
              <a:cs typeface="Arial"/>
            </a:endParaRPr>
          </a:p>
          <a:p>
            <a:pPr marL="355600" indent="-342900">
              <a:lnSpc>
                <a:spcPct val="100000"/>
              </a:lnSpc>
              <a:spcBef>
                <a:spcPts val="950"/>
              </a:spcBef>
              <a:buClr>
                <a:srgbClr val="A42F0F"/>
              </a:buClr>
              <a:buFont typeface="Arial"/>
              <a:buChar char=""/>
              <a:tabLst>
                <a:tab pos="354965" algn="l"/>
                <a:tab pos="355600" algn="l"/>
              </a:tabLst>
            </a:pPr>
            <a:r>
              <a:rPr sz="1800" b="1" spc="-60" dirty="0">
                <a:solidFill>
                  <a:srgbClr val="404040"/>
                </a:solidFill>
                <a:latin typeface="Arial"/>
                <a:cs typeface="Arial"/>
              </a:rPr>
              <a:t>Fuzzy</a:t>
            </a:r>
            <a:r>
              <a:rPr sz="1800" b="1" spc="-25" dirty="0">
                <a:solidFill>
                  <a:srgbClr val="404040"/>
                </a:solidFill>
                <a:latin typeface="Arial"/>
                <a:cs typeface="Arial"/>
              </a:rPr>
              <a:t> </a:t>
            </a:r>
            <a:r>
              <a:rPr sz="1800" b="1" spc="-45" dirty="0">
                <a:solidFill>
                  <a:srgbClr val="404040"/>
                </a:solidFill>
                <a:latin typeface="Arial"/>
                <a:cs typeface="Arial"/>
              </a:rPr>
              <a:t>Reasoning</a:t>
            </a:r>
            <a:endParaRPr sz="1800">
              <a:latin typeface="Arial"/>
              <a:cs typeface="Arial"/>
            </a:endParaRPr>
          </a:p>
          <a:p>
            <a:pPr marL="756285" lvl="1" indent="-287020">
              <a:lnSpc>
                <a:spcPct val="100000"/>
              </a:lnSpc>
              <a:spcBef>
                <a:spcPts val="1040"/>
              </a:spcBef>
              <a:buClr>
                <a:srgbClr val="A42F0F"/>
              </a:buClr>
              <a:buChar char=""/>
              <a:tabLst>
                <a:tab pos="756920" algn="l"/>
              </a:tabLst>
            </a:pPr>
            <a:r>
              <a:rPr sz="1600" spc="-20" dirty="0">
                <a:solidFill>
                  <a:srgbClr val="404040"/>
                </a:solidFill>
                <a:latin typeface="Arial"/>
                <a:cs typeface="Arial"/>
              </a:rPr>
              <a:t>allows </a:t>
            </a:r>
            <a:r>
              <a:rPr sz="1600" spc="15" dirty="0">
                <a:solidFill>
                  <a:srgbClr val="404040"/>
                </a:solidFill>
                <a:latin typeface="Arial"/>
                <a:cs typeface="Arial"/>
              </a:rPr>
              <a:t>the </a:t>
            </a:r>
            <a:r>
              <a:rPr sz="1600" spc="-65" dirty="0">
                <a:solidFill>
                  <a:srgbClr val="404040"/>
                </a:solidFill>
                <a:latin typeface="Arial"/>
                <a:cs typeface="Arial"/>
              </a:rPr>
              <a:t>use </a:t>
            </a:r>
            <a:r>
              <a:rPr sz="1600" spc="50" dirty="0">
                <a:solidFill>
                  <a:srgbClr val="404040"/>
                </a:solidFill>
                <a:latin typeface="Arial"/>
                <a:cs typeface="Arial"/>
              </a:rPr>
              <a:t>of </a:t>
            </a:r>
            <a:r>
              <a:rPr sz="1600" spc="-15" dirty="0">
                <a:solidFill>
                  <a:srgbClr val="404040"/>
                </a:solidFill>
                <a:latin typeface="Arial"/>
                <a:cs typeface="Arial"/>
              </a:rPr>
              <a:t>vaguely </a:t>
            </a:r>
            <a:r>
              <a:rPr sz="1600" spc="10" dirty="0">
                <a:solidFill>
                  <a:srgbClr val="404040"/>
                </a:solidFill>
                <a:latin typeface="Arial"/>
                <a:cs typeface="Arial"/>
              </a:rPr>
              <a:t>defined </a:t>
            </a:r>
            <a:r>
              <a:rPr sz="1600" spc="-15" dirty="0">
                <a:solidFill>
                  <a:srgbClr val="404040"/>
                </a:solidFill>
                <a:latin typeface="Arial"/>
                <a:cs typeface="Arial"/>
              </a:rPr>
              <a:t>predicates </a:t>
            </a:r>
            <a:r>
              <a:rPr sz="1600" spc="-5" dirty="0">
                <a:solidFill>
                  <a:srgbClr val="404040"/>
                </a:solidFill>
                <a:latin typeface="Arial"/>
                <a:cs typeface="Arial"/>
              </a:rPr>
              <a:t>and</a:t>
            </a:r>
            <a:r>
              <a:rPr sz="1600" spc="-10" dirty="0">
                <a:solidFill>
                  <a:srgbClr val="404040"/>
                </a:solidFill>
                <a:latin typeface="Arial"/>
                <a:cs typeface="Arial"/>
              </a:rPr>
              <a:t> </a:t>
            </a:r>
            <a:r>
              <a:rPr sz="1600" spc="-105" dirty="0">
                <a:solidFill>
                  <a:srgbClr val="404040"/>
                </a:solidFill>
                <a:latin typeface="Arial"/>
                <a:cs typeface="Arial"/>
              </a:rPr>
              <a:t>rules</a:t>
            </a:r>
            <a:endParaRPr sz="1600">
              <a:latin typeface="Arial"/>
              <a:cs typeface="Arial"/>
            </a:endParaRPr>
          </a:p>
        </p:txBody>
      </p:sp>
    </p:spTree>
    <p:extLst>
      <p:ext uri="{BB962C8B-B14F-4D97-AF65-F5344CB8AC3E}">
        <p14:creationId xmlns:p14="http://schemas.microsoft.com/office/powerpoint/2010/main" val="658939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3418204" cy="574675"/>
          </a:xfrm>
          <a:prstGeom prst="rect">
            <a:avLst/>
          </a:prstGeom>
        </p:spPr>
        <p:txBody>
          <a:bodyPr vert="horz" wrap="square" lIns="0" tIns="12700" rIns="0" bIns="0" rtlCol="0">
            <a:spAutoFit/>
          </a:bodyPr>
          <a:lstStyle/>
          <a:p>
            <a:pPr marL="12700">
              <a:lnSpc>
                <a:spcPct val="100000"/>
              </a:lnSpc>
              <a:spcBef>
                <a:spcPts val="100"/>
              </a:spcBef>
            </a:pPr>
            <a:r>
              <a:rPr spc="-75" dirty="0"/>
              <a:t>Reasoning</a:t>
            </a:r>
            <a:r>
              <a:rPr spc="-80" dirty="0"/>
              <a:t> </a:t>
            </a:r>
            <a:r>
              <a:rPr spc="-135" dirty="0"/>
              <a:t>Types</a:t>
            </a:r>
          </a:p>
        </p:txBody>
      </p:sp>
      <p:sp>
        <p:nvSpPr>
          <p:cNvPr id="3" name="object 3"/>
          <p:cNvSpPr txBox="1"/>
          <p:nvPr/>
        </p:nvSpPr>
        <p:spPr>
          <a:xfrm>
            <a:off x="2668270" y="1963039"/>
            <a:ext cx="3170555" cy="2034539"/>
          </a:xfrm>
          <a:prstGeom prst="rect">
            <a:avLst/>
          </a:prstGeom>
        </p:spPr>
        <p:txBody>
          <a:bodyPr vert="horz" wrap="square" lIns="0" tIns="140335" rIns="0" bIns="0" rtlCol="0">
            <a:spAutoFit/>
          </a:bodyPr>
          <a:lstStyle/>
          <a:p>
            <a:pPr marL="355600" indent="-342900">
              <a:lnSpc>
                <a:spcPct val="100000"/>
              </a:lnSpc>
              <a:spcBef>
                <a:spcPts val="1105"/>
              </a:spcBef>
              <a:buClr>
                <a:srgbClr val="A42F0F"/>
              </a:buClr>
              <a:buChar char=""/>
              <a:tabLst>
                <a:tab pos="354965" algn="l"/>
                <a:tab pos="355600" algn="l"/>
              </a:tabLst>
            </a:pPr>
            <a:r>
              <a:rPr sz="1800" spc="40" dirty="0">
                <a:solidFill>
                  <a:srgbClr val="404040"/>
                </a:solidFill>
                <a:latin typeface="Arial"/>
                <a:cs typeface="Arial"/>
              </a:rPr>
              <a:t>Model </a:t>
            </a:r>
            <a:r>
              <a:rPr sz="1800" spc="-50" dirty="0">
                <a:solidFill>
                  <a:srgbClr val="404040"/>
                </a:solidFill>
                <a:latin typeface="Arial"/>
                <a:cs typeface="Arial"/>
              </a:rPr>
              <a:t>–based</a:t>
            </a:r>
            <a:r>
              <a:rPr sz="1800" spc="-100" dirty="0">
                <a:solidFill>
                  <a:srgbClr val="404040"/>
                </a:solidFill>
                <a:latin typeface="Arial"/>
                <a:cs typeface="Arial"/>
              </a:rPr>
              <a:t> </a:t>
            </a:r>
            <a:r>
              <a:rPr sz="1800" spc="-40" dirty="0">
                <a:solidFill>
                  <a:srgbClr val="404040"/>
                </a:solidFill>
                <a:latin typeface="Arial"/>
                <a:cs typeface="Arial"/>
              </a:rPr>
              <a:t>Reasoning</a:t>
            </a:r>
            <a:endParaRPr sz="1800">
              <a:latin typeface="Arial"/>
              <a:cs typeface="Arial"/>
            </a:endParaRPr>
          </a:p>
          <a:p>
            <a:pPr marL="355600" indent="-342900">
              <a:lnSpc>
                <a:spcPct val="100000"/>
              </a:lnSpc>
              <a:spcBef>
                <a:spcPts val="1010"/>
              </a:spcBef>
              <a:buClr>
                <a:srgbClr val="A42F0F"/>
              </a:buClr>
              <a:buChar char=""/>
              <a:tabLst>
                <a:tab pos="354965" algn="l"/>
                <a:tab pos="355600" algn="l"/>
              </a:tabLst>
            </a:pPr>
            <a:r>
              <a:rPr sz="1800" spc="-60" dirty="0">
                <a:solidFill>
                  <a:srgbClr val="404040"/>
                </a:solidFill>
                <a:latin typeface="Arial"/>
                <a:cs typeface="Arial"/>
              </a:rPr>
              <a:t>Case-based</a:t>
            </a:r>
            <a:r>
              <a:rPr sz="1800" spc="-15" dirty="0">
                <a:solidFill>
                  <a:srgbClr val="404040"/>
                </a:solidFill>
                <a:latin typeface="Arial"/>
                <a:cs typeface="Arial"/>
              </a:rPr>
              <a:t> </a:t>
            </a:r>
            <a:r>
              <a:rPr sz="1800" spc="-40" dirty="0">
                <a:solidFill>
                  <a:srgbClr val="404040"/>
                </a:solidFill>
                <a:latin typeface="Arial"/>
                <a:cs typeface="Arial"/>
              </a:rPr>
              <a:t>Reasoning</a:t>
            </a:r>
            <a:endParaRPr sz="1800">
              <a:latin typeface="Arial"/>
              <a:cs typeface="Arial"/>
            </a:endParaRPr>
          </a:p>
          <a:p>
            <a:pPr marL="355600" indent="-342900">
              <a:lnSpc>
                <a:spcPct val="100000"/>
              </a:lnSpc>
              <a:spcBef>
                <a:spcPts val="994"/>
              </a:spcBef>
              <a:buClr>
                <a:srgbClr val="A42F0F"/>
              </a:buClr>
              <a:buChar char=""/>
              <a:tabLst>
                <a:tab pos="354965" algn="l"/>
                <a:tab pos="355600" algn="l"/>
              </a:tabLst>
            </a:pPr>
            <a:r>
              <a:rPr sz="1800" spc="-35" dirty="0">
                <a:solidFill>
                  <a:srgbClr val="404040"/>
                </a:solidFill>
                <a:latin typeface="Arial"/>
                <a:cs typeface="Arial"/>
              </a:rPr>
              <a:t>Rule-based</a:t>
            </a:r>
            <a:r>
              <a:rPr sz="1800" spc="-15" dirty="0">
                <a:solidFill>
                  <a:srgbClr val="404040"/>
                </a:solidFill>
                <a:latin typeface="Arial"/>
                <a:cs typeface="Arial"/>
              </a:rPr>
              <a:t> </a:t>
            </a:r>
            <a:r>
              <a:rPr sz="1800" spc="-40" dirty="0">
                <a:solidFill>
                  <a:srgbClr val="404040"/>
                </a:solidFill>
                <a:latin typeface="Arial"/>
                <a:cs typeface="Arial"/>
              </a:rPr>
              <a:t>Reasoning</a:t>
            </a:r>
            <a:endParaRPr sz="1800">
              <a:latin typeface="Arial"/>
              <a:cs typeface="Arial"/>
            </a:endParaRPr>
          </a:p>
          <a:p>
            <a:pPr marL="355600" indent="-342900">
              <a:lnSpc>
                <a:spcPct val="100000"/>
              </a:lnSpc>
              <a:spcBef>
                <a:spcPts val="994"/>
              </a:spcBef>
              <a:buClr>
                <a:srgbClr val="A42F0F"/>
              </a:buClr>
              <a:buChar char=""/>
              <a:tabLst>
                <a:tab pos="354965" algn="l"/>
                <a:tab pos="355600" algn="l"/>
              </a:tabLst>
            </a:pPr>
            <a:r>
              <a:rPr sz="1800" spc="-25" dirty="0">
                <a:solidFill>
                  <a:srgbClr val="404040"/>
                </a:solidFill>
                <a:latin typeface="Arial"/>
                <a:cs typeface="Arial"/>
              </a:rPr>
              <a:t>Blackboard</a:t>
            </a:r>
            <a:r>
              <a:rPr sz="1800" spc="10" dirty="0">
                <a:solidFill>
                  <a:srgbClr val="404040"/>
                </a:solidFill>
                <a:latin typeface="Arial"/>
                <a:cs typeface="Arial"/>
              </a:rPr>
              <a:t> </a:t>
            </a:r>
            <a:r>
              <a:rPr sz="1800" spc="-75" dirty="0">
                <a:solidFill>
                  <a:srgbClr val="404040"/>
                </a:solidFill>
                <a:latin typeface="Arial"/>
                <a:cs typeface="Arial"/>
              </a:rPr>
              <a:t>Systems.</a:t>
            </a:r>
            <a:endParaRPr sz="1800">
              <a:latin typeface="Arial"/>
              <a:cs typeface="Arial"/>
            </a:endParaRPr>
          </a:p>
          <a:p>
            <a:pPr marL="355600" indent="-342900">
              <a:lnSpc>
                <a:spcPct val="100000"/>
              </a:lnSpc>
              <a:spcBef>
                <a:spcPts val="1010"/>
              </a:spcBef>
              <a:buClr>
                <a:srgbClr val="A42F0F"/>
              </a:buClr>
              <a:buChar char=""/>
              <a:tabLst>
                <a:tab pos="354965" algn="l"/>
                <a:tab pos="355600" algn="l"/>
              </a:tabLst>
            </a:pPr>
            <a:r>
              <a:rPr sz="1800" dirty="0">
                <a:solidFill>
                  <a:srgbClr val="404040"/>
                </a:solidFill>
                <a:latin typeface="Arial"/>
                <a:cs typeface="Arial"/>
              </a:rPr>
              <a:t>Truth </a:t>
            </a:r>
            <a:r>
              <a:rPr sz="1800" spc="-10" dirty="0">
                <a:solidFill>
                  <a:srgbClr val="404040"/>
                </a:solidFill>
                <a:latin typeface="Arial"/>
                <a:cs typeface="Arial"/>
              </a:rPr>
              <a:t>Maintenance</a:t>
            </a:r>
            <a:r>
              <a:rPr sz="1800" spc="-100" dirty="0">
                <a:solidFill>
                  <a:srgbClr val="404040"/>
                </a:solidFill>
                <a:latin typeface="Arial"/>
                <a:cs typeface="Arial"/>
              </a:rPr>
              <a:t> </a:t>
            </a:r>
            <a:r>
              <a:rPr sz="1800" spc="-60" dirty="0">
                <a:solidFill>
                  <a:srgbClr val="404040"/>
                </a:solidFill>
                <a:latin typeface="Arial"/>
                <a:cs typeface="Arial"/>
              </a:rPr>
              <a:t>systems.</a:t>
            </a:r>
            <a:endParaRPr sz="1800">
              <a:latin typeface="Arial"/>
              <a:cs typeface="Arial"/>
            </a:endParaRPr>
          </a:p>
        </p:txBody>
      </p:sp>
    </p:spTree>
    <p:extLst>
      <p:ext uri="{BB962C8B-B14F-4D97-AF65-F5344CB8AC3E}">
        <p14:creationId xmlns:p14="http://schemas.microsoft.com/office/powerpoint/2010/main" val="1087576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4878070" cy="574675"/>
          </a:xfrm>
          <a:prstGeom prst="rect">
            <a:avLst/>
          </a:prstGeom>
        </p:spPr>
        <p:txBody>
          <a:bodyPr vert="horz" wrap="square" lIns="0" tIns="12700" rIns="0" bIns="0" rtlCol="0">
            <a:spAutoFit/>
          </a:bodyPr>
          <a:lstStyle/>
          <a:p>
            <a:pPr marL="12700">
              <a:lnSpc>
                <a:spcPct val="100000"/>
              </a:lnSpc>
              <a:spcBef>
                <a:spcPts val="100"/>
              </a:spcBef>
            </a:pPr>
            <a:r>
              <a:rPr spc="80" dirty="0"/>
              <a:t>Model </a:t>
            </a:r>
            <a:r>
              <a:rPr spc="-160" dirty="0"/>
              <a:t>Based</a:t>
            </a:r>
            <a:r>
              <a:rPr spc="-140" dirty="0"/>
              <a:t> </a:t>
            </a:r>
            <a:r>
              <a:rPr spc="-80" dirty="0"/>
              <a:t>Reasoning</a:t>
            </a:r>
          </a:p>
        </p:txBody>
      </p:sp>
      <p:sp>
        <p:nvSpPr>
          <p:cNvPr id="3" name="object 3"/>
          <p:cNvSpPr txBox="1"/>
          <p:nvPr/>
        </p:nvSpPr>
        <p:spPr>
          <a:xfrm>
            <a:off x="2668270" y="2083435"/>
            <a:ext cx="8566150" cy="2846070"/>
          </a:xfrm>
          <a:prstGeom prst="rect">
            <a:avLst/>
          </a:prstGeom>
        </p:spPr>
        <p:txBody>
          <a:bodyPr vert="horz" wrap="square" lIns="0" tIns="24130" rIns="0" bIns="0" rtlCol="0">
            <a:spAutoFit/>
          </a:bodyPr>
          <a:lstStyle/>
          <a:p>
            <a:pPr marL="355600" marR="175895" indent="-342900">
              <a:lnSpc>
                <a:spcPts val="2390"/>
              </a:lnSpc>
              <a:spcBef>
                <a:spcPts val="190"/>
              </a:spcBef>
              <a:buClr>
                <a:srgbClr val="A42F0F"/>
              </a:buClr>
              <a:buChar char=""/>
              <a:tabLst>
                <a:tab pos="355600" algn="l"/>
              </a:tabLst>
            </a:pPr>
            <a:r>
              <a:rPr sz="2000" spc="-5" dirty="0">
                <a:solidFill>
                  <a:srgbClr val="404040"/>
                </a:solidFill>
                <a:latin typeface="Arial"/>
                <a:cs typeface="Arial"/>
              </a:rPr>
              <a:t>In </a:t>
            </a:r>
            <a:r>
              <a:rPr sz="2000" spc="5" dirty="0">
                <a:solidFill>
                  <a:srgbClr val="404040"/>
                </a:solidFill>
                <a:latin typeface="Arial"/>
                <a:cs typeface="Arial"/>
              </a:rPr>
              <a:t>artificial </a:t>
            </a:r>
            <a:r>
              <a:rPr sz="2000" spc="-5" dirty="0">
                <a:solidFill>
                  <a:srgbClr val="404040"/>
                </a:solidFill>
                <a:latin typeface="Arial"/>
                <a:cs typeface="Arial"/>
              </a:rPr>
              <a:t>intelligence, </a:t>
            </a:r>
            <a:r>
              <a:rPr sz="2000" b="1" spc="-10" dirty="0">
                <a:solidFill>
                  <a:srgbClr val="404040"/>
                </a:solidFill>
                <a:latin typeface="Arial"/>
                <a:cs typeface="Arial"/>
              </a:rPr>
              <a:t>model-based </a:t>
            </a:r>
            <a:r>
              <a:rPr sz="2000" b="1" spc="-35" dirty="0">
                <a:solidFill>
                  <a:srgbClr val="404040"/>
                </a:solidFill>
                <a:latin typeface="Arial"/>
                <a:cs typeface="Arial"/>
              </a:rPr>
              <a:t>reasoning </a:t>
            </a:r>
            <a:r>
              <a:rPr sz="2000" spc="-30" dirty="0">
                <a:solidFill>
                  <a:srgbClr val="404040"/>
                </a:solidFill>
                <a:latin typeface="Arial"/>
                <a:cs typeface="Arial"/>
              </a:rPr>
              <a:t>refers </a:t>
            </a:r>
            <a:r>
              <a:rPr sz="2000" spc="90" dirty="0">
                <a:solidFill>
                  <a:srgbClr val="404040"/>
                </a:solidFill>
                <a:latin typeface="Arial"/>
                <a:cs typeface="Arial"/>
              </a:rPr>
              <a:t>to </a:t>
            </a:r>
            <a:r>
              <a:rPr sz="2000" spc="-40" dirty="0">
                <a:solidFill>
                  <a:srgbClr val="404040"/>
                </a:solidFill>
                <a:latin typeface="Arial"/>
                <a:cs typeface="Arial"/>
              </a:rPr>
              <a:t>an </a:t>
            </a:r>
            <a:r>
              <a:rPr sz="2000" spc="-15" dirty="0">
                <a:solidFill>
                  <a:srgbClr val="404040"/>
                </a:solidFill>
                <a:latin typeface="Arial"/>
                <a:cs typeface="Arial"/>
              </a:rPr>
              <a:t>inference  </a:t>
            </a:r>
            <a:r>
              <a:rPr sz="2000" spc="40" dirty="0">
                <a:solidFill>
                  <a:srgbClr val="404040"/>
                </a:solidFill>
                <a:latin typeface="Arial"/>
                <a:cs typeface="Arial"/>
              </a:rPr>
              <a:t>method </a:t>
            </a:r>
            <a:r>
              <a:rPr sz="2000" spc="-30" dirty="0">
                <a:solidFill>
                  <a:srgbClr val="404040"/>
                </a:solidFill>
                <a:latin typeface="Arial"/>
                <a:cs typeface="Arial"/>
              </a:rPr>
              <a:t>used </a:t>
            </a:r>
            <a:r>
              <a:rPr sz="2000" spc="25" dirty="0">
                <a:solidFill>
                  <a:srgbClr val="404040"/>
                </a:solidFill>
                <a:latin typeface="Arial"/>
                <a:cs typeface="Arial"/>
              </a:rPr>
              <a:t>in </a:t>
            </a:r>
            <a:r>
              <a:rPr sz="2000" dirty="0">
                <a:solidFill>
                  <a:srgbClr val="404040"/>
                </a:solidFill>
                <a:latin typeface="Arial"/>
                <a:cs typeface="Arial"/>
              </a:rPr>
              <a:t>expert </a:t>
            </a:r>
            <a:r>
              <a:rPr sz="2000" spc="-60" dirty="0">
                <a:solidFill>
                  <a:srgbClr val="404040"/>
                </a:solidFill>
                <a:latin typeface="Arial"/>
                <a:cs typeface="Arial"/>
              </a:rPr>
              <a:t>systems </a:t>
            </a:r>
            <a:r>
              <a:rPr sz="2000" spc="-35" dirty="0">
                <a:solidFill>
                  <a:srgbClr val="404040"/>
                </a:solidFill>
                <a:latin typeface="Arial"/>
                <a:cs typeface="Arial"/>
              </a:rPr>
              <a:t>based </a:t>
            </a:r>
            <a:r>
              <a:rPr sz="2000" spc="40" dirty="0">
                <a:solidFill>
                  <a:srgbClr val="404040"/>
                </a:solidFill>
                <a:latin typeface="Arial"/>
                <a:cs typeface="Arial"/>
              </a:rPr>
              <a:t>on </a:t>
            </a:r>
            <a:r>
              <a:rPr sz="2000" spc="-95" dirty="0">
                <a:solidFill>
                  <a:srgbClr val="404040"/>
                </a:solidFill>
                <a:latin typeface="Arial"/>
                <a:cs typeface="Arial"/>
              </a:rPr>
              <a:t>a </a:t>
            </a:r>
            <a:r>
              <a:rPr sz="2000" spc="30" dirty="0">
                <a:solidFill>
                  <a:srgbClr val="404040"/>
                </a:solidFill>
                <a:latin typeface="Arial"/>
                <a:cs typeface="Arial"/>
              </a:rPr>
              <a:t>model </a:t>
            </a:r>
            <a:r>
              <a:rPr sz="2000" spc="65" dirty="0">
                <a:solidFill>
                  <a:srgbClr val="404040"/>
                </a:solidFill>
                <a:latin typeface="Arial"/>
                <a:cs typeface="Arial"/>
              </a:rPr>
              <a:t>of </a:t>
            </a:r>
            <a:r>
              <a:rPr sz="2000" spc="25" dirty="0">
                <a:solidFill>
                  <a:srgbClr val="404040"/>
                </a:solidFill>
                <a:latin typeface="Arial"/>
                <a:cs typeface="Arial"/>
              </a:rPr>
              <a:t>the </a:t>
            </a:r>
            <a:r>
              <a:rPr sz="2000" spc="-25" dirty="0">
                <a:solidFill>
                  <a:srgbClr val="404040"/>
                </a:solidFill>
                <a:latin typeface="Arial"/>
                <a:cs typeface="Arial"/>
              </a:rPr>
              <a:t>physical</a:t>
            </a:r>
            <a:r>
              <a:rPr sz="2000" spc="-160" dirty="0">
                <a:solidFill>
                  <a:srgbClr val="404040"/>
                </a:solidFill>
                <a:latin typeface="Arial"/>
                <a:cs typeface="Arial"/>
              </a:rPr>
              <a:t> </a:t>
            </a:r>
            <a:r>
              <a:rPr sz="2000" spc="10" dirty="0">
                <a:solidFill>
                  <a:srgbClr val="404040"/>
                </a:solidFill>
                <a:latin typeface="Arial"/>
                <a:cs typeface="Arial"/>
              </a:rPr>
              <a:t>world.</a:t>
            </a:r>
            <a:endParaRPr sz="2000">
              <a:latin typeface="Arial"/>
              <a:cs typeface="Arial"/>
            </a:endParaRPr>
          </a:p>
          <a:p>
            <a:pPr marL="355600" marR="902969" indent="-342900">
              <a:lnSpc>
                <a:spcPct val="100000"/>
              </a:lnSpc>
              <a:spcBef>
                <a:spcPts val="930"/>
              </a:spcBef>
              <a:buClr>
                <a:srgbClr val="A42F0F"/>
              </a:buClr>
              <a:buChar char=""/>
              <a:tabLst>
                <a:tab pos="355600" algn="l"/>
              </a:tabLst>
            </a:pPr>
            <a:r>
              <a:rPr sz="2000" spc="35" dirty="0">
                <a:solidFill>
                  <a:srgbClr val="404040"/>
                </a:solidFill>
                <a:latin typeface="Arial"/>
                <a:cs typeface="Arial"/>
              </a:rPr>
              <a:t>With </a:t>
            </a:r>
            <a:r>
              <a:rPr sz="2000" spc="5" dirty="0">
                <a:solidFill>
                  <a:srgbClr val="404040"/>
                </a:solidFill>
                <a:latin typeface="Arial"/>
                <a:cs typeface="Arial"/>
              </a:rPr>
              <a:t>this </a:t>
            </a:r>
            <a:r>
              <a:rPr sz="2000" spc="-20" dirty="0">
                <a:solidFill>
                  <a:srgbClr val="404040"/>
                </a:solidFill>
                <a:latin typeface="Arial"/>
                <a:cs typeface="Arial"/>
              </a:rPr>
              <a:t>approach, </a:t>
            </a:r>
            <a:r>
              <a:rPr sz="2000" spc="25" dirty="0">
                <a:solidFill>
                  <a:srgbClr val="404040"/>
                </a:solidFill>
                <a:latin typeface="Arial"/>
                <a:cs typeface="Arial"/>
              </a:rPr>
              <a:t>the </a:t>
            </a:r>
            <a:r>
              <a:rPr sz="2000" dirty="0">
                <a:solidFill>
                  <a:srgbClr val="404040"/>
                </a:solidFill>
                <a:latin typeface="Arial"/>
                <a:cs typeface="Arial"/>
              </a:rPr>
              <a:t>main </a:t>
            </a:r>
            <a:r>
              <a:rPr sz="2000" spc="-15" dirty="0">
                <a:solidFill>
                  <a:srgbClr val="404040"/>
                </a:solidFill>
                <a:latin typeface="Arial"/>
                <a:cs typeface="Arial"/>
              </a:rPr>
              <a:t>focus </a:t>
            </a:r>
            <a:r>
              <a:rPr sz="2000" spc="65" dirty="0">
                <a:solidFill>
                  <a:srgbClr val="404040"/>
                </a:solidFill>
                <a:latin typeface="Arial"/>
                <a:cs typeface="Arial"/>
              </a:rPr>
              <a:t>of </a:t>
            </a:r>
            <a:r>
              <a:rPr sz="2000" spc="15" dirty="0">
                <a:solidFill>
                  <a:srgbClr val="404040"/>
                </a:solidFill>
                <a:latin typeface="Arial"/>
                <a:cs typeface="Arial"/>
              </a:rPr>
              <a:t>application development </a:t>
            </a:r>
            <a:r>
              <a:rPr sz="2000" spc="-320" dirty="0">
                <a:solidFill>
                  <a:srgbClr val="404040"/>
                </a:solidFill>
                <a:latin typeface="Arial"/>
                <a:cs typeface="Arial"/>
              </a:rPr>
              <a:t>is  </a:t>
            </a:r>
            <a:r>
              <a:rPr sz="2000" spc="15" dirty="0">
                <a:solidFill>
                  <a:srgbClr val="404040"/>
                </a:solidFill>
                <a:latin typeface="Arial"/>
                <a:cs typeface="Arial"/>
              </a:rPr>
              <a:t>developing </a:t>
            </a:r>
            <a:r>
              <a:rPr sz="2000" spc="25" dirty="0">
                <a:solidFill>
                  <a:srgbClr val="404040"/>
                </a:solidFill>
                <a:latin typeface="Arial"/>
                <a:cs typeface="Arial"/>
              </a:rPr>
              <a:t>the</a:t>
            </a:r>
            <a:r>
              <a:rPr sz="2000" spc="-35" dirty="0">
                <a:solidFill>
                  <a:srgbClr val="404040"/>
                </a:solidFill>
                <a:latin typeface="Arial"/>
                <a:cs typeface="Arial"/>
              </a:rPr>
              <a:t> </a:t>
            </a:r>
            <a:r>
              <a:rPr sz="2000" dirty="0">
                <a:solidFill>
                  <a:srgbClr val="404040"/>
                </a:solidFill>
                <a:latin typeface="Arial"/>
                <a:cs typeface="Arial"/>
              </a:rPr>
              <a:t>model.</a:t>
            </a:r>
            <a:endParaRPr sz="2000">
              <a:latin typeface="Arial"/>
              <a:cs typeface="Arial"/>
            </a:endParaRPr>
          </a:p>
          <a:p>
            <a:pPr marL="355600" indent="-342900">
              <a:lnSpc>
                <a:spcPct val="100000"/>
              </a:lnSpc>
              <a:spcBef>
                <a:spcPts val="994"/>
              </a:spcBef>
              <a:buClr>
                <a:srgbClr val="A42F0F"/>
              </a:buClr>
              <a:buChar char=""/>
              <a:tabLst>
                <a:tab pos="355600" algn="l"/>
              </a:tabLst>
            </a:pPr>
            <a:r>
              <a:rPr sz="2000" spc="-50" dirty="0">
                <a:solidFill>
                  <a:srgbClr val="404040"/>
                </a:solidFill>
                <a:latin typeface="Arial"/>
                <a:cs typeface="Arial"/>
              </a:rPr>
              <a:t>Then </a:t>
            </a:r>
            <a:r>
              <a:rPr sz="2000" spc="15" dirty="0">
                <a:solidFill>
                  <a:srgbClr val="404040"/>
                </a:solidFill>
                <a:latin typeface="Arial"/>
                <a:cs typeface="Arial"/>
              </a:rPr>
              <a:t>at </a:t>
            </a:r>
            <a:r>
              <a:rPr sz="2000" spc="25" dirty="0">
                <a:solidFill>
                  <a:srgbClr val="404040"/>
                </a:solidFill>
                <a:latin typeface="Arial"/>
                <a:cs typeface="Arial"/>
              </a:rPr>
              <a:t>run </a:t>
            </a:r>
            <a:r>
              <a:rPr sz="2000" dirty="0">
                <a:solidFill>
                  <a:srgbClr val="404040"/>
                </a:solidFill>
                <a:latin typeface="Arial"/>
                <a:cs typeface="Arial"/>
              </a:rPr>
              <a:t>time, </a:t>
            </a:r>
            <a:r>
              <a:rPr sz="2000" spc="-35" dirty="0">
                <a:solidFill>
                  <a:srgbClr val="404040"/>
                </a:solidFill>
                <a:latin typeface="Arial"/>
                <a:cs typeface="Arial"/>
              </a:rPr>
              <a:t>an </a:t>
            </a:r>
            <a:r>
              <a:rPr sz="2000" spc="15" dirty="0">
                <a:solidFill>
                  <a:srgbClr val="404040"/>
                </a:solidFill>
                <a:latin typeface="Arial"/>
                <a:cs typeface="Arial"/>
              </a:rPr>
              <a:t>"engine" </a:t>
            </a:r>
            <a:r>
              <a:rPr sz="2000" spc="-10" dirty="0">
                <a:solidFill>
                  <a:srgbClr val="404040"/>
                </a:solidFill>
                <a:latin typeface="Arial"/>
                <a:cs typeface="Arial"/>
              </a:rPr>
              <a:t>combines </a:t>
            </a:r>
            <a:r>
              <a:rPr sz="2000" spc="10" dirty="0">
                <a:solidFill>
                  <a:srgbClr val="404040"/>
                </a:solidFill>
                <a:latin typeface="Arial"/>
                <a:cs typeface="Arial"/>
              </a:rPr>
              <a:t>this </a:t>
            </a:r>
            <a:r>
              <a:rPr sz="2000" spc="25" dirty="0">
                <a:solidFill>
                  <a:srgbClr val="404040"/>
                </a:solidFill>
                <a:latin typeface="Arial"/>
                <a:cs typeface="Arial"/>
              </a:rPr>
              <a:t>model </a:t>
            </a:r>
            <a:r>
              <a:rPr sz="2000" spc="5" dirty="0">
                <a:solidFill>
                  <a:srgbClr val="404040"/>
                </a:solidFill>
                <a:latin typeface="Arial"/>
                <a:cs typeface="Arial"/>
              </a:rPr>
              <a:t>knowledge</a:t>
            </a:r>
            <a:r>
              <a:rPr sz="2000" spc="-25" dirty="0">
                <a:solidFill>
                  <a:srgbClr val="404040"/>
                </a:solidFill>
                <a:latin typeface="Arial"/>
                <a:cs typeface="Arial"/>
              </a:rPr>
              <a:t> </a:t>
            </a:r>
            <a:r>
              <a:rPr sz="2000" spc="45" dirty="0">
                <a:solidFill>
                  <a:srgbClr val="404040"/>
                </a:solidFill>
                <a:latin typeface="Arial"/>
                <a:cs typeface="Arial"/>
              </a:rPr>
              <a:t>with</a:t>
            </a:r>
            <a:endParaRPr sz="2000">
              <a:latin typeface="Arial"/>
              <a:cs typeface="Arial"/>
            </a:endParaRPr>
          </a:p>
          <a:p>
            <a:pPr marL="355600">
              <a:lnSpc>
                <a:spcPct val="100000"/>
              </a:lnSpc>
            </a:pPr>
            <a:r>
              <a:rPr sz="2000" spc="-15" dirty="0">
                <a:solidFill>
                  <a:srgbClr val="404040"/>
                </a:solidFill>
                <a:latin typeface="Arial"/>
                <a:cs typeface="Arial"/>
              </a:rPr>
              <a:t>observed </a:t>
            </a:r>
            <a:r>
              <a:rPr sz="2000" dirty="0">
                <a:solidFill>
                  <a:srgbClr val="404040"/>
                </a:solidFill>
                <a:latin typeface="Arial"/>
                <a:cs typeface="Arial"/>
              </a:rPr>
              <a:t>data </a:t>
            </a:r>
            <a:r>
              <a:rPr sz="2000" spc="90" dirty="0">
                <a:solidFill>
                  <a:srgbClr val="404040"/>
                </a:solidFill>
                <a:latin typeface="Arial"/>
                <a:cs typeface="Arial"/>
              </a:rPr>
              <a:t>to </a:t>
            </a:r>
            <a:r>
              <a:rPr sz="2000" spc="-10" dirty="0">
                <a:solidFill>
                  <a:srgbClr val="404040"/>
                </a:solidFill>
                <a:latin typeface="Arial"/>
                <a:cs typeface="Arial"/>
              </a:rPr>
              <a:t>derive </a:t>
            </a:r>
            <a:r>
              <a:rPr sz="2000" spc="-20" dirty="0">
                <a:solidFill>
                  <a:srgbClr val="404040"/>
                </a:solidFill>
                <a:latin typeface="Arial"/>
                <a:cs typeface="Arial"/>
              </a:rPr>
              <a:t>conclusions </a:t>
            </a:r>
            <a:r>
              <a:rPr sz="2000" spc="-50" dirty="0">
                <a:solidFill>
                  <a:srgbClr val="404040"/>
                </a:solidFill>
                <a:latin typeface="Arial"/>
                <a:cs typeface="Arial"/>
              </a:rPr>
              <a:t>such </a:t>
            </a:r>
            <a:r>
              <a:rPr sz="2000" spc="-125" dirty="0">
                <a:solidFill>
                  <a:srgbClr val="404040"/>
                </a:solidFill>
                <a:latin typeface="Arial"/>
                <a:cs typeface="Arial"/>
              </a:rPr>
              <a:t>as </a:t>
            </a:r>
            <a:r>
              <a:rPr sz="2000" spc="-95" dirty="0">
                <a:solidFill>
                  <a:srgbClr val="404040"/>
                </a:solidFill>
                <a:latin typeface="Arial"/>
                <a:cs typeface="Arial"/>
              </a:rPr>
              <a:t>a </a:t>
            </a:r>
            <a:r>
              <a:rPr sz="2000" spc="-15" dirty="0">
                <a:solidFill>
                  <a:srgbClr val="404040"/>
                </a:solidFill>
                <a:latin typeface="Arial"/>
                <a:cs typeface="Arial"/>
              </a:rPr>
              <a:t>diagnosis </a:t>
            </a:r>
            <a:r>
              <a:rPr sz="2000" spc="45" dirty="0">
                <a:solidFill>
                  <a:srgbClr val="404040"/>
                </a:solidFill>
                <a:latin typeface="Arial"/>
                <a:cs typeface="Arial"/>
              </a:rPr>
              <a:t>or </a:t>
            </a:r>
            <a:r>
              <a:rPr sz="2000" spc="-95" dirty="0">
                <a:solidFill>
                  <a:srgbClr val="404040"/>
                </a:solidFill>
                <a:latin typeface="Arial"/>
                <a:cs typeface="Arial"/>
              </a:rPr>
              <a:t>a</a:t>
            </a:r>
            <a:r>
              <a:rPr sz="2000" spc="110" dirty="0">
                <a:solidFill>
                  <a:srgbClr val="404040"/>
                </a:solidFill>
                <a:latin typeface="Arial"/>
                <a:cs typeface="Arial"/>
              </a:rPr>
              <a:t> </a:t>
            </a:r>
            <a:r>
              <a:rPr sz="2000" spc="15" dirty="0">
                <a:solidFill>
                  <a:srgbClr val="404040"/>
                </a:solidFill>
                <a:latin typeface="Arial"/>
                <a:cs typeface="Arial"/>
              </a:rPr>
              <a:t>prediction.</a:t>
            </a:r>
            <a:endParaRPr sz="2000">
              <a:latin typeface="Arial"/>
              <a:cs typeface="Arial"/>
            </a:endParaRPr>
          </a:p>
          <a:p>
            <a:pPr marL="355600" indent="-342900">
              <a:lnSpc>
                <a:spcPct val="100000"/>
              </a:lnSpc>
              <a:spcBef>
                <a:spcPts val="1000"/>
              </a:spcBef>
              <a:buClr>
                <a:srgbClr val="A42F0F"/>
              </a:buClr>
              <a:buChar char=""/>
              <a:tabLst>
                <a:tab pos="355600" algn="l"/>
              </a:tabLst>
            </a:pPr>
            <a:r>
              <a:rPr sz="2000" spc="-5" dirty="0">
                <a:solidFill>
                  <a:srgbClr val="404040"/>
                </a:solidFill>
                <a:latin typeface="Arial"/>
                <a:cs typeface="Arial"/>
              </a:rPr>
              <a:t>In </a:t>
            </a:r>
            <a:r>
              <a:rPr sz="2000" spc="-95" dirty="0">
                <a:solidFill>
                  <a:srgbClr val="404040"/>
                </a:solidFill>
                <a:latin typeface="Arial"/>
                <a:cs typeface="Arial"/>
              </a:rPr>
              <a:t>a </a:t>
            </a:r>
            <a:r>
              <a:rPr sz="2000" spc="10" dirty="0">
                <a:solidFill>
                  <a:srgbClr val="404040"/>
                </a:solidFill>
                <a:latin typeface="Arial"/>
                <a:cs typeface="Arial"/>
              </a:rPr>
              <a:t>model-based </a:t>
            </a:r>
            <a:r>
              <a:rPr sz="2000" spc="-10" dirty="0">
                <a:solidFill>
                  <a:srgbClr val="404040"/>
                </a:solidFill>
                <a:latin typeface="Arial"/>
                <a:cs typeface="Arial"/>
              </a:rPr>
              <a:t>reasoning </a:t>
            </a:r>
            <a:r>
              <a:rPr sz="2000" spc="-40" dirty="0">
                <a:solidFill>
                  <a:srgbClr val="404040"/>
                </a:solidFill>
                <a:latin typeface="Arial"/>
                <a:cs typeface="Arial"/>
              </a:rPr>
              <a:t>system </a:t>
            </a:r>
            <a:r>
              <a:rPr sz="2000" spc="10" dirty="0">
                <a:solidFill>
                  <a:srgbClr val="404040"/>
                </a:solidFill>
                <a:latin typeface="Arial"/>
                <a:cs typeface="Arial"/>
              </a:rPr>
              <a:t>knowledge </a:t>
            </a:r>
            <a:r>
              <a:rPr sz="2000" spc="-50" dirty="0">
                <a:solidFill>
                  <a:srgbClr val="404040"/>
                </a:solidFill>
                <a:latin typeface="Arial"/>
                <a:cs typeface="Arial"/>
              </a:rPr>
              <a:t>can </a:t>
            </a:r>
            <a:r>
              <a:rPr sz="2000" spc="-5" dirty="0">
                <a:solidFill>
                  <a:srgbClr val="404040"/>
                </a:solidFill>
                <a:latin typeface="Arial"/>
                <a:cs typeface="Arial"/>
              </a:rPr>
              <a:t>be </a:t>
            </a:r>
            <a:r>
              <a:rPr sz="2000" spc="-10" dirty="0">
                <a:solidFill>
                  <a:srgbClr val="404040"/>
                </a:solidFill>
                <a:latin typeface="Arial"/>
                <a:cs typeface="Arial"/>
              </a:rPr>
              <a:t>represented</a:t>
            </a:r>
            <a:r>
              <a:rPr sz="2000" spc="110" dirty="0">
                <a:solidFill>
                  <a:srgbClr val="404040"/>
                </a:solidFill>
                <a:latin typeface="Arial"/>
                <a:cs typeface="Arial"/>
              </a:rPr>
              <a:t> </a:t>
            </a:r>
            <a:r>
              <a:rPr sz="2000" spc="-90" dirty="0">
                <a:solidFill>
                  <a:srgbClr val="404040"/>
                </a:solidFill>
                <a:latin typeface="Arial"/>
                <a:cs typeface="Arial"/>
              </a:rPr>
              <a:t>using</a:t>
            </a:r>
            <a:endParaRPr sz="2000">
              <a:latin typeface="Arial"/>
              <a:cs typeface="Arial"/>
            </a:endParaRPr>
          </a:p>
          <a:p>
            <a:pPr marL="355600">
              <a:lnSpc>
                <a:spcPct val="100000"/>
              </a:lnSpc>
              <a:spcBef>
                <a:spcPts val="10"/>
              </a:spcBef>
            </a:pPr>
            <a:r>
              <a:rPr sz="2000" b="1" spc="-80" dirty="0">
                <a:solidFill>
                  <a:srgbClr val="404040"/>
                </a:solidFill>
                <a:latin typeface="Arial"/>
                <a:cs typeface="Arial"/>
              </a:rPr>
              <a:t>causal</a:t>
            </a:r>
            <a:r>
              <a:rPr sz="2000" b="1" spc="-25" dirty="0">
                <a:solidFill>
                  <a:srgbClr val="404040"/>
                </a:solidFill>
                <a:latin typeface="Arial"/>
                <a:cs typeface="Arial"/>
              </a:rPr>
              <a:t> </a:t>
            </a:r>
            <a:r>
              <a:rPr sz="2000" b="1" spc="-70" dirty="0">
                <a:solidFill>
                  <a:srgbClr val="404040"/>
                </a:solidFill>
                <a:latin typeface="Arial"/>
                <a:cs typeface="Arial"/>
              </a:rPr>
              <a:t>rules</a:t>
            </a:r>
            <a:r>
              <a:rPr sz="2000" spc="-70" dirty="0">
                <a:solidFill>
                  <a:srgbClr val="404040"/>
                </a:solidFill>
                <a:latin typeface="Arial"/>
                <a:cs typeface="Arial"/>
              </a:rPr>
              <a:t>.</a:t>
            </a:r>
            <a:endParaRPr sz="2000">
              <a:latin typeface="Arial"/>
              <a:cs typeface="Arial"/>
            </a:endParaRPr>
          </a:p>
        </p:txBody>
      </p:sp>
    </p:spTree>
    <p:extLst>
      <p:ext uri="{BB962C8B-B14F-4D97-AF65-F5344CB8AC3E}">
        <p14:creationId xmlns:p14="http://schemas.microsoft.com/office/powerpoint/2010/main" val="1282956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4585970" cy="574675"/>
          </a:xfrm>
          <a:prstGeom prst="rect">
            <a:avLst/>
          </a:prstGeom>
        </p:spPr>
        <p:txBody>
          <a:bodyPr vert="horz" wrap="square" lIns="0" tIns="12700" rIns="0" bIns="0" rtlCol="0">
            <a:spAutoFit/>
          </a:bodyPr>
          <a:lstStyle/>
          <a:p>
            <a:pPr marL="12700">
              <a:lnSpc>
                <a:spcPct val="100000"/>
              </a:lnSpc>
              <a:spcBef>
                <a:spcPts val="100"/>
              </a:spcBef>
            </a:pPr>
            <a:r>
              <a:rPr spc="-155" dirty="0"/>
              <a:t>Case-Based</a:t>
            </a:r>
            <a:r>
              <a:rPr spc="-25" dirty="0"/>
              <a:t> </a:t>
            </a:r>
            <a:r>
              <a:rPr spc="-80" dirty="0"/>
              <a:t>Reasoning</a:t>
            </a:r>
          </a:p>
        </p:txBody>
      </p:sp>
      <p:sp>
        <p:nvSpPr>
          <p:cNvPr id="3" name="object 3"/>
          <p:cNvSpPr txBox="1"/>
          <p:nvPr/>
        </p:nvSpPr>
        <p:spPr>
          <a:xfrm>
            <a:off x="2668270" y="2092578"/>
            <a:ext cx="8505190" cy="1924685"/>
          </a:xfrm>
          <a:prstGeom prst="rect">
            <a:avLst/>
          </a:prstGeom>
        </p:spPr>
        <p:txBody>
          <a:bodyPr vert="horz" wrap="square" lIns="0" tIns="22860" rIns="0" bIns="0" rtlCol="0">
            <a:spAutoFit/>
          </a:bodyPr>
          <a:lstStyle/>
          <a:p>
            <a:pPr marL="355600" marR="257810" indent="-342900">
              <a:lnSpc>
                <a:spcPts val="2150"/>
              </a:lnSpc>
              <a:spcBef>
                <a:spcPts val="180"/>
              </a:spcBef>
              <a:buClr>
                <a:srgbClr val="A42F0F"/>
              </a:buClr>
              <a:buFont typeface="Arial"/>
              <a:buChar char=""/>
              <a:tabLst>
                <a:tab pos="354965" algn="l"/>
                <a:tab pos="355600" algn="l"/>
              </a:tabLst>
            </a:pPr>
            <a:r>
              <a:rPr sz="1800" b="1" spc="-60" dirty="0">
                <a:solidFill>
                  <a:srgbClr val="404040"/>
                </a:solidFill>
                <a:latin typeface="Arial"/>
                <a:cs typeface="Arial"/>
              </a:rPr>
              <a:t>Case-based </a:t>
            </a:r>
            <a:r>
              <a:rPr sz="1800" b="1" spc="-30" dirty="0">
                <a:solidFill>
                  <a:srgbClr val="404040"/>
                </a:solidFill>
                <a:latin typeface="Arial"/>
                <a:cs typeface="Arial"/>
              </a:rPr>
              <a:t>reasoning </a:t>
            </a:r>
            <a:r>
              <a:rPr sz="1800" spc="-135" dirty="0">
                <a:solidFill>
                  <a:srgbClr val="404040"/>
                </a:solidFill>
                <a:latin typeface="Arial"/>
                <a:cs typeface="Arial"/>
              </a:rPr>
              <a:t>(CBR), </a:t>
            </a:r>
            <a:r>
              <a:rPr sz="1800" spc="10" dirty="0">
                <a:solidFill>
                  <a:srgbClr val="404040"/>
                </a:solidFill>
                <a:latin typeface="Arial"/>
                <a:cs typeface="Arial"/>
              </a:rPr>
              <a:t>broadly </a:t>
            </a:r>
            <a:r>
              <a:rPr sz="1800" spc="-10" dirty="0">
                <a:solidFill>
                  <a:srgbClr val="404040"/>
                </a:solidFill>
                <a:latin typeface="Arial"/>
                <a:cs typeface="Arial"/>
              </a:rPr>
              <a:t>construed, </a:t>
            </a:r>
            <a:r>
              <a:rPr sz="1800" spc="-55" dirty="0">
                <a:solidFill>
                  <a:srgbClr val="404040"/>
                </a:solidFill>
                <a:latin typeface="Arial"/>
                <a:cs typeface="Arial"/>
              </a:rPr>
              <a:t>is </a:t>
            </a:r>
            <a:r>
              <a:rPr sz="1800" spc="20" dirty="0">
                <a:solidFill>
                  <a:srgbClr val="404040"/>
                </a:solidFill>
                <a:latin typeface="Arial"/>
                <a:cs typeface="Arial"/>
              </a:rPr>
              <a:t>the </a:t>
            </a:r>
            <a:r>
              <a:rPr sz="1800" spc="-45" dirty="0">
                <a:solidFill>
                  <a:srgbClr val="404040"/>
                </a:solidFill>
                <a:latin typeface="Arial"/>
                <a:cs typeface="Arial"/>
              </a:rPr>
              <a:t>process </a:t>
            </a:r>
            <a:r>
              <a:rPr sz="1800" spc="55" dirty="0">
                <a:solidFill>
                  <a:srgbClr val="404040"/>
                </a:solidFill>
                <a:latin typeface="Arial"/>
                <a:cs typeface="Arial"/>
              </a:rPr>
              <a:t>of </a:t>
            </a:r>
            <a:r>
              <a:rPr sz="1800" dirty="0">
                <a:solidFill>
                  <a:srgbClr val="404040"/>
                </a:solidFill>
                <a:latin typeface="Arial"/>
                <a:cs typeface="Arial"/>
              </a:rPr>
              <a:t>solving </a:t>
            </a:r>
            <a:r>
              <a:rPr sz="1800" spc="-15" dirty="0">
                <a:solidFill>
                  <a:srgbClr val="404040"/>
                </a:solidFill>
                <a:latin typeface="Arial"/>
                <a:cs typeface="Arial"/>
              </a:rPr>
              <a:t>new  </a:t>
            </a:r>
            <a:r>
              <a:rPr sz="1800" spc="5" dirty="0">
                <a:solidFill>
                  <a:srgbClr val="404040"/>
                </a:solidFill>
                <a:latin typeface="Arial"/>
                <a:cs typeface="Arial"/>
              </a:rPr>
              <a:t>problems </a:t>
            </a:r>
            <a:r>
              <a:rPr sz="1800" spc="-40" dirty="0">
                <a:solidFill>
                  <a:srgbClr val="404040"/>
                </a:solidFill>
                <a:latin typeface="Arial"/>
                <a:cs typeface="Arial"/>
              </a:rPr>
              <a:t>based </a:t>
            </a:r>
            <a:r>
              <a:rPr sz="1800" spc="35" dirty="0">
                <a:solidFill>
                  <a:srgbClr val="404040"/>
                </a:solidFill>
                <a:latin typeface="Arial"/>
                <a:cs typeface="Arial"/>
              </a:rPr>
              <a:t>on </a:t>
            </a:r>
            <a:r>
              <a:rPr sz="1800" spc="20" dirty="0">
                <a:solidFill>
                  <a:srgbClr val="404040"/>
                </a:solidFill>
                <a:latin typeface="Arial"/>
                <a:cs typeface="Arial"/>
              </a:rPr>
              <a:t>the </a:t>
            </a:r>
            <a:r>
              <a:rPr sz="1800" dirty="0">
                <a:solidFill>
                  <a:srgbClr val="404040"/>
                </a:solidFill>
                <a:latin typeface="Arial"/>
                <a:cs typeface="Arial"/>
              </a:rPr>
              <a:t>solutions </a:t>
            </a:r>
            <a:r>
              <a:rPr sz="1800" spc="55" dirty="0">
                <a:solidFill>
                  <a:srgbClr val="404040"/>
                </a:solidFill>
                <a:latin typeface="Arial"/>
                <a:cs typeface="Arial"/>
              </a:rPr>
              <a:t>of </a:t>
            </a:r>
            <a:r>
              <a:rPr sz="1800" spc="-10" dirty="0">
                <a:solidFill>
                  <a:srgbClr val="404040"/>
                </a:solidFill>
                <a:latin typeface="Arial"/>
                <a:cs typeface="Arial"/>
              </a:rPr>
              <a:t>similar </a:t>
            </a:r>
            <a:r>
              <a:rPr sz="1800" spc="-20" dirty="0">
                <a:solidFill>
                  <a:srgbClr val="404040"/>
                </a:solidFill>
                <a:latin typeface="Arial"/>
                <a:cs typeface="Arial"/>
              </a:rPr>
              <a:t>past</a:t>
            </a:r>
            <a:r>
              <a:rPr sz="1800" spc="-200" dirty="0">
                <a:solidFill>
                  <a:srgbClr val="404040"/>
                </a:solidFill>
                <a:latin typeface="Arial"/>
                <a:cs typeface="Arial"/>
              </a:rPr>
              <a:t> </a:t>
            </a:r>
            <a:r>
              <a:rPr sz="1800" spc="-10" dirty="0">
                <a:solidFill>
                  <a:srgbClr val="404040"/>
                </a:solidFill>
                <a:latin typeface="Arial"/>
                <a:cs typeface="Arial"/>
              </a:rPr>
              <a:t>problems.</a:t>
            </a:r>
            <a:endParaRPr sz="1800">
              <a:latin typeface="Arial"/>
              <a:cs typeface="Arial"/>
            </a:endParaRPr>
          </a:p>
          <a:p>
            <a:pPr marL="355600" marR="393700" indent="-342900">
              <a:lnSpc>
                <a:spcPct val="100000"/>
              </a:lnSpc>
              <a:spcBef>
                <a:spcPts val="935"/>
              </a:spcBef>
              <a:buClr>
                <a:srgbClr val="A42F0F"/>
              </a:buClr>
              <a:buChar char=""/>
              <a:tabLst>
                <a:tab pos="354965" algn="l"/>
                <a:tab pos="355600" algn="l"/>
              </a:tabLst>
            </a:pPr>
            <a:r>
              <a:rPr sz="1800" spc="-15" dirty="0">
                <a:solidFill>
                  <a:srgbClr val="404040"/>
                </a:solidFill>
                <a:latin typeface="Arial"/>
                <a:cs typeface="Arial"/>
              </a:rPr>
              <a:t>An </a:t>
            </a:r>
            <a:r>
              <a:rPr sz="1800" spc="20" dirty="0">
                <a:solidFill>
                  <a:srgbClr val="404040"/>
                </a:solidFill>
                <a:latin typeface="Arial"/>
                <a:cs typeface="Arial"/>
              </a:rPr>
              <a:t>auto </a:t>
            </a:r>
            <a:r>
              <a:rPr sz="1800" spc="-25" dirty="0">
                <a:solidFill>
                  <a:srgbClr val="404040"/>
                </a:solidFill>
                <a:latin typeface="Arial"/>
                <a:cs typeface="Arial"/>
              </a:rPr>
              <a:t>mechanic </a:t>
            </a:r>
            <a:r>
              <a:rPr sz="1800" spc="20" dirty="0">
                <a:solidFill>
                  <a:srgbClr val="404040"/>
                </a:solidFill>
                <a:latin typeface="Arial"/>
                <a:cs typeface="Arial"/>
              </a:rPr>
              <a:t>who </a:t>
            </a:r>
            <a:r>
              <a:rPr sz="1800" spc="-40" dirty="0">
                <a:solidFill>
                  <a:srgbClr val="404040"/>
                </a:solidFill>
                <a:latin typeface="Arial"/>
                <a:cs typeface="Arial"/>
              </a:rPr>
              <a:t>fixes </a:t>
            </a:r>
            <a:r>
              <a:rPr sz="1800" spc="-35" dirty="0">
                <a:solidFill>
                  <a:srgbClr val="404040"/>
                </a:solidFill>
                <a:latin typeface="Arial"/>
                <a:cs typeface="Arial"/>
              </a:rPr>
              <a:t>an </a:t>
            </a:r>
            <a:r>
              <a:rPr sz="1800" spc="-5" dirty="0">
                <a:solidFill>
                  <a:srgbClr val="404040"/>
                </a:solidFill>
                <a:latin typeface="Arial"/>
                <a:cs typeface="Arial"/>
              </a:rPr>
              <a:t>engine </a:t>
            </a:r>
            <a:r>
              <a:rPr sz="1800" spc="10" dirty="0">
                <a:solidFill>
                  <a:srgbClr val="404040"/>
                </a:solidFill>
                <a:latin typeface="Arial"/>
                <a:cs typeface="Arial"/>
              </a:rPr>
              <a:t>by </a:t>
            </a:r>
            <a:r>
              <a:rPr sz="1800" spc="-10" dirty="0">
                <a:solidFill>
                  <a:srgbClr val="404040"/>
                </a:solidFill>
                <a:latin typeface="Arial"/>
                <a:cs typeface="Arial"/>
              </a:rPr>
              <a:t>recalling </a:t>
            </a:r>
            <a:r>
              <a:rPr sz="1800" spc="10" dirty="0">
                <a:solidFill>
                  <a:srgbClr val="404040"/>
                </a:solidFill>
                <a:latin typeface="Arial"/>
                <a:cs typeface="Arial"/>
              </a:rPr>
              <a:t>another </a:t>
            </a:r>
            <a:r>
              <a:rPr sz="1800" spc="-50" dirty="0">
                <a:solidFill>
                  <a:srgbClr val="404040"/>
                </a:solidFill>
                <a:latin typeface="Arial"/>
                <a:cs typeface="Arial"/>
              </a:rPr>
              <a:t>car </a:t>
            </a:r>
            <a:r>
              <a:rPr sz="1800" spc="35" dirty="0">
                <a:solidFill>
                  <a:srgbClr val="404040"/>
                </a:solidFill>
                <a:latin typeface="Arial"/>
                <a:cs typeface="Arial"/>
              </a:rPr>
              <a:t>that </a:t>
            </a:r>
            <a:r>
              <a:rPr sz="1800" spc="10" dirty="0">
                <a:solidFill>
                  <a:srgbClr val="404040"/>
                </a:solidFill>
                <a:latin typeface="Arial"/>
                <a:cs typeface="Arial"/>
              </a:rPr>
              <a:t>exhibited  </a:t>
            </a:r>
            <a:r>
              <a:rPr sz="1800" spc="-10" dirty="0">
                <a:solidFill>
                  <a:srgbClr val="404040"/>
                </a:solidFill>
                <a:latin typeface="Arial"/>
                <a:cs typeface="Arial"/>
              </a:rPr>
              <a:t>similar </a:t>
            </a:r>
            <a:r>
              <a:rPr sz="1800" spc="-5" dirty="0">
                <a:solidFill>
                  <a:srgbClr val="404040"/>
                </a:solidFill>
                <a:latin typeface="Arial"/>
                <a:cs typeface="Arial"/>
              </a:rPr>
              <a:t>symptoms </a:t>
            </a:r>
            <a:r>
              <a:rPr sz="1800" spc="-55" dirty="0">
                <a:solidFill>
                  <a:srgbClr val="404040"/>
                </a:solidFill>
                <a:latin typeface="Arial"/>
                <a:cs typeface="Arial"/>
              </a:rPr>
              <a:t>is </a:t>
            </a:r>
            <a:r>
              <a:rPr sz="1800" spc="-5" dirty="0">
                <a:solidFill>
                  <a:srgbClr val="404040"/>
                </a:solidFill>
                <a:latin typeface="Arial"/>
                <a:cs typeface="Arial"/>
              </a:rPr>
              <a:t>using </a:t>
            </a:r>
            <a:r>
              <a:rPr sz="1800" spc="-45" dirty="0">
                <a:solidFill>
                  <a:srgbClr val="404040"/>
                </a:solidFill>
                <a:latin typeface="Arial"/>
                <a:cs typeface="Arial"/>
              </a:rPr>
              <a:t>case-based</a:t>
            </a:r>
            <a:r>
              <a:rPr sz="1800" dirty="0">
                <a:solidFill>
                  <a:srgbClr val="404040"/>
                </a:solidFill>
                <a:latin typeface="Arial"/>
                <a:cs typeface="Arial"/>
              </a:rPr>
              <a:t> </a:t>
            </a:r>
            <a:r>
              <a:rPr sz="1800" spc="-20" dirty="0">
                <a:solidFill>
                  <a:srgbClr val="404040"/>
                </a:solidFill>
                <a:latin typeface="Arial"/>
                <a:cs typeface="Arial"/>
              </a:rPr>
              <a:t>reasoning.</a:t>
            </a:r>
            <a:endParaRPr sz="1800">
              <a:latin typeface="Arial"/>
              <a:cs typeface="Arial"/>
            </a:endParaRPr>
          </a:p>
          <a:p>
            <a:pPr marL="355600" indent="-342900">
              <a:lnSpc>
                <a:spcPct val="100000"/>
              </a:lnSpc>
              <a:spcBef>
                <a:spcPts val="994"/>
              </a:spcBef>
              <a:buClr>
                <a:srgbClr val="A42F0F"/>
              </a:buClr>
              <a:buChar char=""/>
              <a:tabLst>
                <a:tab pos="354965" algn="l"/>
                <a:tab pos="355600" algn="l"/>
              </a:tabLst>
            </a:pPr>
            <a:r>
              <a:rPr sz="1800" spc="-40" dirty="0">
                <a:solidFill>
                  <a:srgbClr val="404040"/>
                </a:solidFill>
                <a:latin typeface="Arial"/>
                <a:cs typeface="Arial"/>
              </a:rPr>
              <a:t>A </a:t>
            </a:r>
            <a:r>
              <a:rPr sz="1800" spc="-25" dirty="0">
                <a:solidFill>
                  <a:srgbClr val="404040"/>
                </a:solidFill>
                <a:latin typeface="Arial"/>
                <a:cs typeface="Arial"/>
              </a:rPr>
              <a:t>lawyer </a:t>
            </a:r>
            <a:r>
              <a:rPr sz="1800" spc="20" dirty="0">
                <a:solidFill>
                  <a:srgbClr val="404040"/>
                </a:solidFill>
                <a:latin typeface="Arial"/>
                <a:cs typeface="Arial"/>
              </a:rPr>
              <a:t>who </a:t>
            </a:r>
            <a:r>
              <a:rPr sz="1800" spc="-35" dirty="0">
                <a:solidFill>
                  <a:srgbClr val="404040"/>
                </a:solidFill>
                <a:latin typeface="Arial"/>
                <a:cs typeface="Arial"/>
              </a:rPr>
              <a:t>advocates </a:t>
            </a:r>
            <a:r>
              <a:rPr sz="1800" spc="-85" dirty="0">
                <a:solidFill>
                  <a:srgbClr val="404040"/>
                </a:solidFill>
                <a:latin typeface="Arial"/>
                <a:cs typeface="Arial"/>
              </a:rPr>
              <a:t>a </a:t>
            </a:r>
            <a:r>
              <a:rPr sz="1800" dirty="0">
                <a:solidFill>
                  <a:srgbClr val="404040"/>
                </a:solidFill>
                <a:latin typeface="Arial"/>
                <a:cs typeface="Arial"/>
              </a:rPr>
              <a:t>particular </a:t>
            </a:r>
            <a:r>
              <a:rPr sz="1800" spc="20" dirty="0">
                <a:solidFill>
                  <a:srgbClr val="404040"/>
                </a:solidFill>
                <a:latin typeface="Arial"/>
                <a:cs typeface="Arial"/>
              </a:rPr>
              <a:t>outcome </a:t>
            </a:r>
            <a:r>
              <a:rPr sz="1800" spc="25" dirty="0">
                <a:solidFill>
                  <a:srgbClr val="404040"/>
                </a:solidFill>
                <a:latin typeface="Arial"/>
                <a:cs typeface="Arial"/>
              </a:rPr>
              <a:t>in </a:t>
            </a:r>
            <a:r>
              <a:rPr sz="1800" spc="-85" dirty="0">
                <a:solidFill>
                  <a:srgbClr val="404040"/>
                </a:solidFill>
                <a:latin typeface="Arial"/>
                <a:cs typeface="Arial"/>
              </a:rPr>
              <a:t>a </a:t>
            </a:r>
            <a:r>
              <a:rPr sz="1800" spc="20" dirty="0">
                <a:solidFill>
                  <a:srgbClr val="404040"/>
                </a:solidFill>
                <a:latin typeface="Arial"/>
                <a:cs typeface="Arial"/>
              </a:rPr>
              <a:t>trial </a:t>
            </a:r>
            <a:r>
              <a:rPr sz="1800" spc="-40" dirty="0">
                <a:solidFill>
                  <a:srgbClr val="404040"/>
                </a:solidFill>
                <a:latin typeface="Arial"/>
                <a:cs typeface="Arial"/>
              </a:rPr>
              <a:t>based </a:t>
            </a:r>
            <a:r>
              <a:rPr sz="1800" spc="35" dirty="0">
                <a:solidFill>
                  <a:srgbClr val="404040"/>
                </a:solidFill>
                <a:latin typeface="Arial"/>
                <a:cs typeface="Arial"/>
              </a:rPr>
              <a:t>on </a:t>
            </a:r>
            <a:r>
              <a:rPr sz="1800" spc="-10" dirty="0">
                <a:solidFill>
                  <a:srgbClr val="404040"/>
                </a:solidFill>
                <a:latin typeface="Arial"/>
                <a:cs typeface="Arial"/>
              </a:rPr>
              <a:t>legal</a:t>
            </a:r>
            <a:r>
              <a:rPr sz="1800" spc="105" dirty="0">
                <a:solidFill>
                  <a:srgbClr val="404040"/>
                </a:solidFill>
                <a:latin typeface="Arial"/>
                <a:cs typeface="Arial"/>
              </a:rPr>
              <a:t> </a:t>
            </a:r>
            <a:r>
              <a:rPr sz="1800" spc="-20" dirty="0">
                <a:solidFill>
                  <a:srgbClr val="404040"/>
                </a:solidFill>
                <a:latin typeface="Arial"/>
                <a:cs typeface="Arial"/>
              </a:rPr>
              <a:t>precedents</a:t>
            </a:r>
            <a:endParaRPr sz="1800">
              <a:latin typeface="Arial"/>
              <a:cs typeface="Arial"/>
            </a:endParaRPr>
          </a:p>
          <a:p>
            <a:pPr marL="355600">
              <a:lnSpc>
                <a:spcPct val="100000"/>
              </a:lnSpc>
              <a:spcBef>
                <a:spcPts val="5"/>
              </a:spcBef>
            </a:pPr>
            <a:r>
              <a:rPr sz="1800" spc="40" dirty="0">
                <a:solidFill>
                  <a:srgbClr val="404040"/>
                </a:solidFill>
                <a:latin typeface="Arial"/>
                <a:cs typeface="Arial"/>
              </a:rPr>
              <a:t>or </a:t>
            </a:r>
            <a:r>
              <a:rPr sz="1800" spc="-90" dirty="0">
                <a:solidFill>
                  <a:srgbClr val="404040"/>
                </a:solidFill>
                <a:latin typeface="Arial"/>
                <a:cs typeface="Arial"/>
              </a:rPr>
              <a:t>a </a:t>
            </a:r>
            <a:r>
              <a:rPr sz="1800" spc="15" dirty="0">
                <a:solidFill>
                  <a:srgbClr val="404040"/>
                </a:solidFill>
                <a:latin typeface="Arial"/>
                <a:cs typeface="Arial"/>
              </a:rPr>
              <a:t>judge </a:t>
            </a:r>
            <a:r>
              <a:rPr sz="1800" spc="20" dirty="0">
                <a:solidFill>
                  <a:srgbClr val="404040"/>
                </a:solidFill>
                <a:latin typeface="Arial"/>
                <a:cs typeface="Arial"/>
              </a:rPr>
              <a:t>who </a:t>
            </a:r>
            <a:r>
              <a:rPr sz="1800" spc="-45" dirty="0">
                <a:solidFill>
                  <a:srgbClr val="404040"/>
                </a:solidFill>
                <a:latin typeface="Arial"/>
                <a:cs typeface="Arial"/>
              </a:rPr>
              <a:t>creates </a:t>
            </a:r>
            <a:r>
              <a:rPr sz="1800" spc="-95" dirty="0">
                <a:solidFill>
                  <a:srgbClr val="404040"/>
                </a:solidFill>
                <a:latin typeface="Arial"/>
                <a:cs typeface="Arial"/>
              </a:rPr>
              <a:t>case </a:t>
            </a:r>
            <a:r>
              <a:rPr sz="1800" spc="-25" dirty="0">
                <a:solidFill>
                  <a:srgbClr val="404040"/>
                </a:solidFill>
                <a:latin typeface="Arial"/>
                <a:cs typeface="Arial"/>
              </a:rPr>
              <a:t>law </a:t>
            </a:r>
            <a:r>
              <a:rPr sz="1800" spc="-55" dirty="0">
                <a:solidFill>
                  <a:srgbClr val="404040"/>
                </a:solidFill>
                <a:latin typeface="Arial"/>
                <a:cs typeface="Arial"/>
              </a:rPr>
              <a:t>is </a:t>
            </a:r>
            <a:r>
              <a:rPr sz="1800" spc="-5" dirty="0">
                <a:solidFill>
                  <a:srgbClr val="404040"/>
                </a:solidFill>
                <a:latin typeface="Arial"/>
                <a:cs typeface="Arial"/>
              </a:rPr>
              <a:t>using </a:t>
            </a:r>
            <a:r>
              <a:rPr sz="1800" spc="-45" dirty="0">
                <a:solidFill>
                  <a:srgbClr val="404040"/>
                </a:solidFill>
                <a:latin typeface="Arial"/>
                <a:cs typeface="Arial"/>
              </a:rPr>
              <a:t>case-based</a:t>
            </a:r>
            <a:r>
              <a:rPr sz="1800" spc="95" dirty="0">
                <a:solidFill>
                  <a:srgbClr val="404040"/>
                </a:solidFill>
                <a:latin typeface="Arial"/>
                <a:cs typeface="Arial"/>
              </a:rPr>
              <a:t> </a:t>
            </a:r>
            <a:r>
              <a:rPr sz="1800" spc="-20" dirty="0">
                <a:solidFill>
                  <a:srgbClr val="404040"/>
                </a:solidFill>
                <a:latin typeface="Arial"/>
                <a:cs typeface="Arial"/>
              </a:rPr>
              <a:t>reasoning.</a:t>
            </a:r>
            <a:endParaRPr sz="1800">
              <a:latin typeface="Arial"/>
              <a:cs typeface="Arial"/>
            </a:endParaRPr>
          </a:p>
        </p:txBody>
      </p:sp>
    </p:spTree>
    <p:extLst>
      <p:ext uri="{BB962C8B-B14F-4D97-AF65-F5344CB8AC3E}">
        <p14:creationId xmlns:p14="http://schemas.microsoft.com/office/powerpoint/2010/main" val="13631841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4526915" cy="574675"/>
          </a:xfrm>
          <a:prstGeom prst="rect">
            <a:avLst/>
          </a:prstGeom>
        </p:spPr>
        <p:txBody>
          <a:bodyPr vert="horz" wrap="square" lIns="0" tIns="12700" rIns="0" bIns="0" rtlCol="0">
            <a:spAutoFit/>
          </a:bodyPr>
          <a:lstStyle/>
          <a:p>
            <a:pPr marL="12700">
              <a:lnSpc>
                <a:spcPct val="100000"/>
              </a:lnSpc>
              <a:spcBef>
                <a:spcPts val="100"/>
              </a:spcBef>
            </a:pPr>
            <a:r>
              <a:rPr spc="-60" dirty="0"/>
              <a:t>Rule-based</a:t>
            </a:r>
            <a:r>
              <a:rPr spc="-30" dirty="0"/>
              <a:t> </a:t>
            </a:r>
            <a:r>
              <a:rPr spc="-80" dirty="0"/>
              <a:t>Reasoning</a:t>
            </a:r>
          </a:p>
        </p:txBody>
      </p:sp>
      <p:sp>
        <p:nvSpPr>
          <p:cNvPr id="3" name="object 3"/>
          <p:cNvSpPr txBox="1"/>
          <p:nvPr/>
        </p:nvSpPr>
        <p:spPr>
          <a:xfrm>
            <a:off x="2668270" y="1963039"/>
            <a:ext cx="8423910" cy="1104900"/>
          </a:xfrm>
          <a:prstGeom prst="rect">
            <a:avLst/>
          </a:prstGeom>
        </p:spPr>
        <p:txBody>
          <a:bodyPr vert="horz" wrap="square" lIns="0" tIns="140335" rIns="0" bIns="0" rtlCol="0">
            <a:spAutoFit/>
          </a:bodyPr>
          <a:lstStyle/>
          <a:p>
            <a:pPr marL="355600" indent="-342900">
              <a:lnSpc>
                <a:spcPct val="100000"/>
              </a:lnSpc>
              <a:spcBef>
                <a:spcPts val="1105"/>
              </a:spcBef>
              <a:buClr>
                <a:srgbClr val="A42F0F"/>
              </a:buClr>
              <a:buChar char=""/>
              <a:tabLst>
                <a:tab pos="354965" algn="l"/>
                <a:tab pos="355600" algn="l"/>
              </a:tabLst>
            </a:pPr>
            <a:r>
              <a:rPr sz="1800" spc="-40" dirty="0">
                <a:solidFill>
                  <a:srgbClr val="404040"/>
                </a:solidFill>
                <a:latin typeface="Arial"/>
                <a:cs typeface="Arial"/>
              </a:rPr>
              <a:t>A </a:t>
            </a:r>
            <a:r>
              <a:rPr sz="1800" dirty="0">
                <a:solidFill>
                  <a:srgbClr val="404040"/>
                </a:solidFill>
                <a:latin typeface="Arial"/>
                <a:cs typeface="Arial"/>
              </a:rPr>
              <a:t>particular </a:t>
            </a:r>
            <a:r>
              <a:rPr sz="1800" spc="20" dirty="0">
                <a:solidFill>
                  <a:srgbClr val="404040"/>
                </a:solidFill>
                <a:latin typeface="Arial"/>
                <a:cs typeface="Arial"/>
              </a:rPr>
              <a:t>type </a:t>
            </a:r>
            <a:r>
              <a:rPr sz="1800" spc="55" dirty="0">
                <a:solidFill>
                  <a:srgbClr val="404040"/>
                </a:solidFill>
                <a:latin typeface="Arial"/>
                <a:cs typeface="Arial"/>
              </a:rPr>
              <a:t>of </a:t>
            </a:r>
            <a:r>
              <a:rPr sz="1800" spc="-10" dirty="0">
                <a:solidFill>
                  <a:srgbClr val="404040"/>
                </a:solidFill>
                <a:latin typeface="Arial"/>
                <a:cs typeface="Arial"/>
              </a:rPr>
              <a:t>reasoning </a:t>
            </a:r>
            <a:r>
              <a:rPr sz="1800" spc="-5" dirty="0">
                <a:solidFill>
                  <a:srgbClr val="404040"/>
                </a:solidFill>
                <a:latin typeface="Arial"/>
                <a:cs typeface="Arial"/>
              </a:rPr>
              <a:t>which </a:t>
            </a:r>
            <a:r>
              <a:rPr sz="1800" spc="-80" dirty="0">
                <a:solidFill>
                  <a:srgbClr val="404040"/>
                </a:solidFill>
                <a:latin typeface="Arial"/>
                <a:cs typeface="Arial"/>
              </a:rPr>
              <a:t>uses </a:t>
            </a:r>
            <a:r>
              <a:rPr sz="1800" spc="20" dirty="0">
                <a:solidFill>
                  <a:srgbClr val="404040"/>
                </a:solidFill>
                <a:latin typeface="Arial"/>
                <a:cs typeface="Arial"/>
              </a:rPr>
              <a:t>"if-then-else" </a:t>
            </a:r>
            <a:r>
              <a:rPr sz="1800" spc="5" dirty="0">
                <a:solidFill>
                  <a:srgbClr val="404040"/>
                </a:solidFill>
                <a:latin typeface="Arial"/>
                <a:cs typeface="Arial"/>
              </a:rPr>
              <a:t>rule</a:t>
            </a:r>
            <a:r>
              <a:rPr sz="1800" spc="-130" dirty="0">
                <a:solidFill>
                  <a:srgbClr val="404040"/>
                </a:solidFill>
                <a:latin typeface="Arial"/>
                <a:cs typeface="Arial"/>
              </a:rPr>
              <a:t> </a:t>
            </a:r>
            <a:r>
              <a:rPr sz="1800" spc="-20" dirty="0">
                <a:solidFill>
                  <a:srgbClr val="404040"/>
                </a:solidFill>
                <a:latin typeface="Arial"/>
                <a:cs typeface="Arial"/>
              </a:rPr>
              <a:t>statements.</a:t>
            </a:r>
            <a:endParaRPr sz="1800">
              <a:latin typeface="Arial"/>
              <a:cs typeface="Arial"/>
            </a:endParaRPr>
          </a:p>
          <a:p>
            <a:pPr marL="355600" marR="5080" indent="-342900">
              <a:lnSpc>
                <a:spcPct val="100000"/>
              </a:lnSpc>
              <a:spcBef>
                <a:spcPts val="1010"/>
              </a:spcBef>
              <a:buClr>
                <a:srgbClr val="A42F0F"/>
              </a:buClr>
              <a:buChar char=""/>
              <a:tabLst>
                <a:tab pos="354965" algn="l"/>
                <a:tab pos="355600" algn="l"/>
              </a:tabLst>
            </a:pPr>
            <a:r>
              <a:rPr sz="1800" spc="-90" dirty="0">
                <a:solidFill>
                  <a:srgbClr val="404040"/>
                </a:solidFill>
                <a:latin typeface="Arial"/>
                <a:cs typeface="Arial"/>
              </a:rPr>
              <a:t>As </a:t>
            </a:r>
            <a:r>
              <a:rPr sz="1800" spc="20" dirty="0">
                <a:solidFill>
                  <a:srgbClr val="404040"/>
                </a:solidFill>
                <a:latin typeface="Arial"/>
                <a:cs typeface="Arial"/>
              </a:rPr>
              <a:t>mentioned </a:t>
            </a:r>
            <a:r>
              <a:rPr sz="1800" spc="-35" dirty="0">
                <a:solidFill>
                  <a:srgbClr val="404040"/>
                </a:solidFill>
                <a:latin typeface="Arial"/>
                <a:cs typeface="Arial"/>
              </a:rPr>
              <a:t>above, </a:t>
            </a:r>
            <a:r>
              <a:rPr sz="1800" spc="-30" dirty="0">
                <a:solidFill>
                  <a:srgbClr val="404040"/>
                </a:solidFill>
                <a:latin typeface="Arial"/>
                <a:cs typeface="Arial"/>
              </a:rPr>
              <a:t>rules </a:t>
            </a:r>
            <a:r>
              <a:rPr sz="1800" spc="-40" dirty="0">
                <a:solidFill>
                  <a:srgbClr val="404040"/>
                </a:solidFill>
                <a:latin typeface="Arial"/>
                <a:cs typeface="Arial"/>
              </a:rPr>
              <a:t>are </a:t>
            </a:r>
            <a:r>
              <a:rPr sz="1800" spc="-5" dirty="0">
                <a:solidFill>
                  <a:srgbClr val="404040"/>
                </a:solidFill>
                <a:latin typeface="Arial"/>
                <a:cs typeface="Arial"/>
              </a:rPr>
              <a:t>simply </a:t>
            </a:r>
            <a:r>
              <a:rPr sz="1800" dirty="0">
                <a:solidFill>
                  <a:srgbClr val="404040"/>
                </a:solidFill>
                <a:latin typeface="Arial"/>
                <a:cs typeface="Arial"/>
              </a:rPr>
              <a:t>patterns </a:t>
            </a:r>
            <a:r>
              <a:rPr sz="1800" spc="-5" dirty="0">
                <a:solidFill>
                  <a:srgbClr val="404040"/>
                </a:solidFill>
                <a:latin typeface="Arial"/>
                <a:cs typeface="Arial"/>
              </a:rPr>
              <a:t>and </a:t>
            </a:r>
            <a:r>
              <a:rPr sz="1800" spc="-35" dirty="0">
                <a:solidFill>
                  <a:srgbClr val="404040"/>
                </a:solidFill>
                <a:latin typeface="Arial"/>
                <a:cs typeface="Arial"/>
              </a:rPr>
              <a:t>an </a:t>
            </a:r>
            <a:r>
              <a:rPr sz="1800" spc="-15" dirty="0">
                <a:solidFill>
                  <a:srgbClr val="404040"/>
                </a:solidFill>
                <a:latin typeface="Arial"/>
                <a:cs typeface="Arial"/>
              </a:rPr>
              <a:t>inference </a:t>
            </a:r>
            <a:r>
              <a:rPr sz="1800" spc="-5" dirty="0">
                <a:solidFill>
                  <a:srgbClr val="404040"/>
                </a:solidFill>
                <a:latin typeface="Arial"/>
                <a:cs typeface="Arial"/>
              </a:rPr>
              <a:t>engine </a:t>
            </a:r>
            <a:r>
              <a:rPr sz="1800" spc="-70" dirty="0">
                <a:solidFill>
                  <a:srgbClr val="404040"/>
                </a:solidFill>
                <a:latin typeface="Arial"/>
                <a:cs typeface="Arial"/>
              </a:rPr>
              <a:t>searches  </a:t>
            </a:r>
            <a:r>
              <a:rPr sz="1800" spc="45" dirty="0">
                <a:solidFill>
                  <a:srgbClr val="404040"/>
                </a:solidFill>
                <a:latin typeface="Arial"/>
                <a:cs typeface="Arial"/>
              </a:rPr>
              <a:t>for </a:t>
            </a:r>
            <a:r>
              <a:rPr sz="1800" dirty="0">
                <a:solidFill>
                  <a:srgbClr val="404040"/>
                </a:solidFill>
                <a:latin typeface="Arial"/>
                <a:cs typeface="Arial"/>
              </a:rPr>
              <a:t>patterns </a:t>
            </a:r>
            <a:r>
              <a:rPr sz="1800" spc="20" dirty="0">
                <a:solidFill>
                  <a:srgbClr val="404040"/>
                </a:solidFill>
                <a:latin typeface="Arial"/>
                <a:cs typeface="Arial"/>
              </a:rPr>
              <a:t>in the </a:t>
            </a:r>
            <a:r>
              <a:rPr sz="1800" spc="-30" dirty="0">
                <a:solidFill>
                  <a:srgbClr val="404040"/>
                </a:solidFill>
                <a:latin typeface="Arial"/>
                <a:cs typeface="Arial"/>
              </a:rPr>
              <a:t>rules </a:t>
            </a:r>
            <a:r>
              <a:rPr sz="1800" spc="35" dirty="0">
                <a:solidFill>
                  <a:srgbClr val="404040"/>
                </a:solidFill>
                <a:latin typeface="Arial"/>
                <a:cs typeface="Arial"/>
              </a:rPr>
              <a:t>that </a:t>
            </a:r>
            <a:r>
              <a:rPr sz="1800" dirty="0">
                <a:solidFill>
                  <a:srgbClr val="404040"/>
                </a:solidFill>
                <a:latin typeface="Arial"/>
                <a:cs typeface="Arial"/>
              </a:rPr>
              <a:t>match patterns </a:t>
            </a:r>
            <a:r>
              <a:rPr sz="1800" spc="20" dirty="0">
                <a:solidFill>
                  <a:srgbClr val="404040"/>
                </a:solidFill>
                <a:latin typeface="Arial"/>
                <a:cs typeface="Arial"/>
              </a:rPr>
              <a:t>in the</a:t>
            </a:r>
            <a:r>
              <a:rPr sz="1800" spc="-275" dirty="0">
                <a:solidFill>
                  <a:srgbClr val="404040"/>
                </a:solidFill>
                <a:latin typeface="Arial"/>
                <a:cs typeface="Arial"/>
              </a:rPr>
              <a:t> </a:t>
            </a:r>
            <a:r>
              <a:rPr sz="1800" spc="-30" dirty="0">
                <a:solidFill>
                  <a:srgbClr val="404040"/>
                </a:solidFill>
                <a:latin typeface="Arial"/>
                <a:cs typeface="Arial"/>
              </a:rPr>
              <a:t>data.</a:t>
            </a:r>
            <a:endParaRPr sz="1800">
              <a:latin typeface="Arial"/>
              <a:cs typeface="Arial"/>
            </a:endParaRPr>
          </a:p>
        </p:txBody>
      </p:sp>
      <p:sp>
        <p:nvSpPr>
          <p:cNvPr id="4" name="object 4"/>
          <p:cNvSpPr txBox="1"/>
          <p:nvPr/>
        </p:nvSpPr>
        <p:spPr>
          <a:xfrm>
            <a:off x="2668270" y="3168522"/>
            <a:ext cx="8534400" cy="299720"/>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800" spc="335" dirty="0">
                <a:solidFill>
                  <a:srgbClr val="A42F0F"/>
                </a:solidFill>
                <a:latin typeface="Arial"/>
                <a:cs typeface="Arial"/>
              </a:rPr>
              <a:t>	</a:t>
            </a:r>
            <a:r>
              <a:rPr sz="1800" spc="-70" dirty="0">
                <a:solidFill>
                  <a:srgbClr val="404040"/>
                </a:solidFill>
                <a:latin typeface="Arial"/>
                <a:cs typeface="Arial"/>
              </a:rPr>
              <a:t>The </a:t>
            </a:r>
            <a:r>
              <a:rPr sz="1800" spc="50" dirty="0">
                <a:solidFill>
                  <a:srgbClr val="404040"/>
                </a:solidFill>
                <a:latin typeface="Arial"/>
                <a:cs typeface="Arial"/>
              </a:rPr>
              <a:t>"if" </a:t>
            </a:r>
            <a:r>
              <a:rPr sz="1800" spc="-50" dirty="0">
                <a:solidFill>
                  <a:srgbClr val="404040"/>
                </a:solidFill>
                <a:latin typeface="Arial"/>
                <a:cs typeface="Arial"/>
              </a:rPr>
              <a:t>means </a:t>
            </a:r>
            <a:r>
              <a:rPr sz="1800" dirty="0">
                <a:solidFill>
                  <a:srgbClr val="404040"/>
                </a:solidFill>
                <a:latin typeface="Arial"/>
                <a:cs typeface="Arial"/>
              </a:rPr>
              <a:t>"when </a:t>
            </a:r>
            <a:r>
              <a:rPr sz="1800" spc="20" dirty="0">
                <a:solidFill>
                  <a:srgbClr val="404040"/>
                </a:solidFill>
                <a:latin typeface="Arial"/>
                <a:cs typeface="Arial"/>
              </a:rPr>
              <a:t>the </a:t>
            </a:r>
            <a:r>
              <a:rPr sz="1800" spc="30" dirty="0">
                <a:solidFill>
                  <a:srgbClr val="404040"/>
                </a:solidFill>
                <a:latin typeface="Arial"/>
                <a:cs typeface="Arial"/>
              </a:rPr>
              <a:t>condition </a:t>
            </a:r>
            <a:r>
              <a:rPr sz="1800" spc="-55" dirty="0">
                <a:solidFill>
                  <a:srgbClr val="404040"/>
                </a:solidFill>
                <a:latin typeface="Arial"/>
                <a:cs typeface="Arial"/>
              </a:rPr>
              <a:t>is </a:t>
            </a:r>
            <a:r>
              <a:rPr sz="1800" spc="5" dirty="0">
                <a:solidFill>
                  <a:srgbClr val="404040"/>
                </a:solidFill>
                <a:latin typeface="Arial"/>
                <a:cs typeface="Arial"/>
              </a:rPr>
              <a:t>true," </a:t>
            </a:r>
            <a:r>
              <a:rPr sz="1800" spc="20" dirty="0">
                <a:solidFill>
                  <a:srgbClr val="404040"/>
                </a:solidFill>
                <a:latin typeface="Arial"/>
                <a:cs typeface="Arial"/>
              </a:rPr>
              <a:t>the </a:t>
            </a:r>
            <a:r>
              <a:rPr sz="1800" spc="30" dirty="0">
                <a:solidFill>
                  <a:srgbClr val="404040"/>
                </a:solidFill>
                <a:latin typeface="Arial"/>
                <a:cs typeface="Arial"/>
              </a:rPr>
              <a:t>"then" </a:t>
            </a:r>
            <a:r>
              <a:rPr sz="1800" spc="-50" dirty="0">
                <a:solidFill>
                  <a:srgbClr val="404040"/>
                </a:solidFill>
                <a:latin typeface="Arial"/>
                <a:cs typeface="Arial"/>
              </a:rPr>
              <a:t>means </a:t>
            </a:r>
            <a:r>
              <a:rPr sz="1800" dirty="0">
                <a:solidFill>
                  <a:srgbClr val="404040"/>
                </a:solidFill>
                <a:latin typeface="Arial"/>
                <a:cs typeface="Arial"/>
              </a:rPr>
              <a:t>"take </a:t>
            </a:r>
            <a:r>
              <a:rPr sz="1800" spc="5" dirty="0">
                <a:solidFill>
                  <a:srgbClr val="404040"/>
                </a:solidFill>
                <a:latin typeface="Arial"/>
                <a:cs typeface="Arial"/>
              </a:rPr>
              <a:t>action </a:t>
            </a:r>
            <a:r>
              <a:rPr sz="1800" spc="10" dirty="0">
                <a:solidFill>
                  <a:srgbClr val="404040"/>
                </a:solidFill>
                <a:latin typeface="Arial"/>
                <a:cs typeface="Arial"/>
              </a:rPr>
              <a:t>A"</a:t>
            </a:r>
            <a:r>
              <a:rPr sz="1800" spc="-160" dirty="0">
                <a:solidFill>
                  <a:srgbClr val="404040"/>
                </a:solidFill>
                <a:latin typeface="Arial"/>
                <a:cs typeface="Arial"/>
              </a:rPr>
              <a:t> </a:t>
            </a:r>
            <a:r>
              <a:rPr sz="1800" spc="-5" dirty="0">
                <a:solidFill>
                  <a:srgbClr val="404040"/>
                </a:solidFill>
                <a:latin typeface="Arial"/>
                <a:cs typeface="Arial"/>
              </a:rPr>
              <a:t>and</a:t>
            </a:r>
            <a:endParaRPr sz="1800">
              <a:latin typeface="Arial"/>
              <a:cs typeface="Arial"/>
            </a:endParaRPr>
          </a:p>
        </p:txBody>
      </p:sp>
      <p:sp>
        <p:nvSpPr>
          <p:cNvPr id="5" name="object 5"/>
          <p:cNvSpPr txBox="1"/>
          <p:nvPr/>
        </p:nvSpPr>
        <p:spPr>
          <a:xfrm>
            <a:off x="2668270" y="3315684"/>
            <a:ext cx="6722745" cy="828040"/>
          </a:xfrm>
          <a:prstGeom prst="rect">
            <a:avLst/>
          </a:prstGeom>
        </p:spPr>
        <p:txBody>
          <a:bodyPr vert="horz" wrap="square" lIns="0" tIns="139700" rIns="0" bIns="0" rtlCol="0">
            <a:spAutoFit/>
          </a:bodyPr>
          <a:lstStyle/>
          <a:p>
            <a:pPr marL="355600">
              <a:lnSpc>
                <a:spcPct val="100000"/>
              </a:lnSpc>
              <a:spcBef>
                <a:spcPts val="1100"/>
              </a:spcBef>
            </a:pPr>
            <a:r>
              <a:rPr sz="1800" spc="20" dirty="0">
                <a:solidFill>
                  <a:srgbClr val="404040"/>
                </a:solidFill>
                <a:latin typeface="Arial"/>
                <a:cs typeface="Arial"/>
              </a:rPr>
              <a:t>the </a:t>
            </a:r>
            <a:r>
              <a:rPr sz="1800" spc="-20" dirty="0">
                <a:solidFill>
                  <a:srgbClr val="404040"/>
                </a:solidFill>
                <a:latin typeface="Arial"/>
                <a:cs typeface="Arial"/>
              </a:rPr>
              <a:t>"else" </a:t>
            </a:r>
            <a:r>
              <a:rPr sz="1800" spc="-50" dirty="0">
                <a:solidFill>
                  <a:srgbClr val="404040"/>
                </a:solidFill>
                <a:latin typeface="Arial"/>
                <a:cs typeface="Arial"/>
              </a:rPr>
              <a:t>means </a:t>
            </a:r>
            <a:r>
              <a:rPr sz="1800" dirty="0">
                <a:solidFill>
                  <a:srgbClr val="404040"/>
                </a:solidFill>
                <a:latin typeface="Arial"/>
                <a:cs typeface="Arial"/>
              </a:rPr>
              <a:t>"when </a:t>
            </a:r>
            <a:r>
              <a:rPr sz="1800" spc="20" dirty="0">
                <a:solidFill>
                  <a:srgbClr val="404040"/>
                </a:solidFill>
                <a:latin typeface="Arial"/>
                <a:cs typeface="Arial"/>
              </a:rPr>
              <a:t>the </a:t>
            </a:r>
            <a:r>
              <a:rPr sz="1800" spc="30" dirty="0">
                <a:solidFill>
                  <a:srgbClr val="404040"/>
                </a:solidFill>
                <a:latin typeface="Arial"/>
                <a:cs typeface="Arial"/>
              </a:rPr>
              <a:t>condition </a:t>
            </a:r>
            <a:r>
              <a:rPr sz="1800" spc="-55" dirty="0">
                <a:solidFill>
                  <a:srgbClr val="404040"/>
                </a:solidFill>
                <a:latin typeface="Arial"/>
                <a:cs typeface="Arial"/>
              </a:rPr>
              <a:t>is </a:t>
            </a:r>
            <a:r>
              <a:rPr sz="1800" spc="60" dirty="0">
                <a:solidFill>
                  <a:srgbClr val="404040"/>
                </a:solidFill>
                <a:latin typeface="Arial"/>
                <a:cs typeface="Arial"/>
              </a:rPr>
              <a:t>not </a:t>
            </a:r>
            <a:r>
              <a:rPr sz="1800" spc="20" dirty="0">
                <a:solidFill>
                  <a:srgbClr val="404040"/>
                </a:solidFill>
                <a:latin typeface="Arial"/>
                <a:cs typeface="Arial"/>
              </a:rPr>
              <a:t>true </a:t>
            </a:r>
            <a:r>
              <a:rPr sz="1800" spc="-10" dirty="0">
                <a:solidFill>
                  <a:srgbClr val="404040"/>
                </a:solidFill>
                <a:latin typeface="Arial"/>
                <a:cs typeface="Arial"/>
              </a:rPr>
              <a:t>take </a:t>
            </a:r>
            <a:r>
              <a:rPr sz="1800" spc="5" dirty="0">
                <a:solidFill>
                  <a:srgbClr val="404040"/>
                </a:solidFill>
                <a:latin typeface="Arial"/>
                <a:cs typeface="Arial"/>
              </a:rPr>
              <a:t>action</a:t>
            </a:r>
            <a:r>
              <a:rPr sz="1800" spc="-220" dirty="0">
                <a:solidFill>
                  <a:srgbClr val="404040"/>
                </a:solidFill>
                <a:latin typeface="Arial"/>
                <a:cs typeface="Arial"/>
              </a:rPr>
              <a:t> </a:t>
            </a:r>
            <a:r>
              <a:rPr sz="1800" spc="-75" dirty="0">
                <a:solidFill>
                  <a:srgbClr val="404040"/>
                </a:solidFill>
                <a:latin typeface="Arial"/>
                <a:cs typeface="Arial"/>
              </a:rPr>
              <a:t>B."</a:t>
            </a:r>
            <a:endParaRPr sz="1800">
              <a:latin typeface="Arial"/>
              <a:cs typeface="Arial"/>
            </a:endParaRPr>
          </a:p>
          <a:p>
            <a:pPr marL="12700">
              <a:lnSpc>
                <a:spcPct val="100000"/>
              </a:lnSpc>
              <a:spcBef>
                <a:spcPts val="1000"/>
              </a:spcBef>
              <a:tabLst>
                <a:tab pos="354965" algn="l"/>
              </a:tabLst>
            </a:pPr>
            <a:r>
              <a:rPr sz="1800" spc="335" dirty="0">
                <a:solidFill>
                  <a:srgbClr val="A42F0F"/>
                </a:solidFill>
                <a:latin typeface="Arial"/>
                <a:cs typeface="Arial"/>
              </a:rPr>
              <a:t>	</a:t>
            </a:r>
            <a:r>
              <a:rPr sz="1800" spc="-35" dirty="0">
                <a:solidFill>
                  <a:srgbClr val="404040"/>
                </a:solidFill>
                <a:latin typeface="Arial"/>
                <a:cs typeface="Arial"/>
              </a:rPr>
              <a:t>Here </a:t>
            </a:r>
            <a:r>
              <a:rPr sz="1800" spc="-55" dirty="0">
                <a:solidFill>
                  <a:srgbClr val="404040"/>
                </a:solidFill>
                <a:latin typeface="Arial"/>
                <a:cs typeface="Arial"/>
              </a:rPr>
              <a:t>is </a:t>
            </a:r>
            <a:r>
              <a:rPr sz="1800" spc="-35" dirty="0">
                <a:solidFill>
                  <a:srgbClr val="404040"/>
                </a:solidFill>
                <a:latin typeface="Arial"/>
                <a:cs typeface="Arial"/>
              </a:rPr>
              <a:t>an </a:t>
            </a:r>
            <a:r>
              <a:rPr sz="1800" spc="-25" dirty="0">
                <a:solidFill>
                  <a:srgbClr val="404040"/>
                </a:solidFill>
                <a:latin typeface="Arial"/>
                <a:cs typeface="Arial"/>
              </a:rPr>
              <a:t>example </a:t>
            </a:r>
            <a:r>
              <a:rPr sz="1800" spc="35" dirty="0">
                <a:solidFill>
                  <a:srgbClr val="404040"/>
                </a:solidFill>
                <a:latin typeface="Arial"/>
                <a:cs typeface="Arial"/>
              </a:rPr>
              <a:t>with </a:t>
            </a:r>
            <a:r>
              <a:rPr sz="1800" spc="20" dirty="0">
                <a:solidFill>
                  <a:srgbClr val="404040"/>
                </a:solidFill>
                <a:latin typeface="Arial"/>
                <a:cs typeface="Arial"/>
              </a:rPr>
              <a:t>the </a:t>
            </a:r>
            <a:r>
              <a:rPr sz="1800" spc="5" dirty="0">
                <a:solidFill>
                  <a:srgbClr val="404040"/>
                </a:solidFill>
                <a:latin typeface="Arial"/>
                <a:cs typeface="Arial"/>
              </a:rPr>
              <a:t>rule </a:t>
            </a:r>
            <a:r>
              <a:rPr sz="1800" spc="-165" dirty="0">
                <a:solidFill>
                  <a:srgbClr val="404040"/>
                </a:solidFill>
                <a:latin typeface="Arial"/>
                <a:cs typeface="Arial"/>
              </a:rPr>
              <a:t>PROBABLE</a:t>
            </a:r>
            <a:r>
              <a:rPr sz="1800" spc="-50" dirty="0">
                <a:solidFill>
                  <a:srgbClr val="404040"/>
                </a:solidFill>
                <a:latin typeface="Arial"/>
                <a:cs typeface="Arial"/>
              </a:rPr>
              <a:t> </a:t>
            </a:r>
            <a:r>
              <a:rPr sz="1800" spc="-160" dirty="0">
                <a:solidFill>
                  <a:srgbClr val="404040"/>
                </a:solidFill>
                <a:latin typeface="Arial"/>
                <a:cs typeface="Arial"/>
              </a:rPr>
              <a:t>CAUSE:</a:t>
            </a:r>
            <a:endParaRPr sz="1800">
              <a:latin typeface="Arial"/>
              <a:cs typeface="Arial"/>
            </a:endParaRPr>
          </a:p>
        </p:txBody>
      </p:sp>
      <p:sp>
        <p:nvSpPr>
          <p:cNvPr id="6" name="object 6"/>
          <p:cNvSpPr txBox="1"/>
          <p:nvPr/>
        </p:nvSpPr>
        <p:spPr>
          <a:xfrm>
            <a:off x="2668270" y="4246245"/>
            <a:ext cx="8571865" cy="848360"/>
          </a:xfrm>
          <a:prstGeom prst="rect">
            <a:avLst/>
          </a:prstGeom>
        </p:spPr>
        <p:txBody>
          <a:bodyPr vert="horz" wrap="square" lIns="0" tIns="12700" rIns="0" bIns="0" rtlCol="0">
            <a:spAutoFit/>
          </a:bodyPr>
          <a:lstStyle/>
          <a:p>
            <a:pPr marL="355600" marR="5080" indent="-342900">
              <a:lnSpc>
                <a:spcPct val="100000"/>
              </a:lnSpc>
              <a:spcBef>
                <a:spcPts val="100"/>
              </a:spcBef>
              <a:tabLst>
                <a:tab pos="354965" algn="l"/>
              </a:tabLst>
            </a:pPr>
            <a:r>
              <a:rPr sz="1800" spc="335" dirty="0">
                <a:solidFill>
                  <a:srgbClr val="A42F0F"/>
                </a:solidFill>
                <a:latin typeface="Arial"/>
                <a:cs typeface="Arial"/>
              </a:rPr>
              <a:t>	</a:t>
            </a:r>
            <a:r>
              <a:rPr sz="1800" spc="-125" dirty="0">
                <a:solidFill>
                  <a:srgbClr val="404040"/>
                </a:solidFill>
                <a:latin typeface="Arial"/>
                <a:cs typeface="Arial"/>
              </a:rPr>
              <a:t>IF </a:t>
            </a:r>
            <a:r>
              <a:rPr sz="1800" spc="15" dirty="0">
                <a:solidFill>
                  <a:srgbClr val="404040"/>
                </a:solidFill>
                <a:latin typeface="Arial"/>
                <a:cs typeface="Arial"/>
              </a:rPr>
              <a:t>robbery </a:t>
            </a:r>
            <a:r>
              <a:rPr sz="1800" spc="-55" dirty="0">
                <a:solidFill>
                  <a:srgbClr val="404040"/>
                </a:solidFill>
                <a:latin typeface="Arial"/>
                <a:cs typeface="Arial"/>
              </a:rPr>
              <a:t>is </a:t>
            </a:r>
            <a:r>
              <a:rPr sz="1800" spc="-185" dirty="0">
                <a:solidFill>
                  <a:srgbClr val="404040"/>
                </a:solidFill>
                <a:latin typeface="Arial"/>
                <a:cs typeface="Arial"/>
              </a:rPr>
              <a:t>TRUE </a:t>
            </a:r>
            <a:r>
              <a:rPr sz="1800" spc="-15" dirty="0">
                <a:solidFill>
                  <a:srgbClr val="404040"/>
                </a:solidFill>
                <a:latin typeface="Arial"/>
                <a:cs typeface="Arial"/>
              </a:rPr>
              <a:t>AND </a:t>
            </a:r>
            <a:r>
              <a:rPr sz="1800" spc="-35" dirty="0">
                <a:solidFill>
                  <a:srgbClr val="404040"/>
                </a:solidFill>
                <a:latin typeface="Arial"/>
                <a:cs typeface="Arial"/>
              </a:rPr>
              <a:t>suspect </a:t>
            </a:r>
            <a:r>
              <a:rPr sz="1800" spc="-30" dirty="0">
                <a:solidFill>
                  <a:srgbClr val="404040"/>
                </a:solidFill>
                <a:latin typeface="Arial"/>
                <a:cs typeface="Arial"/>
              </a:rPr>
              <a:t>witness </a:t>
            </a:r>
            <a:r>
              <a:rPr sz="1800" spc="20" dirty="0">
                <a:solidFill>
                  <a:srgbClr val="404040"/>
                </a:solidFill>
                <a:latin typeface="Arial"/>
                <a:cs typeface="Arial"/>
              </a:rPr>
              <a:t>identification </a:t>
            </a:r>
            <a:r>
              <a:rPr sz="1800" spc="-55" dirty="0">
                <a:solidFill>
                  <a:srgbClr val="404040"/>
                </a:solidFill>
                <a:latin typeface="Arial"/>
                <a:cs typeface="Arial"/>
              </a:rPr>
              <a:t>is </a:t>
            </a:r>
            <a:r>
              <a:rPr sz="1800" spc="-185" dirty="0">
                <a:solidFill>
                  <a:srgbClr val="404040"/>
                </a:solidFill>
                <a:latin typeface="Arial"/>
                <a:cs typeface="Arial"/>
              </a:rPr>
              <a:t>TRUE </a:t>
            </a:r>
            <a:r>
              <a:rPr sz="1800" spc="-15" dirty="0">
                <a:solidFill>
                  <a:srgbClr val="404040"/>
                </a:solidFill>
                <a:latin typeface="Arial"/>
                <a:cs typeface="Arial"/>
              </a:rPr>
              <a:t>AND </a:t>
            </a:r>
            <a:r>
              <a:rPr sz="1800" spc="-35" dirty="0">
                <a:solidFill>
                  <a:srgbClr val="404040"/>
                </a:solidFill>
                <a:latin typeface="Arial"/>
                <a:cs typeface="Arial"/>
              </a:rPr>
              <a:t>suspect  </a:t>
            </a:r>
            <a:r>
              <a:rPr sz="1800" spc="-25" dirty="0">
                <a:solidFill>
                  <a:srgbClr val="404040"/>
                </a:solidFill>
                <a:latin typeface="Arial"/>
                <a:cs typeface="Arial"/>
              </a:rPr>
              <a:t>physical </a:t>
            </a:r>
            <a:r>
              <a:rPr sz="1800" spc="-30" dirty="0">
                <a:solidFill>
                  <a:srgbClr val="404040"/>
                </a:solidFill>
                <a:latin typeface="Arial"/>
                <a:cs typeface="Arial"/>
              </a:rPr>
              <a:t>evidence </a:t>
            </a:r>
            <a:r>
              <a:rPr sz="1800" spc="-55" dirty="0">
                <a:solidFill>
                  <a:srgbClr val="404040"/>
                </a:solidFill>
                <a:latin typeface="Arial"/>
                <a:cs typeface="Arial"/>
              </a:rPr>
              <a:t>is </a:t>
            </a:r>
            <a:r>
              <a:rPr sz="1800" spc="-185" dirty="0">
                <a:solidFill>
                  <a:srgbClr val="404040"/>
                </a:solidFill>
                <a:latin typeface="Arial"/>
                <a:cs typeface="Arial"/>
              </a:rPr>
              <a:t>TRUE </a:t>
            </a:r>
            <a:r>
              <a:rPr sz="1800" spc="-15" dirty="0">
                <a:solidFill>
                  <a:srgbClr val="404040"/>
                </a:solidFill>
                <a:latin typeface="Arial"/>
                <a:cs typeface="Arial"/>
              </a:rPr>
              <a:t>AND </a:t>
            </a:r>
            <a:r>
              <a:rPr sz="1800" spc="-35" dirty="0">
                <a:solidFill>
                  <a:srgbClr val="404040"/>
                </a:solidFill>
                <a:latin typeface="Arial"/>
                <a:cs typeface="Arial"/>
              </a:rPr>
              <a:t>suspect </a:t>
            </a:r>
            <a:r>
              <a:rPr sz="1800" spc="-60" dirty="0">
                <a:solidFill>
                  <a:srgbClr val="404040"/>
                </a:solidFill>
                <a:latin typeface="Arial"/>
                <a:cs typeface="Arial"/>
              </a:rPr>
              <a:t>lacks </a:t>
            </a:r>
            <a:r>
              <a:rPr sz="1800" spc="10" dirty="0">
                <a:solidFill>
                  <a:srgbClr val="404040"/>
                </a:solidFill>
                <a:latin typeface="Arial"/>
                <a:cs typeface="Arial"/>
              </a:rPr>
              <a:t>alibi </a:t>
            </a:r>
            <a:r>
              <a:rPr sz="1800" spc="-55" dirty="0">
                <a:solidFill>
                  <a:srgbClr val="404040"/>
                </a:solidFill>
                <a:latin typeface="Arial"/>
                <a:cs typeface="Arial"/>
              </a:rPr>
              <a:t>is </a:t>
            </a:r>
            <a:r>
              <a:rPr sz="1800" spc="-185" dirty="0">
                <a:solidFill>
                  <a:srgbClr val="404040"/>
                </a:solidFill>
                <a:latin typeface="Arial"/>
                <a:cs typeface="Arial"/>
              </a:rPr>
              <a:t>TRUE </a:t>
            </a:r>
            <a:r>
              <a:rPr sz="1800" spc="-105" dirty="0">
                <a:solidFill>
                  <a:srgbClr val="404040"/>
                </a:solidFill>
                <a:latin typeface="Arial"/>
                <a:cs typeface="Arial"/>
              </a:rPr>
              <a:t>THEN </a:t>
            </a:r>
            <a:r>
              <a:rPr sz="1800" spc="10" dirty="0">
                <a:solidFill>
                  <a:srgbClr val="404040"/>
                </a:solidFill>
                <a:latin typeface="Arial"/>
                <a:cs typeface="Arial"/>
              </a:rPr>
              <a:t>probable </a:t>
            </a:r>
            <a:r>
              <a:rPr sz="1800" spc="-70" dirty="0">
                <a:solidFill>
                  <a:srgbClr val="404040"/>
                </a:solidFill>
                <a:latin typeface="Arial"/>
                <a:cs typeface="Arial"/>
              </a:rPr>
              <a:t>cause </a:t>
            </a:r>
            <a:r>
              <a:rPr sz="1800" spc="-60" dirty="0">
                <a:solidFill>
                  <a:srgbClr val="404040"/>
                </a:solidFill>
                <a:latin typeface="Arial"/>
                <a:cs typeface="Arial"/>
              </a:rPr>
              <a:t>is  </a:t>
            </a:r>
            <a:r>
              <a:rPr sz="1800" spc="-185" dirty="0">
                <a:solidFill>
                  <a:srgbClr val="404040"/>
                </a:solidFill>
                <a:latin typeface="Arial"/>
                <a:cs typeface="Arial"/>
              </a:rPr>
              <a:t>TRUE </a:t>
            </a:r>
            <a:r>
              <a:rPr sz="1800" spc="-245" dirty="0">
                <a:solidFill>
                  <a:srgbClr val="404040"/>
                </a:solidFill>
                <a:latin typeface="Arial"/>
                <a:cs typeface="Arial"/>
              </a:rPr>
              <a:t>ELSE </a:t>
            </a:r>
            <a:r>
              <a:rPr sz="1800" spc="30" dirty="0">
                <a:solidFill>
                  <a:srgbClr val="404040"/>
                </a:solidFill>
                <a:latin typeface="Arial"/>
                <a:cs typeface="Arial"/>
              </a:rPr>
              <a:t>round </a:t>
            </a:r>
            <a:r>
              <a:rPr sz="1800" spc="35" dirty="0">
                <a:solidFill>
                  <a:srgbClr val="404040"/>
                </a:solidFill>
                <a:latin typeface="Arial"/>
                <a:cs typeface="Arial"/>
              </a:rPr>
              <a:t>up </a:t>
            </a:r>
            <a:r>
              <a:rPr sz="1800" spc="-35" dirty="0">
                <a:solidFill>
                  <a:srgbClr val="404040"/>
                </a:solidFill>
                <a:latin typeface="Arial"/>
                <a:cs typeface="Arial"/>
              </a:rPr>
              <a:t>usual</a:t>
            </a:r>
            <a:r>
              <a:rPr sz="1800" spc="-335" dirty="0">
                <a:solidFill>
                  <a:srgbClr val="404040"/>
                </a:solidFill>
                <a:latin typeface="Arial"/>
                <a:cs typeface="Arial"/>
              </a:rPr>
              <a:t> </a:t>
            </a:r>
            <a:r>
              <a:rPr sz="1800" spc="-50" dirty="0">
                <a:solidFill>
                  <a:srgbClr val="404040"/>
                </a:solidFill>
                <a:latin typeface="Arial"/>
                <a:cs typeface="Arial"/>
              </a:rPr>
              <a:t>suspects</a:t>
            </a:r>
            <a:endParaRPr sz="1800">
              <a:latin typeface="Arial"/>
              <a:cs typeface="Arial"/>
            </a:endParaRPr>
          </a:p>
        </p:txBody>
      </p:sp>
    </p:spTree>
    <p:extLst>
      <p:ext uri="{BB962C8B-B14F-4D97-AF65-F5344CB8AC3E}">
        <p14:creationId xmlns:p14="http://schemas.microsoft.com/office/powerpoint/2010/main" val="36896607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4682490" cy="574675"/>
          </a:xfrm>
          <a:prstGeom prst="rect">
            <a:avLst/>
          </a:prstGeom>
        </p:spPr>
        <p:txBody>
          <a:bodyPr vert="horz" wrap="square" lIns="0" tIns="12700" rIns="0" bIns="0" rtlCol="0">
            <a:spAutoFit/>
          </a:bodyPr>
          <a:lstStyle/>
          <a:p>
            <a:pPr marL="12700">
              <a:lnSpc>
                <a:spcPct val="100000"/>
              </a:lnSpc>
              <a:spcBef>
                <a:spcPts val="100"/>
              </a:spcBef>
            </a:pPr>
            <a:r>
              <a:rPr spc="-15" dirty="0"/>
              <a:t>Black-board</a:t>
            </a:r>
            <a:r>
              <a:rPr spc="-45" dirty="0"/>
              <a:t> </a:t>
            </a:r>
            <a:r>
              <a:rPr spc="-75" dirty="0"/>
              <a:t>Reasoning</a:t>
            </a:r>
          </a:p>
        </p:txBody>
      </p:sp>
      <p:sp>
        <p:nvSpPr>
          <p:cNvPr id="3" name="object 3"/>
          <p:cNvSpPr txBox="1"/>
          <p:nvPr/>
        </p:nvSpPr>
        <p:spPr>
          <a:xfrm>
            <a:off x="2668270" y="2092578"/>
            <a:ext cx="8225155" cy="1121410"/>
          </a:xfrm>
          <a:prstGeom prst="rect">
            <a:avLst/>
          </a:prstGeom>
        </p:spPr>
        <p:txBody>
          <a:bodyPr vert="horz" wrap="square" lIns="0" tIns="13335" rIns="0" bIns="0" rtlCol="0">
            <a:spAutoFit/>
          </a:bodyPr>
          <a:lstStyle/>
          <a:p>
            <a:pPr marL="355600" marR="5080" indent="-342900">
              <a:lnSpc>
                <a:spcPct val="99800"/>
              </a:lnSpc>
              <a:spcBef>
                <a:spcPts val="105"/>
              </a:spcBef>
              <a:tabLst>
                <a:tab pos="354965" algn="l"/>
              </a:tabLst>
            </a:pPr>
            <a:r>
              <a:rPr sz="1800" spc="335" dirty="0">
                <a:solidFill>
                  <a:srgbClr val="A42F0F"/>
                </a:solidFill>
                <a:latin typeface="Arial"/>
                <a:cs typeface="Arial"/>
              </a:rPr>
              <a:t>	</a:t>
            </a:r>
            <a:r>
              <a:rPr sz="1800" spc="-40" dirty="0">
                <a:solidFill>
                  <a:srgbClr val="404040"/>
                </a:solidFill>
                <a:latin typeface="Arial"/>
                <a:cs typeface="Arial"/>
              </a:rPr>
              <a:t>A </a:t>
            </a:r>
            <a:r>
              <a:rPr sz="1800" b="1" spc="-15" dirty="0">
                <a:solidFill>
                  <a:srgbClr val="404040"/>
                </a:solidFill>
                <a:latin typeface="Arial"/>
                <a:cs typeface="Arial"/>
              </a:rPr>
              <a:t>blackboard </a:t>
            </a:r>
            <a:r>
              <a:rPr sz="1800" b="1" spc="-55" dirty="0">
                <a:solidFill>
                  <a:srgbClr val="404040"/>
                </a:solidFill>
                <a:latin typeface="Arial"/>
                <a:cs typeface="Arial"/>
              </a:rPr>
              <a:t>system </a:t>
            </a:r>
            <a:r>
              <a:rPr sz="1800" spc="-55" dirty="0">
                <a:solidFill>
                  <a:srgbClr val="404040"/>
                </a:solidFill>
                <a:latin typeface="Arial"/>
                <a:cs typeface="Arial"/>
              </a:rPr>
              <a:t>is </a:t>
            </a:r>
            <a:r>
              <a:rPr sz="1800" spc="-35" dirty="0">
                <a:solidFill>
                  <a:srgbClr val="404040"/>
                </a:solidFill>
                <a:latin typeface="Arial"/>
                <a:cs typeface="Arial"/>
              </a:rPr>
              <a:t>an </a:t>
            </a:r>
            <a:r>
              <a:rPr sz="1800" spc="5" dirty="0">
                <a:solidFill>
                  <a:srgbClr val="404040"/>
                </a:solidFill>
                <a:latin typeface="Arial"/>
                <a:cs typeface="Arial"/>
              </a:rPr>
              <a:t>artificial </a:t>
            </a:r>
            <a:r>
              <a:rPr sz="1800" dirty="0">
                <a:solidFill>
                  <a:srgbClr val="404040"/>
                </a:solidFill>
                <a:latin typeface="Arial"/>
                <a:cs typeface="Arial"/>
              </a:rPr>
              <a:t>intelligence </a:t>
            </a:r>
            <a:r>
              <a:rPr sz="1800" spc="10" dirty="0">
                <a:solidFill>
                  <a:srgbClr val="404040"/>
                </a:solidFill>
                <a:latin typeface="Arial"/>
                <a:cs typeface="Arial"/>
              </a:rPr>
              <a:t>application </a:t>
            </a:r>
            <a:r>
              <a:rPr sz="1800" spc="-40" dirty="0">
                <a:solidFill>
                  <a:srgbClr val="404040"/>
                </a:solidFill>
                <a:latin typeface="Arial"/>
                <a:cs typeface="Arial"/>
              </a:rPr>
              <a:t>based </a:t>
            </a:r>
            <a:r>
              <a:rPr sz="1800" spc="35" dirty="0">
                <a:solidFill>
                  <a:srgbClr val="404040"/>
                </a:solidFill>
                <a:latin typeface="Arial"/>
                <a:cs typeface="Arial"/>
              </a:rPr>
              <a:t>on </a:t>
            </a:r>
            <a:r>
              <a:rPr sz="1800" spc="20" dirty="0">
                <a:solidFill>
                  <a:srgbClr val="404040"/>
                </a:solidFill>
                <a:latin typeface="Arial"/>
                <a:cs typeface="Arial"/>
              </a:rPr>
              <a:t>the  </a:t>
            </a:r>
            <a:r>
              <a:rPr sz="1800" dirty="0">
                <a:solidFill>
                  <a:srgbClr val="404040"/>
                </a:solidFill>
                <a:latin typeface="Arial"/>
                <a:cs typeface="Arial"/>
              </a:rPr>
              <a:t>blackboard </a:t>
            </a:r>
            <a:r>
              <a:rPr sz="1800" spc="-5" dirty="0">
                <a:solidFill>
                  <a:srgbClr val="404040"/>
                </a:solidFill>
                <a:latin typeface="Arial"/>
                <a:cs typeface="Arial"/>
              </a:rPr>
              <a:t>architectural model, </a:t>
            </a:r>
            <a:r>
              <a:rPr sz="1800" spc="-20" dirty="0">
                <a:solidFill>
                  <a:srgbClr val="404040"/>
                </a:solidFill>
                <a:latin typeface="Arial"/>
                <a:cs typeface="Arial"/>
              </a:rPr>
              <a:t>where </a:t>
            </a:r>
            <a:r>
              <a:rPr sz="1800" spc="-90" dirty="0">
                <a:solidFill>
                  <a:srgbClr val="404040"/>
                </a:solidFill>
                <a:latin typeface="Arial"/>
                <a:cs typeface="Arial"/>
              </a:rPr>
              <a:t>a </a:t>
            </a:r>
            <a:r>
              <a:rPr sz="1800" b="1" spc="-10" dirty="0">
                <a:solidFill>
                  <a:srgbClr val="404040"/>
                </a:solidFill>
                <a:latin typeface="Arial"/>
                <a:cs typeface="Arial"/>
              </a:rPr>
              <a:t>common </a:t>
            </a:r>
            <a:r>
              <a:rPr sz="1800" b="1" spc="-5" dirty="0">
                <a:solidFill>
                  <a:srgbClr val="404040"/>
                </a:solidFill>
                <a:latin typeface="Arial"/>
                <a:cs typeface="Arial"/>
              </a:rPr>
              <a:t>knowledge </a:t>
            </a:r>
            <a:r>
              <a:rPr sz="1800" b="1" spc="-60" dirty="0">
                <a:solidFill>
                  <a:srgbClr val="404040"/>
                </a:solidFill>
                <a:latin typeface="Arial"/>
                <a:cs typeface="Arial"/>
              </a:rPr>
              <a:t>base, </a:t>
            </a:r>
            <a:r>
              <a:rPr sz="1800" spc="20" dirty="0">
                <a:solidFill>
                  <a:srgbClr val="404040"/>
                </a:solidFill>
                <a:latin typeface="Arial"/>
                <a:cs typeface="Arial"/>
              </a:rPr>
              <a:t>the  </a:t>
            </a:r>
            <a:r>
              <a:rPr sz="1800" dirty="0">
                <a:solidFill>
                  <a:srgbClr val="404040"/>
                </a:solidFill>
                <a:latin typeface="Arial"/>
                <a:cs typeface="Arial"/>
              </a:rPr>
              <a:t>"blackboard", </a:t>
            </a:r>
            <a:r>
              <a:rPr sz="1800" spc="-55" dirty="0">
                <a:solidFill>
                  <a:srgbClr val="404040"/>
                </a:solidFill>
                <a:latin typeface="Arial"/>
                <a:cs typeface="Arial"/>
              </a:rPr>
              <a:t>is </a:t>
            </a:r>
            <a:r>
              <a:rPr sz="1800" dirty="0">
                <a:solidFill>
                  <a:srgbClr val="404040"/>
                </a:solidFill>
                <a:latin typeface="Arial"/>
                <a:cs typeface="Arial"/>
              </a:rPr>
              <a:t>iteratively </a:t>
            </a:r>
            <a:r>
              <a:rPr sz="1800" spc="15" dirty="0">
                <a:solidFill>
                  <a:srgbClr val="404040"/>
                </a:solidFill>
                <a:latin typeface="Arial"/>
                <a:cs typeface="Arial"/>
              </a:rPr>
              <a:t>updated </a:t>
            </a:r>
            <a:r>
              <a:rPr sz="1800" spc="10" dirty="0">
                <a:solidFill>
                  <a:srgbClr val="404040"/>
                </a:solidFill>
                <a:latin typeface="Arial"/>
                <a:cs typeface="Arial"/>
              </a:rPr>
              <a:t>by </a:t>
            </a:r>
            <a:r>
              <a:rPr sz="1800" spc="-90" dirty="0">
                <a:solidFill>
                  <a:srgbClr val="404040"/>
                </a:solidFill>
                <a:latin typeface="Arial"/>
                <a:cs typeface="Arial"/>
              </a:rPr>
              <a:t>a </a:t>
            </a:r>
            <a:r>
              <a:rPr sz="1800" spc="-30" dirty="0">
                <a:solidFill>
                  <a:srgbClr val="404040"/>
                </a:solidFill>
                <a:latin typeface="Arial"/>
                <a:cs typeface="Arial"/>
              </a:rPr>
              <a:t>diverse </a:t>
            </a:r>
            <a:r>
              <a:rPr sz="1800" spc="40" dirty="0">
                <a:solidFill>
                  <a:srgbClr val="404040"/>
                </a:solidFill>
                <a:latin typeface="Arial"/>
                <a:cs typeface="Arial"/>
              </a:rPr>
              <a:t>group </a:t>
            </a:r>
            <a:r>
              <a:rPr sz="1800" spc="55" dirty="0">
                <a:solidFill>
                  <a:srgbClr val="404040"/>
                </a:solidFill>
                <a:latin typeface="Arial"/>
                <a:cs typeface="Arial"/>
              </a:rPr>
              <a:t>of </a:t>
            </a:r>
            <a:r>
              <a:rPr sz="1800" spc="-30" dirty="0">
                <a:solidFill>
                  <a:srgbClr val="404040"/>
                </a:solidFill>
                <a:latin typeface="Arial"/>
                <a:cs typeface="Arial"/>
              </a:rPr>
              <a:t>specialist </a:t>
            </a:r>
            <a:r>
              <a:rPr sz="1800" spc="5" dirty="0">
                <a:solidFill>
                  <a:srgbClr val="404040"/>
                </a:solidFill>
                <a:latin typeface="Arial"/>
                <a:cs typeface="Arial"/>
              </a:rPr>
              <a:t>knowledge  </a:t>
            </a:r>
            <a:r>
              <a:rPr sz="1800" spc="-55" dirty="0">
                <a:solidFill>
                  <a:srgbClr val="404040"/>
                </a:solidFill>
                <a:latin typeface="Arial"/>
                <a:cs typeface="Arial"/>
              </a:rPr>
              <a:t>sources, </a:t>
            </a:r>
            <a:r>
              <a:rPr sz="1800" spc="15" dirty="0">
                <a:solidFill>
                  <a:srgbClr val="404040"/>
                </a:solidFill>
                <a:latin typeface="Arial"/>
                <a:cs typeface="Arial"/>
              </a:rPr>
              <a:t>starting </a:t>
            </a:r>
            <a:r>
              <a:rPr sz="1800" spc="35" dirty="0">
                <a:solidFill>
                  <a:srgbClr val="404040"/>
                </a:solidFill>
                <a:latin typeface="Arial"/>
                <a:cs typeface="Arial"/>
              </a:rPr>
              <a:t>with </a:t>
            </a:r>
            <a:r>
              <a:rPr sz="1800" spc="-90" dirty="0">
                <a:solidFill>
                  <a:srgbClr val="404040"/>
                </a:solidFill>
                <a:latin typeface="Arial"/>
                <a:cs typeface="Arial"/>
              </a:rPr>
              <a:t>a </a:t>
            </a:r>
            <a:r>
              <a:rPr sz="1800" spc="25" dirty="0">
                <a:solidFill>
                  <a:srgbClr val="404040"/>
                </a:solidFill>
                <a:latin typeface="Arial"/>
                <a:cs typeface="Arial"/>
              </a:rPr>
              <a:t>problem </a:t>
            </a:r>
            <a:r>
              <a:rPr sz="1800" spc="-5" dirty="0">
                <a:solidFill>
                  <a:srgbClr val="404040"/>
                </a:solidFill>
                <a:latin typeface="Arial"/>
                <a:cs typeface="Arial"/>
              </a:rPr>
              <a:t>specification and </a:t>
            </a:r>
            <a:r>
              <a:rPr sz="1800" spc="15" dirty="0">
                <a:solidFill>
                  <a:srgbClr val="404040"/>
                </a:solidFill>
                <a:latin typeface="Arial"/>
                <a:cs typeface="Arial"/>
              </a:rPr>
              <a:t>ending </a:t>
            </a:r>
            <a:r>
              <a:rPr sz="1800" spc="35" dirty="0">
                <a:solidFill>
                  <a:srgbClr val="404040"/>
                </a:solidFill>
                <a:latin typeface="Arial"/>
                <a:cs typeface="Arial"/>
              </a:rPr>
              <a:t>with </a:t>
            </a:r>
            <a:r>
              <a:rPr sz="1800" spc="-90" dirty="0">
                <a:solidFill>
                  <a:srgbClr val="404040"/>
                </a:solidFill>
                <a:latin typeface="Arial"/>
                <a:cs typeface="Arial"/>
              </a:rPr>
              <a:t>a</a:t>
            </a:r>
            <a:r>
              <a:rPr sz="1800" spc="-95" dirty="0">
                <a:solidFill>
                  <a:srgbClr val="404040"/>
                </a:solidFill>
                <a:latin typeface="Arial"/>
                <a:cs typeface="Arial"/>
              </a:rPr>
              <a:t> </a:t>
            </a:r>
            <a:r>
              <a:rPr sz="1800" dirty="0">
                <a:solidFill>
                  <a:srgbClr val="404040"/>
                </a:solidFill>
                <a:latin typeface="Arial"/>
                <a:cs typeface="Arial"/>
              </a:rPr>
              <a:t>solution.</a:t>
            </a:r>
            <a:endParaRPr sz="1800">
              <a:latin typeface="Arial"/>
              <a:cs typeface="Arial"/>
            </a:endParaRPr>
          </a:p>
        </p:txBody>
      </p:sp>
      <p:sp>
        <p:nvSpPr>
          <p:cNvPr id="4" name="object 4"/>
          <p:cNvSpPr txBox="1"/>
          <p:nvPr/>
        </p:nvSpPr>
        <p:spPr>
          <a:xfrm>
            <a:off x="2668270" y="3316351"/>
            <a:ext cx="8300084" cy="299720"/>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800" spc="335" dirty="0">
                <a:solidFill>
                  <a:srgbClr val="A42F0F"/>
                </a:solidFill>
                <a:latin typeface="Arial"/>
                <a:cs typeface="Arial"/>
              </a:rPr>
              <a:t>	</a:t>
            </a:r>
            <a:r>
              <a:rPr sz="1800" spc="-110" dirty="0">
                <a:solidFill>
                  <a:srgbClr val="404040"/>
                </a:solidFill>
                <a:latin typeface="Arial"/>
                <a:cs typeface="Arial"/>
              </a:rPr>
              <a:t>Each </a:t>
            </a:r>
            <a:r>
              <a:rPr sz="1800" spc="5" dirty="0">
                <a:solidFill>
                  <a:srgbClr val="404040"/>
                </a:solidFill>
                <a:latin typeface="Arial"/>
                <a:cs typeface="Arial"/>
              </a:rPr>
              <a:t>knowledge </a:t>
            </a:r>
            <a:r>
              <a:rPr sz="1800" spc="-30" dirty="0">
                <a:solidFill>
                  <a:srgbClr val="404040"/>
                </a:solidFill>
                <a:latin typeface="Arial"/>
                <a:cs typeface="Arial"/>
              </a:rPr>
              <a:t>source </a:t>
            </a:r>
            <a:r>
              <a:rPr sz="1800" spc="-10" dirty="0">
                <a:solidFill>
                  <a:srgbClr val="404040"/>
                </a:solidFill>
                <a:latin typeface="Arial"/>
                <a:cs typeface="Arial"/>
              </a:rPr>
              <a:t>updates </a:t>
            </a:r>
            <a:r>
              <a:rPr sz="1800" spc="20" dirty="0">
                <a:solidFill>
                  <a:srgbClr val="404040"/>
                </a:solidFill>
                <a:latin typeface="Arial"/>
                <a:cs typeface="Arial"/>
              </a:rPr>
              <a:t>the </a:t>
            </a:r>
            <a:r>
              <a:rPr sz="1800" dirty="0">
                <a:solidFill>
                  <a:srgbClr val="404040"/>
                </a:solidFill>
                <a:latin typeface="Arial"/>
                <a:cs typeface="Arial"/>
              </a:rPr>
              <a:t>blackboard </a:t>
            </a:r>
            <a:r>
              <a:rPr sz="1800" spc="35" dirty="0">
                <a:solidFill>
                  <a:srgbClr val="404040"/>
                </a:solidFill>
                <a:latin typeface="Arial"/>
                <a:cs typeface="Arial"/>
              </a:rPr>
              <a:t>with </a:t>
            </a:r>
            <a:r>
              <a:rPr sz="1800" spc="-90" dirty="0">
                <a:solidFill>
                  <a:srgbClr val="404040"/>
                </a:solidFill>
                <a:latin typeface="Arial"/>
                <a:cs typeface="Arial"/>
              </a:rPr>
              <a:t>a </a:t>
            </a:r>
            <a:r>
              <a:rPr sz="1800" spc="10" dirty="0">
                <a:solidFill>
                  <a:srgbClr val="404040"/>
                </a:solidFill>
                <a:latin typeface="Arial"/>
                <a:cs typeface="Arial"/>
              </a:rPr>
              <a:t>partial </a:t>
            </a:r>
            <a:r>
              <a:rPr sz="1800" spc="15" dirty="0">
                <a:solidFill>
                  <a:srgbClr val="404040"/>
                </a:solidFill>
                <a:latin typeface="Arial"/>
                <a:cs typeface="Arial"/>
              </a:rPr>
              <a:t>solution </a:t>
            </a:r>
            <a:r>
              <a:rPr sz="1800" spc="-10" dirty="0">
                <a:solidFill>
                  <a:srgbClr val="404040"/>
                </a:solidFill>
                <a:latin typeface="Arial"/>
                <a:cs typeface="Arial"/>
              </a:rPr>
              <a:t>when</a:t>
            </a:r>
            <a:r>
              <a:rPr sz="1800" spc="25" dirty="0">
                <a:solidFill>
                  <a:srgbClr val="404040"/>
                </a:solidFill>
                <a:latin typeface="Arial"/>
                <a:cs typeface="Arial"/>
              </a:rPr>
              <a:t> </a:t>
            </a:r>
            <a:r>
              <a:rPr sz="1800" spc="-5" dirty="0">
                <a:solidFill>
                  <a:srgbClr val="404040"/>
                </a:solidFill>
                <a:latin typeface="Arial"/>
                <a:cs typeface="Arial"/>
              </a:rPr>
              <a:t>its</a:t>
            </a:r>
            <a:endParaRPr sz="1800">
              <a:latin typeface="Arial"/>
              <a:cs typeface="Arial"/>
            </a:endParaRPr>
          </a:p>
        </p:txBody>
      </p:sp>
      <p:sp>
        <p:nvSpPr>
          <p:cNvPr id="5" name="object 5"/>
          <p:cNvSpPr txBox="1"/>
          <p:nvPr/>
        </p:nvSpPr>
        <p:spPr>
          <a:xfrm>
            <a:off x="2668270" y="3463512"/>
            <a:ext cx="6627495" cy="828040"/>
          </a:xfrm>
          <a:prstGeom prst="rect">
            <a:avLst/>
          </a:prstGeom>
        </p:spPr>
        <p:txBody>
          <a:bodyPr vert="horz" wrap="square" lIns="0" tIns="139700" rIns="0" bIns="0" rtlCol="0">
            <a:spAutoFit/>
          </a:bodyPr>
          <a:lstStyle/>
          <a:p>
            <a:pPr marL="355600">
              <a:lnSpc>
                <a:spcPct val="100000"/>
              </a:lnSpc>
              <a:spcBef>
                <a:spcPts val="1100"/>
              </a:spcBef>
            </a:pPr>
            <a:r>
              <a:rPr sz="1800" spc="5" dirty="0">
                <a:solidFill>
                  <a:srgbClr val="404040"/>
                </a:solidFill>
                <a:latin typeface="Arial"/>
                <a:cs typeface="Arial"/>
              </a:rPr>
              <a:t>internal </a:t>
            </a:r>
            <a:r>
              <a:rPr sz="1800" spc="-10" dirty="0">
                <a:solidFill>
                  <a:srgbClr val="404040"/>
                </a:solidFill>
                <a:latin typeface="Arial"/>
                <a:cs typeface="Arial"/>
              </a:rPr>
              <a:t>constraints </a:t>
            </a:r>
            <a:r>
              <a:rPr sz="1800" dirty="0">
                <a:solidFill>
                  <a:srgbClr val="404040"/>
                </a:solidFill>
                <a:latin typeface="Arial"/>
                <a:cs typeface="Arial"/>
              </a:rPr>
              <a:t>match </a:t>
            </a:r>
            <a:r>
              <a:rPr sz="1800" spc="20" dirty="0">
                <a:solidFill>
                  <a:srgbClr val="404040"/>
                </a:solidFill>
                <a:latin typeface="Arial"/>
                <a:cs typeface="Arial"/>
              </a:rPr>
              <a:t>the </a:t>
            </a:r>
            <a:r>
              <a:rPr sz="1800" dirty="0">
                <a:solidFill>
                  <a:srgbClr val="404040"/>
                </a:solidFill>
                <a:latin typeface="Arial"/>
                <a:cs typeface="Arial"/>
              </a:rPr>
              <a:t>blackboard</a:t>
            </a:r>
            <a:r>
              <a:rPr sz="1800" spc="-100" dirty="0">
                <a:solidFill>
                  <a:srgbClr val="404040"/>
                </a:solidFill>
                <a:latin typeface="Arial"/>
                <a:cs typeface="Arial"/>
              </a:rPr>
              <a:t> </a:t>
            </a:r>
            <a:r>
              <a:rPr sz="1800" spc="-35" dirty="0">
                <a:solidFill>
                  <a:srgbClr val="404040"/>
                </a:solidFill>
                <a:latin typeface="Arial"/>
                <a:cs typeface="Arial"/>
              </a:rPr>
              <a:t>state.</a:t>
            </a:r>
            <a:endParaRPr sz="1800">
              <a:latin typeface="Arial"/>
              <a:cs typeface="Arial"/>
            </a:endParaRPr>
          </a:p>
          <a:p>
            <a:pPr marL="12700">
              <a:lnSpc>
                <a:spcPct val="100000"/>
              </a:lnSpc>
              <a:spcBef>
                <a:spcPts val="1000"/>
              </a:spcBef>
              <a:tabLst>
                <a:tab pos="354965" algn="l"/>
              </a:tabLst>
            </a:pPr>
            <a:r>
              <a:rPr sz="1800" spc="335" dirty="0">
                <a:solidFill>
                  <a:srgbClr val="A42F0F"/>
                </a:solidFill>
                <a:latin typeface="Arial"/>
                <a:cs typeface="Arial"/>
              </a:rPr>
              <a:t>	</a:t>
            </a:r>
            <a:r>
              <a:rPr sz="1800" spc="-5" dirty="0">
                <a:solidFill>
                  <a:srgbClr val="404040"/>
                </a:solidFill>
                <a:latin typeface="Arial"/>
                <a:cs typeface="Arial"/>
              </a:rPr>
              <a:t>In </a:t>
            </a:r>
            <a:r>
              <a:rPr sz="1800" spc="5" dirty="0">
                <a:solidFill>
                  <a:srgbClr val="404040"/>
                </a:solidFill>
                <a:latin typeface="Arial"/>
                <a:cs typeface="Arial"/>
              </a:rPr>
              <a:t>this </a:t>
            </a:r>
            <a:r>
              <a:rPr sz="1800" spc="-60" dirty="0">
                <a:solidFill>
                  <a:srgbClr val="404040"/>
                </a:solidFill>
                <a:latin typeface="Arial"/>
                <a:cs typeface="Arial"/>
              </a:rPr>
              <a:t>way, </a:t>
            </a:r>
            <a:r>
              <a:rPr sz="1800" spc="20" dirty="0">
                <a:solidFill>
                  <a:srgbClr val="404040"/>
                </a:solidFill>
                <a:latin typeface="Arial"/>
                <a:cs typeface="Arial"/>
              </a:rPr>
              <a:t>the </a:t>
            </a:r>
            <a:r>
              <a:rPr sz="1800" spc="-40" dirty="0">
                <a:solidFill>
                  <a:srgbClr val="404040"/>
                </a:solidFill>
                <a:latin typeface="Arial"/>
                <a:cs typeface="Arial"/>
              </a:rPr>
              <a:t>specialists </a:t>
            </a:r>
            <a:r>
              <a:rPr sz="1800" spc="15" dirty="0">
                <a:solidFill>
                  <a:srgbClr val="404040"/>
                </a:solidFill>
                <a:latin typeface="Arial"/>
                <a:cs typeface="Arial"/>
              </a:rPr>
              <a:t>work </a:t>
            </a:r>
            <a:r>
              <a:rPr sz="1800" spc="30" dirty="0">
                <a:solidFill>
                  <a:srgbClr val="404040"/>
                </a:solidFill>
                <a:latin typeface="Arial"/>
                <a:cs typeface="Arial"/>
              </a:rPr>
              <a:t>together </a:t>
            </a:r>
            <a:r>
              <a:rPr sz="1800" spc="80" dirty="0">
                <a:solidFill>
                  <a:srgbClr val="404040"/>
                </a:solidFill>
                <a:latin typeface="Arial"/>
                <a:cs typeface="Arial"/>
              </a:rPr>
              <a:t>to </a:t>
            </a:r>
            <a:r>
              <a:rPr sz="1800" spc="-35" dirty="0">
                <a:solidFill>
                  <a:srgbClr val="404040"/>
                </a:solidFill>
                <a:latin typeface="Arial"/>
                <a:cs typeface="Arial"/>
              </a:rPr>
              <a:t>solve </a:t>
            </a:r>
            <a:r>
              <a:rPr sz="1800" spc="20" dirty="0">
                <a:solidFill>
                  <a:srgbClr val="404040"/>
                </a:solidFill>
                <a:latin typeface="Arial"/>
                <a:cs typeface="Arial"/>
              </a:rPr>
              <a:t>the</a:t>
            </a:r>
            <a:r>
              <a:rPr sz="1800" spc="-150" dirty="0">
                <a:solidFill>
                  <a:srgbClr val="404040"/>
                </a:solidFill>
                <a:latin typeface="Arial"/>
                <a:cs typeface="Arial"/>
              </a:rPr>
              <a:t> </a:t>
            </a:r>
            <a:r>
              <a:rPr sz="1800" spc="5" dirty="0">
                <a:solidFill>
                  <a:srgbClr val="404040"/>
                </a:solidFill>
                <a:latin typeface="Arial"/>
                <a:cs typeface="Arial"/>
              </a:rPr>
              <a:t>problem.</a:t>
            </a:r>
            <a:endParaRPr sz="1800">
              <a:latin typeface="Arial"/>
              <a:cs typeface="Arial"/>
            </a:endParaRPr>
          </a:p>
        </p:txBody>
      </p:sp>
      <p:sp>
        <p:nvSpPr>
          <p:cNvPr id="6" name="object 6"/>
          <p:cNvSpPr txBox="1"/>
          <p:nvPr/>
        </p:nvSpPr>
        <p:spPr>
          <a:xfrm>
            <a:off x="2668270" y="4392548"/>
            <a:ext cx="8242300" cy="574040"/>
          </a:xfrm>
          <a:prstGeom prst="rect">
            <a:avLst/>
          </a:prstGeom>
        </p:spPr>
        <p:txBody>
          <a:bodyPr vert="horz" wrap="square" lIns="0" tIns="12700" rIns="0" bIns="0" rtlCol="0">
            <a:spAutoFit/>
          </a:bodyPr>
          <a:lstStyle/>
          <a:p>
            <a:pPr marL="355600" marR="5080" indent="-342900">
              <a:lnSpc>
                <a:spcPct val="100000"/>
              </a:lnSpc>
              <a:spcBef>
                <a:spcPts val="100"/>
              </a:spcBef>
              <a:tabLst>
                <a:tab pos="354965" algn="l"/>
              </a:tabLst>
            </a:pPr>
            <a:r>
              <a:rPr sz="1800" spc="335" dirty="0">
                <a:solidFill>
                  <a:srgbClr val="A42F0F"/>
                </a:solidFill>
                <a:latin typeface="Arial"/>
                <a:cs typeface="Arial"/>
              </a:rPr>
              <a:t>	</a:t>
            </a:r>
            <a:r>
              <a:rPr sz="1800" spc="-70" dirty="0">
                <a:solidFill>
                  <a:srgbClr val="404040"/>
                </a:solidFill>
                <a:latin typeface="Arial"/>
                <a:cs typeface="Arial"/>
              </a:rPr>
              <a:t>The </a:t>
            </a:r>
            <a:r>
              <a:rPr sz="1800" dirty="0">
                <a:solidFill>
                  <a:srgbClr val="404040"/>
                </a:solidFill>
                <a:latin typeface="Arial"/>
                <a:cs typeface="Arial"/>
              </a:rPr>
              <a:t>blackboard </a:t>
            </a:r>
            <a:r>
              <a:rPr sz="1800" spc="20" dirty="0">
                <a:solidFill>
                  <a:srgbClr val="404040"/>
                </a:solidFill>
                <a:latin typeface="Arial"/>
                <a:cs typeface="Arial"/>
              </a:rPr>
              <a:t>model </a:t>
            </a:r>
            <a:r>
              <a:rPr sz="1800" spc="-80" dirty="0">
                <a:solidFill>
                  <a:srgbClr val="404040"/>
                </a:solidFill>
                <a:latin typeface="Arial"/>
                <a:cs typeface="Arial"/>
              </a:rPr>
              <a:t>was </a:t>
            </a:r>
            <a:r>
              <a:rPr sz="1800" spc="10" dirty="0">
                <a:solidFill>
                  <a:srgbClr val="404040"/>
                </a:solidFill>
                <a:latin typeface="Arial"/>
                <a:cs typeface="Arial"/>
              </a:rPr>
              <a:t>originally </a:t>
            </a:r>
            <a:r>
              <a:rPr sz="1800" spc="-10" dirty="0">
                <a:solidFill>
                  <a:srgbClr val="404040"/>
                </a:solidFill>
                <a:latin typeface="Arial"/>
                <a:cs typeface="Arial"/>
              </a:rPr>
              <a:t>designed </a:t>
            </a:r>
            <a:r>
              <a:rPr sz="1800" spc="-114" dirty="0">
                <a:solidFill>
                  <a:srgbClr val="404040"/>
                </a:solidFill>
                <a:latin typeface="Arial"/>
                <a:cs typeface="Arial"/>
              </a:rPr>
              <a:t>as </a:t>
            </a:r>
            <a:r>
              <a:rPr sz="1800" spc="-90" dirty="0">
                <a:solidFill>
                  <a:srgbClr val="404040"/>
                </a:solidFill>
                <a:latin typeface="Arial"/>
                <a:cs typeface="Arial"/>
              </a:rPr>
              <a:t>a </a:t>
            </a:r>
            <a:r>
              <a:rPr sz="1800" spc="-45" dirty="0">
                <a:solidFill>
                  <a:srgbClr val="404040"/>
                </a:solidFill>
                <a:latin typeface="Arial"/>
                <a:cs typeface="Arial"/>
              </a:rPr>
              <a:t>way </a:t>
            </a:r>
            <a:r>
              <a:rPr sz="1800" spc="80" dirty="0">
                <a:solidFill>
                  <a:srgbClr val="404040"/>
                </a:solidFill>
                <a:latin typeface="Arial"/>
                <a:cs typeface="Arial"/>
              </a:rPr>
              <a:t>to </a:t>
            </a:r>
            <a:r>
              <a:rPr sz="1800" spc="-5" dirty="0">
                <a:solidFill>
                  <a:srgbClr val="404040"/>
                </a:solidFill>
                <a:latin typeface="Arial"/>
                <a:cs typeface="Arial"/>
              </a:rPr>
              <a:t>handle </a:t>
            </a:r>
            <a:r>
              <a:rPr sz="1800" spc="-20" dirty="0">
                <a:solidFill>
                  <a:srgbClr val="404040"/>
                </a:solidFill>
                <a:latin typeface="Arial"/>
                <a:cs typeface="Arial"/>
              </a:rPr>
              <a:t>complex, </a:t>
            </a:r>
            <a:r>
              <a:rPr sz="1800" spc="55" dirty="0">
                <a:solidFill>
                  <a:srgbClr val="404040"/>
                </a:solidFill>
                <a:latin typeface="Arial"/>
                <a:cs typeface="Arial"/>
              </a:rPr>
              <a:t>ill-  </a:t>
            </a:r>
            <a:r>
              <a:rPr sz="1800" spc="10" dirty="0">
                <a:solidFill>
                  <a:srgbClr val="404040"/>
                </a:solidFill>
                <a:latin typeface="Arial"/>
                <a:cs typeface="Arial"/>
              </a:rPr>
              <a:t>defined </a:t>
            </a:r>
            <a:r>
              <a:rPr sz="1800" spc="-10" dirty="0">
                <a:solidFill>
                  <a:srgbClr val="404040"/>
                </a:solidFill>
                <a:latin typeface="Arial"/>
                <a:cs typeface="Arial"/>
              </a:rPr>
              <a:t>problems, </a:t>
            </a:r>
            <a:r>
              <a:rPr sz="1800" spc="-20" dirty="0">
                <a:solidFill>
                  <a:srgbClr val="404040"/>
                </a:solidFill>
                <a:latin typeface="Arial"/>
                <a:cs typeface="Arial"/>
              </a:rPr>
              <a:t>where </a:t>
            </a:r>
            <a:r>
              <a:rPr sz="1800" spc="20" dirty="0">
                <a:solidFill>
                  <a:srgbClr val="404040"/>
                </a:solidFill>
                <a:latin typeface="Arial"/>
                <a:cs typeface="Arial"/>
              </a:rPr>
              <a:t>the </a:t>
            </a:r>
            <a:r>
              <a:rPr sz="1800" spc="15" dirty="0">
                <a:solidFill>
                  <a:srgbClr val="404040"/>
                </a:solidFill>
                <a:latin typeface="Arial"/>
                <a:cs typeface="Arial"/>
              </a:rPr>
              <a:t>solution </a:t>
            </a:r>
            <a:r>
              <a:rPr sz="1800" spc="-55" dirty="0">
                <a:solidFill>
                  <a:srgbClr val="404040"/>
                </a:solidFill>
                <a:latin typeface="Arial"/>
                <a:cs typeface="Arial"/>
              </a:rPr>
              <a:t>is </a:t>
            </a:r>
            <a:r>
              <a:rPr sz="1800" spc="20" dirty="0">
                <a:solidFill>
                  <a:srgbClr val="404040"/>
                </a:solidFill>
                <a:latin typeface="Arial"/>
                <a:cs typeface="Arial"/>
              </a:rPr>
              <a:t>the </a:t>
            </a:r>
            <a:r>
              <a:rPr sz="1800" spc="-25" dirty="0">
                <a:solidFill>
                  <a:srgbClr val="404040"/>
                </a:solidFill>
                <a:latin typeface="Arial"/>
                <a:cs typeface="Arial"/>
              </a:rPr>
              <a:t>sum </a:t>
            </a:r>
            <a:r>
              <a:rPr sz="1800" spc="55" dirty="0">
                <a:solidFill>
                  <a:srgbClr val="404040"/>
                </a:solidFill>
                <a:latin typeface="Arial"/>
                <a:cs typeface="Arial"/>
              </a:rPr>
              <a:t>of </a:t>
            </a:r>
            <a:r>
              <a:rPr sz="1800" spc="-5" dirty="0">
                <a:solidFill>
                  <a:srgbClr val="404040"/>
                </a:solidFill>
                <a:latin typeface="Arial"/>
                <a:cs typeface="Arial"/>
              </a:rPr>
              <a:t>its</a:t>
            </a:r>
            <a:r>
              <a:rPr sz="1800" spc="-195" dirty="0">
                <a:solidFill>
                  <a:srgbClr val="404040"/>
                </a:solidFill>
                <a:latin typeface="Arial"/>
                <a:cs typeface="Arial"/>
              </a:rPr>
              <a:t> </a:t>
            </a:r>
            <a:r>
              <a:rPr sz="1800" spc="-25" dirty="0">
                <a:solidFill>
                  <a:srgbClr val="404040"/>
                </a:solidFill>
                <a:latin typeface="Arial"/>
                <a:cs typeface="Arial"/>
              </a:rPr>
              <a:t>parts.</a:t>
            </a:r>
            <a:endParaRPr sz="1800">
              <a:latin typeface="Arial"/>
              <a:cs typeface="Arial"/>
            </a:endParaRPr>
          </a:p>
        </p:txBody>
      </p:sp>
    </p:spTree>
    <p:extLst>
      <p:ext uri="{BB962C8B-B14F-4D97-AF65-F5344CB8AC3E}">
        <p14:creationId xmlns:p14="http://schemas.microsoft.com/office/powerpoint/2010/main" val="35798607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5403850" cy="574675"/>
          </a:xfrm>
          <a:prstGeom prst="rect">
            <a:avLst/>
          </a:prstGeom>
        </p:spPr>
        <p:txBody>
          <a:bodyPr vert="horz" wrap="square" lIns="0" tIns="12700" rIns="0" bIns="0" rtlCol="0">
            <a:spAutoFit/>
          </a:bodyPr>
          <a:lstStyle/>
          <a:p>
            <a:pPr marL="12700">
              <a:lnSpc>
                <a:spcPct val="100000"/>
              </a:lnSpc>
              <a:spcBef>
                <a:spcPts val="100"/>
              </a:spcBef>
            </a:pPr>
            <a:r>
              <a:rPr spc="5" dirty="0"/>
              <a:t>Truth </a:t>
            </a:r>
            <a:r>
              <a:rPr spc="-10" dirty="0"/>
              <a:t>Maintenance</a:t>
            </a:r>
            <a:r>
              <a:rPr spc="-65" dirty="0"/>
              <a:t> </a:t>
            </a:r>
            <a:r>
              <a:rPr spc="-110" dirty="0"/>
              <a:t>System</a:t>
            </a:r>
          </a:p>
        </p:txBody>
      </p:sp>
      <p:sp>
        <p:nvSpPr>
          <p:cNvPr id="3" name="object 3"/>
          <p:cNvSpPr txBox="1"/>
          <p:nvPr/>
        </p:nvSpPr>
        <p:spPr>
          <a:xfrm>
            <a:off x="2668270" y="2081911"/>
            <a:ext cx="8443595" cy="2110105"/>
          </a:xfrm>
          <a:prstGeom prst="rect">
            <a:avLst/>
          </a:prstGeom>
        </p:spPr>
        <p:txBody>
          <a:bodyPr vert="horz" wrap="square" lIns="0" tIns="13335" rIns="0" bIns="0" rtlCol="0">
            <a:spAutoFit/>
          </a:bodyPr>
          <a:lstStyle/>
          <a:p>
            <a:pPr marL="355600" marR="882650" indent="-342900">
              <a:lnSpc>
                <a:spcPct val="100000"/>
              </a:lnSpc>
              <a:spcBef>
                <a:spcPts val="105"/>
              </a:spcBef>
              <a:buClr>
                <a:srgbClr val="A42F0F"/>
              </a:buClr>
              <a:buChar char=""/>
              <a:tabLst>
                <a:tab pos="355600" algn="l"/>
              </a:tabLst>
            </a:pPr>
            <a:r>
              <a:rPr sz="2000" spc="-70" dirty="0">
                <a:solidFill>
                  <a:srgbClr val="404040"/>
                </a:solidFill>
                <a:latin typeface="Arial"/>
                <a:cs typeface="Arial"/>
              </a:rPr>
              <a:t>Necessary </a:t>
            </a:r>
            <a:r>
              <a:rPr sz="2000" spc="-5" dirty="0">
                <a:solidFill>
                  <a:srgbClr val="404040"/>
                </a:solidFill>
                <a:latin typeface="Arial"/>
                <a:cs typeface="Arial"/>
              </a:rPr>
              <a:t>when </a:t>
            </a:r>
            <a:r>
              <a:rPr sz="2000" spc="-40" dirty="0">
                <a:solidFill>
                  <a:srgbClr val="404040"/>
                </a:solidFill>
                <a:latin typeface="Arial"/>
                <a:cs typeface="Arial"/>
              </a:rPr>
              <a:t>changes </a:t>
            </a:r>
            <a:r>
              <a:rPr sz="2000" spc="25" dirty="0">
                <a:solidFill>
                  <a:srgbClr val="404040"/>
                </a:solidFill>
                <a:latin typeface="Arial"/>
                <a:cs typeface="Arial"/>
              </a:rPr>
              <a:t>in the </a:t>
            </a:r>
            <a:r>
              <a:rPr sz="2000" spc="-10" dirty="0">
                <a:solidFill>
                  <a:srgbClr val="404040"/>
                </a:solidFill>
                <a:latin typeface="Arial"/>
                <a:cs typeface="Arial"/>
              </a:rPr>
              <a:t>fact-base </a:t>
            </a:r>
            <a:r>
              <a:rPr sz="2000" spc="-20" dirty="0">
                <a:solidFill>
                  <a:srgbClr val="404040"/>
                </a:solidFill>
                <a:latin typeface="Arial"/>
                <a:cs typeface="Arial"/>
              </a:rPr>
              <a:t>lead </a:t>
            </a:r>
            <a:r>
              <a:rPr sz="2000" spc="90" dirty="0">
                <a:solidFill>
                  <a:srgbClr val="404040"/>
                </a:solidFill>
                <a:latin typeface="Arial"/>
                <a:cs typeface="Arial"/>
              </a:rPr>
              <a:t>to </a:t>
            </a:r>
            <a:r>
              <a:rPr sz="2000" spc="-20" dirty="0">
                <a:solidFill>
                  <a:srgbClr val="404040"/>
                </a:solidFill>
                <a:latin typeface="Arial"/>
                <a:cs typeface="Arial"/>
              </a:rPr>
              <a:t>inconsistency </a:t>
            </a:r>
            <a:r>
              <a:rPr sz="2000" spc="-275" dirty="0">
                <a:solidFill>
                  <a:srgbClr val="404040"/>
                </a:solidFill>
                <a:latin typeface="Arial"/>
                <a:cs typeface="Arial"/>
              </a:rPr>
              <a:t>/  </a:t>
            </a:r>
            <a:r>
              <a:rPr sz="2000" spc="-25" dirty="0">
                <a:solidFill>
                  <a:srgbClr val="404040"/>
                </a:solidFill>
                <a:latin typeface="Arial"/>
                <a:cs typeface="Arial"/>
              </a:rPr>
              <a:t>incorrectness </a:t>
            </a:r>
            <a:r>
              <a:rPr sz="2000" spc="20" dirty="0">
                <a:solidFill>
                  <a:srgbClr val="404040"/>
                </a:solidFill>
                <a:latin typeface="Arial"/>
                <a:cs typeface="Arial"/>
              </a:rPr>
              <a:t>among </a:t>
            </a:r>
            <a:r>
              <a:rPr sz="2000" spc="25" dirty="0">
                <a:solidFill>
                  <a:srgbClr val="404040"/>
                </a:solidFill>
                <a:latin typeface="Arial"/>
                <a:cs typeface="Arial"/>
              </a:rPr>
              <a:t>the </a:t>
            </a:r>
            <a:r>
              <a:rPr sz="2000" spc="-30" dirty="0">
                <a:solidFill>
                  <a:srgbClr val="404040"/>
                </a:solidFill>
                <a:latin typeface="Arial"/>
                <a:cs typeface="Arial"/>
              </a:rPr>
              <a:t>facts </a:t>
            </a:r>
            <a:r>
              <a:rPr sz="2000" spc="45" dirty="0">
                <a:solidFill>
                  <a:srgbClr val="404040"/>
                </a:solidFill>
                <a:latin typeface="Arial"/>
                <a:cs typeface="Arial"/>
              </a:rPr>
              <a:t>non-monotonic</a:t>
            </a:r>
            <a:r>
              <a:rPr sz="2000" spc="-70" dirty="0">
                <a:solidFill>
                  <a:srgbClr val="404040"/>
                </a:solidFill>
                <a:latin typeface="Arial"/>
                <a:cs typeface="Arial"/>
              </a:rPr>
              <a:t> </a:t>
            </a:r>
            <a:r>
              <a:rPr sz="2000" spc="-10" dirty="0">
                <a:solidFill>
                  <a:srgbClr val="404040"/>
                </a:solidFill>
                <a:latin typeface="Arial"/>
                <a:cs typeface="Arial"/>
              </a:rPr>
              <a:t>reasoning</a:t>
            </a:r>
            <a:endParaRPr sz="2000">
              <a:latin typeface="Arial"/>
              <a:cs typeface="Arial"/>
            </a:endParaRPr>
          </a:p>
          <a:p>
            <a:pPr marL="355600" marR="80010" indent="-342900">
              <a:lnSpc>
                <a:spcPct val="100000"/>
              </a:lnSpc>
              <a:spcBef>
                <a:spcPts val="1005"/>
              </a:spcBef>
              <a:buClr>
                <a:srgbClr val="A42F0F"/>
              </a:buClr>
              <a:buChar char=""/>
              <a:tabLst>
                <a:tab pos="355600" algn="l"/>
              </a:tabLst>
            </a:pPr>
            <a:r>
              <a:rPr sz="2000" spc="-45" dirty="0">
                <a:solidFill>
                  <a:srgbClr val="404040"/>
                </a:solidFill>
                <a:latin typeface="Arial"/>
                <a:cs typeface="Arial"/>
              </a:rPr>
              <a:t>A </a:t>
            </a:r>
            <a:r>
              <a:rPr sz="2000" spc="5" dirty="0">
                <a:solidFill>
                  <a:srgbClr val="404040"/>
                </a:solidFill>
                <a:latin typeface="Arial"/>
                <a:cs typeface="Arial"/>
              </a:rPr>
              <a:t>Truth </a:t>
            </a:r>
            <a:r>
              <a:rPr sz="2000" spc="-5" dirty="0">
                <a:solidFill>
                  <a:srgbClr val="404040"/>
                </a:solidFill>
                <a:latin typeface="Arial"/>
                <a:cs typeface="Arial"/>
              </a:rPr>
              <a:t>Maintenance </a:t>
            </a:r>
            <a:r>
              <a:rPr sz="2000" spc="-60" dirty="0">
                <a:solidFill>
                  <a:srgbClr val="404040"/>
                </a:solidFill>
                <a:latin typeface="Arial"/>
                <a:cs typeface="Arial"/>
              </a:rPr>
              <a:t>System </a:t>
            </a:r>
            <a:r>
              <a:rPr sz="2000" spc="-5" dirty="0">
                <a:solidFill>
                  <a:srgbClr val="404040"/>
                </a:solidFill>
                <a:latin typeface="Arial"/>
                <a:cs typeface="Arial"/>
              </a:rPr>
              <a:t>tries </a:t>
            </a:r>
            <a:r>
              <a:rPr sz="2000" spc="90" dirty="0">
                <a:solidFill>
                  <a:srgbClr val="404040"/>
                </a:solidFill>
                <a:latin typeface="Arial"/>
                <a:cs typeface="Arial"/>
              </a:rPr>
              <a:t>to </a:t>
            </a:r>
            <a:r>
              <a:rPr sz="2000" dirty="0">
                <a:solidFill>
                  <a:srgbClr val="404040"/>
                </a:solidFill>
                <a:latin typeface="Arial"/>
                <a:cs typeface="Arial"/>
              </a:rPr>
              <a:t>adjust </a:t>
            </a:r>
            <a:r>
              <a:rPr sz="2000" spc="25" dirty="0">
                <a:solidFill>
                  <a:srgbClr val="404040"/>
                </a:solidFill>
                <a:latin typeface="Arial"/>
                <a:cs typeface="Arial"/>
              </a:rPr>
              <a:t>the </a:t>
            </a:r>
            <a:r>
              <a:rPr sz="2000" spc="-10" dirty="0">
                <a:solidFill>
                  <a:srgbClr val="404040"/>
                </a:solidFill>
                <a:latin typeface="Arial"/>
                <a:cs typeface="Arial"/>
              </a:rPr>
              <a:t>Knowledge </a:t>
            </a:r>
            <a:r>
              <a:rPr sz="2000" spc="-130" dirty="0">
                <a:solidFill>
                  <a:srgbClr val="404040"/>
                </a:solidFill>
                <a:latin typeface="Arial"/>
                <a:cs typeface="Arial"/>
              </a:rPr>
              <a:t>Base </a:t>
            </a:r>
            <a:r>
              <a:rPr sz="2000" spc="45" dirty="0">
                <a:solidFill>
                  <a:srgbClr val="404040"/>
                </a:solidFill>
                <a:latin typeface="Arial"/>
                <a:cs typeface="Arial"/>
              </a:rPr>
              <a:t>or </a:t>
            </a:r>
            <a:r>
              <a:rPr sz="2000" spc="-210" dirty="0">
                <a:solidFill>
                  <a:srgbClr val="404040"/>
                </a:solidFill>
                <a:latin typeface="Arial"/>
                <a:cs typeface="Arial"/>
              </a:rPr>
              <a:t>Fact  </a:t>
            </a:r>
            <a:r>
              <a:rPr sz="2000" spc="-130" dirty="0">
                <a:solidFill>
                  <a:srgbClr val="404040"/>
                </a:solidFill>
                <a:latin typeface="Arial"/>
                <a:cs typeface="Arial"/>
              </a:rPr>
              <a:t>Base </a:t>
            </a:r>
            <a:r>
              <a:rPr sz="2000" spc="40" dirty="0">
                <a:solidFill>
                  <a:srgbClr val="404040"/>
                </a:solidFill>
                <a:latin typeface="Arial"/>
                <a:cs typeface="Arial"/>
              </a:rPr>
              <a:t>upon </a:t>
            </a:r>
            <a:r>
              <a:rPr sz="2000" spc="-40" dirty="0">
                <a:solidFill>
                  <a:srgbClr val="404040"/>
                </a:solidFill>
                <a:latin typeface="Arial"/>
                <a:cs typeface="Arial"/>
              </a:rPr>
              <a:t>changes </a:t>
            </a:r>
            <a:r>
              <a:rPr sz="2000" spc="90" dirty="0">
                <a:solidFill>
                  <a:srgbClr val="404040"/>
                </a:solidFill>
                <a:latin typeface="Arial"/>
                <a:cs typeface="Arial"/>
              </a:rPr>
              <a:t>to </a:t>
            </a:r>
            <a:r>
              <a:rPr sz="2000" spc="-25" dirty="0">
                <a:solidFill>
                  <a:srgbClr val="404040"/>
                </a:solidFill>
                <a:latin typeface="Arial"/>
                <a:cs typeface="Arial"/>
              </a:rPr>
              <a:t>keep </a:t>
            </a:r>
            <a:r>
              <a:rPr sz="2000" spc="75" dirty="0">
                <a:solidFill>
                  <a:srgbClr val="404040"/>
                </a:solidFill>
                <a:latin typeface="Arial"/>
                <a:cs typeface="Arial"/>
              </a:rPr>
              <a:t>it </a:t>
            </a:r>
            <a:r>
              <a:rPr sz="2000" spc="-10" dirty="0">
                <a:solidFill>
                  <a:srgbClr val="404040"/>
                </a:solidFill>
                <a:latin typeface="Arial"/>
                <a:cs typeface="Arial"/>
              </a:rPr>
              <a:t>consistent </a:t>
            </a:r>
            <a:r>
              <a:rPr sz="2000" spc="-5" dirty="0">
                <a:solidFill>
                  <a:srgbClr val="404040"/>
                </a:solidFill>
                <a:latin typeface="Arial"/>
                <a:cs typeface="Arial"/>
              </a:rPr>
              <a:t>and</a:t>
            </a:r>
            <a:r>
              <a:rPr sz="2000" spc="-100" dirty="0">
                <a:solidFill>
                  <a:srgbClr val="404040"/>
                </a:solidFill>
                <a:latin typeface="Arial"/>
                <a:cs typeface="Arial"/>
              </a:rPr>
              <a:t> </a:t>
            </a:r>
            <a:r>
              <a:rPr sz="2000" spc="-15" dirty="0">
                <a:solidFill>
                  <a:srgbClr val="404040"/>
                </a:solidFill>
                <a:latin typeface="Arial"/>
                <a:cs typeface="Arial"/>
              </a:rPr>
              <a:t>correct.</a:t>
            </a:r>
            <a:endParaRPr sz="2000">
              <a:latin typeface="Arial"/>
              <a:cs typeface="Arial"/>
            </a:endParaRPr>
          </a:p>
          <a:p>
            <a:pPr marL="355600" indent="-342900">
              <a:lnSpc>
                <a:spcPct val="100000"/>
              </a:lnSpc>
              <a:spcBef>
                <a:spcPts val="994"/>
              </a:spcBef>
              <a:buClr>
                <a:srgbClr val="A42F0F"/>
              </a:buClr>
              <a:buChar char=""/>
              <a:tabLst>
                <a:tab pos="355600" algn="l"/>
              </a:tabLst>
            </a:pPr>
            <a:r>
              <a:rPr sz="2000" spc="-40" dirty="0">
                <a:solidFill>
                  <a:srgbClr val="404040"/>
                </a:solidFill>
                <a:latin typeface="Arial"/>
                <a:cs typeface="Arial"/>
              </a:rPr>
              <a:t>A </a:t>
            </a:r>
            <a:r>
              <a:rPr sz="2000" spc="-105" dirty="0">
                <a:solidFill>
                  <a:srgbClr val="404040"/>
                </a:solidFill>
                <a:latin typeface="Arial"/>
                <a:cs typeface="Arial"/>
              </a:rPr>
              <a:t>TMS </a:t>
            </a:r>
            <a:r>
              <a:rPr sz="2000" spc="-85" dirty="0">
                <a:solidFill>
                  <a:srgbClr val="404040"/>
                </a:solidFill>
                <a:latin typeface="Arial"/>
                <a:cs typeface="Arial"/>
              </a:rPr>
              <a:t>uses </a:t>
            </a:r>
            <a:r>
              <a:rPr sz="2000" spc="-20" dirty="0">
                <a:solidFill>
                  <a:srgbClr val="404040"/>
                </a:solidFill>
                <a:latin typeface="Arial"/>
                <a:cs typeface="Arial"/>
              </a:rPr>
              <a:t>dependencies </a:t>
            </a:r>
            <a:r>
              <a:rPr sz="2000" spc="25" dirty="0">
                <a:solidFill>
                  <a:srgbClr val="404040"/>
                </a:solidFill>
                <a:latin typeface="Arial"/>
                <a:cs typeface="Arial"/>
              </a:rPr>
              <a:t>among </a:t>
            </a:r>
            <a:r>
              <a:rPr sz="2000" spc="-30" dirty="0">
                <a:solidFill>
                  <a:srgbClr val="404040"/>
                </a:solidFill>
                <a:latin typeface="Arial"/>
                <a:cs typeface="Arial"/>
              </a:rPr>
              <a:t>facts </a:t>
            </a:r>
            <a:r>
              <a:rPr sz="2000" spc="90" dirty="0">
                <a:solidFill>
                  <a:srgbClr val="404040"/>
                </a:solidFill>
                <a:latin typeface="Arial"/>
                <a:cs typeface="Arial"/>
              </a:rPr>
              <a:t>to </a:t>
            </a:r>
            <a:r>
              <a:rPr sz="2000" spc="-20" dirty="0">
                <a:solidFill>
                  <a:srgbClr val="404040"/>
                </a:solidFill>
                <a:latin typeface="Arial"/>
                <a:cs typeface="Arial"/>
              </a:rPr>
              <a:t>keep </a:t>
            </a:r>
            <a:r>
              <a:rPr sz="2000" spc="-5" dirty="0">
                <a:solidFill>
                  <a:srgbClr val="404040"/>
                </a:solidFill>
                <a:latin typeface="Arial"/>
                <a:cs typeface="Arial"/>
              </a:rPr>
              <a:t>track </a:t>
            </a:r>
            <a:r>
              <a:rPr sz="2000" spc="65" dirty="0">
                <a:solidFill>
                  <a:srgbClr val="404040"/>
                </a:solidFill>
                <a:latin typeface="Arial"/>
                <a:cs typeface="Arial"/>
              </a:rPr>
              <a:t>of </a:t>
            </a:r>
            <a:r>
              <a:rPr sz="2000" spc="-20" dirty="0">
                <a:solidFill>
                  <a:srgbClr val="404040"/>
                </a:solidFill>
                <a:latin typeface="Arial"/>
                <a:cs typeface="Arial"/>
              </a:rPr>
              <a:t>conclusions</a:t>
            </a:r>
            <a:r>
              <a:rPr sz="2000" spc="35" dirty="0">
                <a:solidFill>
                  <a:srgbClr val="404040"/>
                </a:solidFill>
                <a:latin typeface="Arial"/>
                <a:cs typeface="Arial"/>
              </a:rPr>
              <a:t> </a:t>
            </a:r>
            <a:r>
              <a:rPr sz="2000" spc="-160" dirty="0">
                <a:solidFill>
                  <a:srgbClr val="404040"/>
                </a:solidFill>
                <a:latin typeface="Arial"/>
                <a:cs typeface="Arial"/>
              </a:rPr>
              <a:t>and</a:t>
            </a:r>
            <a:endParaRPr sz="2000">
              <a:latin typeface="Arial"/>
              <a:cs typeface="Arial"/>
            </a:endParaRPr>
          </a:p>
          <a:p>
            <a:pPr marL="355600">
              <a:lnSpc>
                <a:spcPct val="100000"/>
              </a:lnSpc>
              <a:spcBef>
                <a:spcPts val="5"/>
              </a:spcBef>
            </a:pPr>
            <a:r>
              <a:rPr sz="2000" spc="5" dirty="0">
                <a:solidFill>
                  <a:srgbClr val="404040"/>
                </a:solidFill>
                <a:latin typeface="Arial"/>
                <a:cs typeface="Arial"/>
              </a:rPr>
              <a:t>allow </a:t>
            </a:r>
            <a:r>
              <a:rPr sz="2000" spc="-15" dirty="0">
                <a:solidFill>
                  <a:srgbClr val="404040"/>
                </a:solidFill>
                <a:latin typeface="Arial"/>
                <a:cs typeface="Arial"/>
              </a:rPr>
              <a:t>revision </a:t>
            </a:r>
            <a:r>
              <a:rPr sz="2000" spc="225" dirty="0">
                <a:solidFill>
                  <a:srgbClr val="404040"/>
                </a:solidFill>
                <a:latin typeface="Arial"/>
                <a:cs typeface="Arial"/>
              </a:rPr>
              <a:t>/ </a:t>
            </a:r>
            <a:r>
              <a:rPr sz="2000" spc="20" dirty="0">
                <a:solidFill>
                  <a:srgbClr val="404040"/>
                </a:solidFill>
                <a:latin typeface="Arial"/>
                <a:cs typeface="Arial"/>
              </a:rPr>
              <a:t>retraction </a:t>
            </a:r>
            <a:r>
              <a:rPr sz="2000" spc="65" dirty="0">
                <a:solidFill>
                  <a:srgbClr val="404040"/>
                </a:solidFill>
                <a:latin typeface="Arial"/>
                <a:cs typeface="Arial"/>
              </a:rPr>
              <a:t>of </a:t>
            </a:r>
            <a:r>
              <a:rPr sz="2000" spc="-25" dirty="0">
                <a:solidFill>
                  <a:srgbClr val="404040"/>
                </a:solidFill>
                <a:latin typeface="Arial"/>
                <a:cs typeface="Arial"/>
              </a:rPr>
              <a:t>facts </a:t>
            </a:r>
            <a:r>
              <a:rPr sz="2000" spc="-5" dirty="0">
                <a:solidFill>
                  <a:srgbClr val="404040"/>
                </a:solidFill>
                <a:latin typeface="Arial"/>
                <a:cs typeface="Arial"/>
              </a:rPr>
              <a:t>and</a:t>
            </a:r>
            <a:r>
              <a:rPr sz="2000" spc="-340" dirty="0">
                <a:solidFill>
                  <a:srgbClr val="404040"/>
                </a:solidFill>
                <a:latin typeface="Arial"/>
                <a:cs typeface="Arial"/>
              </a:rPr>
              <a:t> </a:t>
            </a:r>
            <a:r>
              <a:rPr sz="2000" spc="-30" dirty="0">
                <a:solidFill>
                  <a:srgbClr val="404040"/>
                </a:solidFill>
                <a:latin typeface="Arial"/>
                <a:cs typeface="Arial"/>
              </a:rPr>
              <a:t>conclusions.</a:t>
            </a:r>
            <a:endParaRPr sz="2000">
              <a:latin typeface="Arial"/>
              <a:cs typeface="Arial"/>
            </a:endParaRPr>
          </a:p>
        </p:txBody>
      </p:sp>
    </p:spTree>
    <p:extLst>
      <p:ext uri="{BB962C8B-B14F-4D97-AF65-F5344CB8AC3E}">
        <p14:creationId xmlns:p14="http://schemas.microsoft.com/office/powerpoint/2010/main" val="9527222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4592320" cy="574675"/>
          </a:xfrm>
          <a:prstGeom prst="rect">
            <a:avLst/>
          </a:prstGeom>
        </p:spPr>
        <p:txBody>
          <a:bodyPr vert="horz" wrap="square" lIns="0" tIns="12700" rIns="0" bIns="0" rtlCol="0">
            <a:spAutoFit/>
          </a:bodyPr>
          <a:lstStyle/>
          <a:p>
            <a:pPr marL="12700">
              <a:lnSpc>
                <a:spcPct val="100000"/>
              </a:lnSpc>
              <a:spcBef>
                <a:spcPts val="100"/>
              </a:spcBef>
            </a:pPr>
            <a:r>
              <a:rPr spc="-30" dirty="0"/>
              <a:t>Confidence </a:t>
            </a:r>
            <a:r>
              <a:rPr spc="-65" dirty="0"/>
              <a:t>Factor</a:t>
            </a:r>
            <a:r>
              <a:rPr spc="-35" dirty="0"/>
              <a:t> </a:t>
            </a:r>
            <a:r>
              <a:rPr spc="-260" dirty="0"/>
              <a:t>(CF)</a:t>
            </a:r>
          </a:p>
        </p:txBody>
      </p:sp>
      <p:sp>
        <p:nvSpPr>
          <p:cNvPr id="3" name="object 3"/>
          <p:cNvSpPr txBox="1"/>
          <p:nvPr/>
        </p:nvSpPr>
        <p:spPr>
          <a:xfrm>
            <a:off x="2668270" y="1978888"/>
            <a:ext cx="8749665" cy="2903220"/>
          </a:xfrm>
          <a:prstGeom prst="rect">
            <a:avLst/>
          </a:prstGeom>
        </p:spPr>
        <p:txBody>
          <a:bodyPr vert="horz" wrap="square" lIns="0" tIns="111760" rIns="0" bIns="0" rtlCol="0">
            <a:spAutoFit/>
          </a:bodyPr>
          <a:lstStyle/>
          <a:p>
            <a:pPr marL="355600" indent="-342900">
              <a:lnSpc>
                <a:spcPct val="100000"/>
              </a:lnSpc>
              <a:spcBef>
                <a:spcPts val="880"/>
              </a:spcBef>
              <a:buClr>
                <a:srgbClr val="A42F0F"/>
              </a:buClr>
              <a:buChar char=""/>
              <a:tabLst>
                <a:tab pos="354965" algn="l"/>
                <a:tab pos="355600" algn="l"/>
              </a:tabLst>
            </a:pPr>
            <a:r>
              <a:rPr sz="1700" spc="-35" dirty="0">
                <a:solidFill>
                  <a:srgbClr val="404040"/>
                </a:solidFill>
                <a:latin typeface="Arial"/>
                <a:cs typeface="Arial"/>
              </a:rPr>
              <a:t>A </a:t>
            </a:r>
            <a:r>
              <a:rPr sz="1700" dirty="0">
                <a:solidFill>
                  <a:srgbClr val="404040"/>
                </a:solidFill>
                <a:latin typeface="Arial"/>
                <a:cs typeface="Arial"/>
              </a:rPr>
              <a:t>certainty </a:t>
            </a:r>
            <a:r>
              <a:rPr sz="1700" spc="15" dirty="0">
                <a:solidFill>
                  <a:srgbClr val="404040"/>
                </a:solidFill>
                <a:latin typeface="Arial"/>
                <a:cs typeface="Arial"/>
              </a:rPr>
              <a:t>factor </a:t>
            </a:r>
            <a:r>
              <a:rPr sz="1700" spc="-125" dirty="0">
                <a:solidFill>
                  <a:srgbClr val="404040"/>
                </a:solidFill>
                <a:latin typeface="Arial"/>
                <a:cs typeface="Arial"/>
              </a:rPr>
              <a:t>(CF) </a:t>
            </a:r>
            <a:r>
              <a:rPr sz="1700" spc="-50" dirty="0">
                <a:solidFill>
                  <a:srgbClr val="404040"/>
                </a:solidFill>
                <a:latin typeface="Arial"/>
                <a:cs typeface="Arial"/>
              </a:rPr>
              <a:t>is </a:t>
            </a:r>
            <a:r>
              <a:rPr sz="1700" spc="-80" dirty="0">
                <a:solidFill>
                  <a:srgbClr val="404040"/>
                </a:solidFill>
                <a:latin typeface="Arial"/>
                <a:cs typeface="Arial"/>
              </a:rPr>
              <a:t>a </a:t>
            </a:r>
            <a:r>
              <a:rPr sz="1700" spc="15" dirty="0">
                <a:solidFill>
                  <a:srgbClr val="404040"/>
                </a:solidFill>
                <a:latin typeface="Arial"/>
                <a:cs typeface="Arial"/>
              </a:rPr>
              <a:t>number </a:t>
            </a:r>
            <a:r>
              <a:rPr sz="1700" spc="35" dirty="0">
                <a:solidFill>
                  <a:srgbClr val="404040"/>
                </a:solidFill>
                <a:latin typeface="Arial"/>
                <a:cs typeface="Arial"/>
              </a:rPr>
              <a:t>that </a:t>
            </a:r>
            <a:r>
              <a:rPr sz="1700" spc="-15" dirty="0">
                <a:solidFill>
                  <a:srgbClr val="404040"/>
                </a:solidFill>
                <a:latin typeface="Arial"/>
                <a:cs typeface="Arial"/>
              </a:rPr>
              <a:t>reflects </a:t>
            </a:r>
            <a:r>
              <a:rPr sz="1700" spc="20" dirty="0">
                <a:solidFill>
                  <a:srgbClr val="404040"/>
                </a:solidFill>
                <a:latin typeface="Arial"/>
                <a:cs typeface="Arial"/>
              </a:rPr>
              <a:t>the </a:t>
            </a:r>
            <a:r>
              <a:rPr sz="1700" b="1" spc="-10" dirty="0">
                <a:solidFill>
                  <a:srgbClr val="404040"/>
                </a:solidFill>
                <a:latin typeface="Arial"/>
                <a:cs typeface="Arial"/>
              </a:rPr>
              <a:t>degree </a:t>
            </a:r>
            <a:r>
              <a:rPr sz="1700" b="1" spc="40" dirty="0">
                <a:solidFill>
                  <a:srgbClr val="404040"/>
                </a:solidFill>
                <a:latin typeface="Arial"/>
                <a:cs typeface="Arial"/>
              </a:rPr>
              <a:t>of </a:t>
            </a:r>
            <a:r>
              <a:rPr sz="1700" b="1" spc="5" dirty="0">
                <a:solidFill>
                  <a:srgbClr val="404040"/>
                </a:solidFill>
                <a:latin typeface="Arial"/>
                <a:cs typeface="Arial"/>
              </a:rPr>
              <a:t>belief </a:t>
            </a:r>
            <a:r>
              <a:rPr sz="1700" b="1" spc="-5" dirty="0">
                <a:solidFill>
                  <a:srgbClr val="404040"/>
                </a:solidFill>
                <a:latin typeface="Arial"/>
                <a:cs typeface="Arial"/>
              </a:rPr>
              <a:t>in </a:t>
            </a:r>
            <a:r>
              <a:rPr sz="1700" b="1" spc="-30" dirty="0">
                <a:solidFill>
                  <a:srgbClr val="404040"/>
                </a:solidFill>
                <a:latin typeface="Arial"/>
                <a:cs typeface="Arial"/>
              </a:rPr>
              <a:t>a</a:t>
            </a:r>
            <a:r>
              <a:rPr sz="1700" b="1" spc="95" dirty="0">
                <a:solidFill>
                  <a:srgbClr val="404040"/>
                </a:solidFill>
                <a:latin typeface="Arial"/>
                <a:cs typeface="Arial"/>
              </a:rPr>
              <a:t> </a:t>
            </a:r>
            <a:r>
              <a:rPr sz="1700" b="1" spc="-40" dirty="0">
                <a:solidFill>
                  <a:srgbClr val="404040"/>
                </a:solidFill>
                <a:latin typeface="Arial"/>
                <a:cs typeface="Arial"/>
              </a:rPr>
              <a:t>hypothesis.</a:t>
            </a:r>
            <a:endParaRPr sz="1700">
              <a:latin typeface="Arial"/>
              <a:cs typeface="Arial"/>
            </a:endParaRPr>
          </a:p>
          <a:p>
            <a:pPr marL="355600" indent="-342900">
              <a:lnSpc>
                <a:spcPct val="100000"/>
              </a:lnSpc>
              <a:spcBef>
                <a:spcPts val="780"/>
              </a:spcBef>
              <a:buClr>
                <a:srgbClr val="A42F0F"/>
              </a:buClr>
              <a:buChar char=""/>
              <a:tabLst>
                <a:tab pos="354965" algn="l"/>
                <a:tab pos="355600" algn="l"/>
              </a:tabLst>
            </a:pPr>
            <a:r>
              <a:rPr sz="1700" spc="-25" dirty="0">
                <a:solidFill>
                  <a:srgbClr val="404040"/>
                </a:solidFill>
                <a:latin typeface="Arial"/>
                <a:cs typeface="Arial"/>
              </a:rPr>
              <a:t>Positive </a:t>
            </a:r>
            <a:r>
              <a:rPr sz="1700" dirty="0">
                <a:solidFill>
                  <a:srgbClr val="404040"/>
                </a:solidFill>
                <a:latin typeface="Arial"/>
                <a:cs typeface="Arial"/>
              </a:rPr>
              <a:t>certainty </a:t>
            </a:r>
            <a:r>
              <a:rPr sz="1700" spc="-10" dirty="0">
                <a:solidFill>
                  <a:srgbClr val="404040"/>
                </a:solidFill>
                <a:latin typeface="Arial"/>
                <a:cs typeface="Arial"/>
              </a:rPr>
              <a:t>factors </a:t>
            </a:r>
            <a:r>
              <a:rPr sz="1700" spc="5" dirty="0">
                <a:solidFill>
                  <a:srgbClr val="404040"/>
                </a:solidFill>
                <a:latin typeface="Arial"/>
                <a:cs typeface="Arial"/>
              </a:rPr>
              <a:t>indicate </a:t>
            </a:r>
            <a:r>
              <a:rPr sz="1700" spc="35" dirty="0">
                <a:solidFill>
                  <a:srgbClr val="404040"/>
                </a:solidFill>
                <a:latin typeface="Arial"/>
                <a:cs typeface="Arial"/>
              </a:rPr>
              <a:t>that </a:t>
            </a:r>
            <a:r>
              <a:rPr sz="1700" dirty="0">
                <a:solidFill>
                  <a:srgbClr val="404040"/>
                </a:solidFill>
                <a:latin typeface="Arial"/>
                <a:cs typeface="Arial"/>
              </a:rPr>
              <a:t>there </a:t>
            </a:r>
            <a:r>
              <a:rPr sz="1700" spc="-55" dirty="0">
                <a:solidFill>
                  <a:srgbClr val="404040"/>
                </a:solidFill>
                <a:latin typeface="Arial"/>
                <a:cs typeface="Arial"/>
              </a:rPr>
              <a:t>is </a:t>
            </a:r>
            <a:r>
              <a:rPr sz="1700" spc="-20" dirty="0">
                <a:solidFill>
                  <a:srgbClr val="404040"/>
                </a:solidFill>
                <a:latin typeface="Arial"/>
                <a:cs typeface="Arial"/>
              </a:rPr>
              <a:t>evidence </a:t>
            </a:r>
            <a:r>
              <a:rPr sz="1700" spc="35" dirty="0">
                <a:solidFill>
                  <a:srgbClr val="404040"/>
                </a:solidFill>
                <a:latin typeface="Arial"/>
                <a:cs typeface="Arial"/>
              </a:rPr>
              <a:t>that </a:t>
            </a:r>
            <a:r>
              <a:rPr sz="1700" spc="15" dirty="0">
                <a:solidFill>
                  <a:srgbClr val="404040"/>
                </a:solidFill>
                <a:latin typeface="Arial"/>
                <a:cs typeface="Arial"/>
              </a:rPr>
              <a:t>the </a:t>
            </a:r>
            <a:r>
              <a:rPr sz="1700" spc="-10" dirty="0">
                <a:solidFill>
                  <a:srgbClr val="404040"/>
                </a:solidFill>
                <a:latin typeface="Arial"/>
                <a:cs typeface="Arial"/>
              </a:rPr>
              <a:t>hypothesis </a:t>
            </a:r>
            <a:r>
              <a:rPr sz="1700" spc="-50" dirty="0">
                <a:solidFill>
                  <a:srgbClr val="404040"/>
                </a:solidFill>
                <a:latin typeface="Arial"/>
                <a:cs typeface="Arial"/>
              </a:rPr>
              <a:t>is</a:t>
            </a:r>
            <a:r>
              <a:rPr sz="1700" spc="-95" dirty="0">
                <a:solidFill>
                  <a:srgbClr val="404040"/>
                </a:solidFill>
                <a:latin typeface="Arial"/>
                <a:cs typeface="Arial"/>
              </a:rPr>
              <a:t> </a:t>
            </a:r>
            <a:r>
              <a:rPr sz="1700" spc="-20" dirty="0">
                <a:solidFill>
                  <a:srgbClr val="404040"/>
                </a:solidFill>
                <a:latin typeface="Arial"/>
                <a:cs typeface="Arial"/>
              </a:rPr>
              <a:t>valid.</a:t>
            </a:r>
            <a:endParaRPr sz="1700">
              <a:latin typeface="Arial"/>
              <a:cs typeface="Arial"/>
            </a:endParaRPr>
          </a:p>
          <a:p>
            <a:pPr marL="355600" indent="-342900">
              <a:lnSpc>
                <a:spcPct val="100000"/>
              </a:lnSpc>
              <a:spcBef>
                <a:spcPts val="800"/>
              </a:spcBef>
              <a:buClr>
                <a:srgbClr val="A42F0F"/>
              </a:buClr>
              <a:buChar char=""/>
              <a:tabLst>
                <a:tab pos="354965" algn="l"/>
                <a:tab pos="355600" algn="l"/>
              </a:tabLst>
            </a:pPr>
            <a:r>
              <a:rPr sz="1700" spc="-65" dirty="0">
                <a:solidFill>
                  <a:srgbClr val="404040"/>
                </a:solidFill>
                <a:latin typeface="Arial"/>
                <a:cs typeface="Arial"/>
              </a:rPr>
              <a:t>The </a:t>
            </a:r>
            <a:r>
              <a:rPr sz="1700" spc="-5" dirty="0">
                <a:solidFill>
                  <a:srgbClr val="404040"/>
                </a:solidFill>
                <a:latin typeface="Arial"/>
                <a:cs typeface="Arial"/>
              </a:rPr>
              <a:t>larger </a:t>
            </a:r>
            <a:r>
              <a:rPr sz="1700" spc="15" dirty="0">
                <a:solidFill>
                  <a:srgbClr val="404040"/>
                </a:solidFill>
                <a:latin typeface="Arial"/>
                <a:cs typeface="Arial"/>
              </a:rPr>
              <a:t>the </a:t>
            </a:r>
            <a:r>
              <a:rPr sz="1700" spc="-165" dirty="0">
                <a:solidFill>
                  <a:srgbClr val="404040"/>
                </a:solidFill>
                <a:latin typeface="Arial"/>
                <a:cs typeface="Arial"/>
              </a:rPr>
              <a:t>CF, </a:t>
            </a:r>
            <a:r>
              <a:rPr sz="1700" spc="15" dirty="0">
                <a:solidFill>
                  <a:srgbClr val="404040"/>
                </a:solidFill>
                <a:latin typeface="Arial"/>
                <a:cs typeface="Arial"/>
              </a:rPr>
              <a:t>the </a:t>
            </a:r>
            <a:r>
              <a:rPr sz="1700" dirty="0">
                <a:solidFill>
                  <a:srgbClr val="404040"/>
                </a:solidFill>
                <a:latin typeface="Arial"/>
                <a:cs typeface="Arial"/>
              </a:rPr>
              <a:t>greater </a:t>
            </a:r>
            <a:r>
              <a:rPr sz="1700" spc="-50" dirty="0">
                <a:solidFill>
                  <a:srgbClr val="404040"/>
                </a:solidFill>
                <a:latin typeface="Arial"/>
                <a:cs typeface="Arial"/>
              </a:rPr>
              <a:t>is </a:t>
            </a:r>
            <a:r>
              <a:rPr sz="1700" spc="15" dirty="0">
                <a:solidFill>
                  <a:srgbClr val="404040"/>
                </a:solidFill>
                <a:latin typeface="Arial"/>
                <a:cs typeface="Arial"/>
              </a:rPr>
              <a:t>the </a:t>
            </a:r>
            <a:r>
              <a:rPr sz="1700" spc="5" dirty="0">
                <a:solidFill>
                  <a:srgbClr val="404040"/>
                </a:solidFill>
                <a:latin typeface="Arial"/>
                <a:cs typeface="Arial"/>
              </a:rPr>
              <a:t>belief </a:t>
            </a:r>
            <a:r>
              <a:rPr sz="1700" spc="20" dirty="0">
                <a:solidFill>
                  <a:srgbClr val="404040"/>
                </a:solidFill>
                <a:latin typeface="Arial"/>
                <a:cs typeface="Arial"/>
              </a:rPr>
              <a:t>in the</a:t>
            </a:r>
            <a:r>
              <a:rPr sz="1700" spc="-270" dirty="0">
                <a:solidFill>
                  <a:srgbClr val="404040"/>
                </a:solidFill>
                <a:latin typeface="Arial"/>
                <a:cs typeface="Arial"/>
              </a:rPr>
              <a:t> </a:t>
            </a:r>
            <a:r>
              <a:rPr sz="1700" spc="-20" dirty="0">
                <a:solidFill>
                  <a:srgbClr val="404040"/>
                </a:solidFill>
                <a:latin typeface="Arial"/>
                <a:cs typeface="Arial"/>
              </a:rPr>
              <a:t>hypothesis.</a:t>
            </a:r>
            <a:endParaRPr sz="1700">
              <a:latin typeface="Arial"/>
              <a:cs typeface="Arial"/>
            </a:endParaRPr>
          </a:p>
          <a:p>
            <a:pPr marL="355600" indent="-342900">
              <a:lnSpc>
                <a:spcPct val="100000"/>
              </a:lnSpc>
              <a:spcBef>
                <a:spcPts val="795"/>
              </a:spcBef>
              <a:buClr>
                <a:srgbClr val="A42F0F"/>
              </a:buClr>
              <a:buChar char=""/>
              <a:tabLst>
                <a:tab pos="354965" algn="l"/>
                <a:tab pos="355600" algn="l"/>
              </a:tabLst>
            </a:pPr>
            <a:r>
              <a:rPr sz="1700" spc="-15" dirty="0">
                <a:solidFill>
                  <a:srgbClr val="404040"/>
                </a:solidFill>
                <a:latin typeface="Arial"/>
                <a:cs typeface="Arial"/>
              </a:rPr>
              <a:t>When </a:t>
            </a:r>
            <a:r>
              <a:rPr sz="1700" spc="-195" dirty="0">
                <a:solidFill>
                  <a:srgbClr val="404040"/>
                </a:solidFill>
                <a:latin typeface="Arial"/>
                <a:cs typeface="Arial"/>
              </a:rPr>
              <a:t>CF </a:t>
            </a:r>
            <a:r>
              <a:rPr sz="1700" spc="-50" dirty="0">
                <a:solidFill>
                  <a:srgbClr val="404040"/>
                </a:solidFill>
                <a:latin typeface="Arial"/>
                <a:cs typeface="Arial"/>
              </a:rPr>
              <a:t>is </a:t>
            </a:r>
            <a:r>
              <a:rPr sz="1700" spc="-65" dirty="0">
                <a:solidFill>
                  <a:srgbClr val="404040"/>
                </a:solidFill>
                <a:latin typeface="Arial"/>
                <a:cs typeface="Arial"/>
              </a:rPr>
              <a:t>1, </a:t>
            </a:r>
            <a:r>
              <a:rPr sz="1700" spc="15" dirty="0">
                <a:solidFill>
                  <a:srgbClr val="404040"/>
                </a:solidFill>
                <a:latin typeface="Arial"/>
                <a:cs typeface="Arial"/>
              </a:rPr>
              <a:t>the </a:t>
            </a:r>
            <a:r>
              <a:rPr sz="1700" spc="-10" dirty="0">
                <a:solidFill>
                  <a:srgbClr val="404040"/>
                </a:solidFill>
                <a:latin typeface="Arial"/>
                <a:cs typeface="Arial"/>
              </a:rPr>
              <a:t>hypothesis </a:t>
            </a:r>
            <a:r>
              <a:rPr sz="1700" spc="-50" dirty="0">
                <a:solidFill>
                  <a:srgbClr val="404040"/>
                </a:solidFill>
                <a:latin typeface="Arial"/>
                <a:cs typeface="Arial"/>
              </a:rPr>
              <a:t>is </a:t>
            </a:r>
            <a:r>
              <a:rPr sz="1700" spc="10" dirty="0">
                <a:solidFill>
                  <a:srgbClr val="404040"/>
                </a:solidFill>
                <a:latin typeface="Arial"/>
                <a:cs typeface="Arial"/>
              </a:rPr>
              <a:t>known </a:t>
            </a:r>
            <a:r>
              <a:rPr sz="1700" spc="75" dirty="0">
                <a:solidFill>
                  <a:srgbClr val="404040"/>
                </a:solidFill>
                <a:latin typeface="Arial"/>
                <a:cs typeface="Arial"/>
              </a:rPr>
              <a:t>to </a:t>
            </a:r>
            <a:r>
              <a:rPr sz="1700" spc="-5" dirty="0">
                <a:solidFill>
                  <a:srgbClr val="404040"/>
                </a:solidFill>
                <a:latin typeface="Arial"/>
                <a:cs typeface="Arial"/>
              </a:rPr>
              <a:t>be</a:t>
            </a:r>
            <a:r>
              <a:rPr sz="1700" spc="-145" dirty="0">
                <a:solidFill>
                  <a:srgbClr val="404040"/>
                </a:solidFill>
                <a:latin typeface="Arial"/>
                <a:cs typeface="Arial"/>
              </a:rPr>
              <a:t> </a:t>
            </a:r>
            <a:r>
              <a:rPr sz="1700" spc="-15" dirty="0">
                <a:solidFill>
                  <a:srgbClr val="404040"/>
                </a:solidFill>
                <a:latin typeface="Arial"/>
                <a:cs typeface="Arial"/>
              </a:rPr>
              <a:t>correct.</a:t>
            </a:r>
            <a:endParaRPr sz="1700">
              <a:latin typeface="Arial"/>
              <a:cs typeface="Arial"/>
            </a:endParaRPr>
          </a:p>
          <a:p>
            <a:pPr marL="355600" indent="-342900">
              <a:lnSpc>
                <a:spcPct val="100000"/>
              </a:lnSpc>
              <a:spcBef>
                <a:spcPts val="790"/>
              </a:spcBef>
              <a:buClr>
                <a:srgbClr val="A42F0F"/>
              </a:buClr>
              <a:buChar char=""/>
              <a:tabLst>
                <a:tab pos="354965" algn="l"/>
                <a:tab pos="355600" algn="l"/>
              </a:tabLst>
            </a:pPr>
            <a:r>
              <a:rPr sz="1700" dirty="0">
                <a:solidFill>
                  <a:srgbClr val="404040"/>
                </a:solidFill>
                <a:latin typeface="Arial"/>
                <a:cs typeface="Arial"/>
              </a:rPr>
              <a:t>Negative </a:t>
            </a:r>
            <a:r>
              <a:rPr sz="1700" spc="-195" dirty="0">
                <a:solidFill>
                  <a:srgbClr val="404040"/>
                </a:solidFill>
                <a:latin typeface="Arial"/>
                <a:cs typeface="Arial"/>
              </a:rPr>
              <a:t>CF </a:t>
            </a:r>
            <a:r>
              <a:rPr sz="1700" spc="-30" dirty="0">
                <a:solidFill>
                  <a:srgbClr val="404040"/>
                </a:solidFill>
                <a:latin typeface="Arial"/>
                <a:cs typeface="Arial"/>
              </a:rPr>
              <a:t>suggests </a:t>
            </a:r>
            <a:r>
              <a:rPr sz="1700" spc="35" dirty="0">
                <a:solidFill>
                  <a:srgbClr val="404040"/>
                </a:solidFill>
                <a:latin typeface="Arial"/>
                <a:cs typeface="Arial"/>
              </a:rPr>
              <a:t>that </a:t>
            </a:r>
            <a:r>
              <a:rPr sz="1700" spc="20" dirty="0">
                <a:solidFill>
                  <a:srgbClr val="404040"/>
                </a:solidFill>
                <a:latin typeface="Arial"/>
                <a:cs typeface="Arial"/>
              </a:rPr>
              <a:t>the </a:t>
            </a:r>
            <a:r>
              <a:rPr sz="1700" spc="-10" dirty="0">
                <a:solidFill>
                  <a:srgbClr val="404040"/>
                </a:solidFill>
                <a:latin typeface="Arial"/>
                <a:cs typeface="Arial"/>
              </a:rPr>
              <a:t>hypothesis </a:t>
            </a:r>
            <a:r>
              <a:rPr sz="1700" spc="-50" dirty="0">
                <a:solidFill>
                  <a:srgbClr val="404040"/>
                </a:solidFill>
                <a:latin typeface="Arial"/>
                <a:cs typeface="Arial"/>
              </a:rPr>
              <a:t>is</a:t>
            </a:r>
            <a:r>
              <a:rPr sz="1700" spc="-220" dirty="0">
                <a:solidFill>
                  <a:srgbClr val="404040"/>
                </a:solidFill>
                <a:latin typeface="Arial"/>
                <a:cs typeface="Arial"/>
              </a:rPr>
              <a:t> </a:t>
            </a:r>
            <a:r>
              <a:rPr sz="1700" spc="-50" dirty="0">
                <a:solidFill>
                  <a:srgbClr val="404040"/>
                </a:solidFill>
                <a:latin typeface="Arial"/>
                <a:cs typeface="Arial"/>
              </a:rPr>
              <a:t>false.</a:t>
            </a:r>
            <a:endParaRPr sz="1700">
              <a:latin typeface="Arial"/>
              <a:cs typeface="Arial"/>
            </a:endParaRPr>
          </a:p>
          <a:p>
            <a:pPr marL="355600" indent="-342900">
              <a:lnSpc>
                <a:spcPct val="100000"/>
              </a:lnSpc>
              <a:spcBef>
                <a:spcPts val="805"/>
              </a:spcBef>
              <a:buClr>
                <a:srgbClr val="A42F0F"/>
              </a:buClr>
              <a:buChar char=""/>
              <a:tabLst>
                <a:tab pos="354965" algn="l"/>
                <a:tab pos="355600" algn="l"/>
              </a:tabLst>
            </a:pPr>
            <a:r>
              <a:rPr sz="1700" spc="-35" dirty="0">
                <a:solidFill>
                  <a:srgbClr val="404040"/>
                </a:solidFill>
                <a:latin typeface="Arial"/>
                <a:cs typeface="Arial"/>
              </a:rPr>
              <a:t>A </a:t>
            </a:r>
            <a:r>
              <a:rPr sz="1700" spc="-25" dirty="0">
                <a:solidFill>
                  <a:srgbClr val="404040"/>
                </a:solidFill>
                <a:latin typeface="Arial"/>
                <a:cs typeface="Arial"/>
              </a:rPr>
              <a:t>small </a:t>
            </a:r>
            <a:r>
              <a:rPr sz="1700" spc="-195" dirty="0">
                <a:solidFill>
                  <a:srgbClr val="404040"/>
                </a:solidFill>
                <a:latin typeface="Arial"/>
                <a:cs typeface="Arial"/>
              </a:rPr>
              <a:t>CF </a:t>
            </a:r>
            <a:r>
              <a:rPr sz="1700" spc="-10" dirty="0">
                <a:solidFill>
                  <a:srgbClr val="404040"/>
                </a:solidFill>
                <a:latin typeface="Arial"/>
                <a:cs typeface="Arial"/>
              </a:rPr>
              <a:t>indicates </a:t>
            </a:r>
            <a:r>
              <a:rPr sz="1700" spc="35" dirty="0">
                <a:solidFill>
                  <a:srgbClr val="404040"/>
                </a:solidFill>
                <a:latin typeface="Arial"/>
                <a:cs typeface="Arial"/>
              </a:rPr>
              <a:t>that </a:t>
            </a:r>
            <a:r>
              <a:rPr sz="1700" dirty="0">
                <a:solidFill>
                  <a:srgbClr val="404040"/>
                </a:solidFill>
                <a:latin typeface="Arial"/>
                <a:cs typeface="Arial"/>
              </a:rPr>
              <a:t>there </a:t>
            </a:r>
            <a:r>
              <a:rPr sz="1700" spc="-50" dirty="0">
                <a:solidFill>
                  <a:srgbClr val="404040"/>
                </a:solidFill>
                <a:latin typeface="Arial"/>
                <a:cs typeface="Arial"/>
              </a:rPr>
              <a:t>is </a:t>
            </a:r>
            <a:r>
              <a:rPr sz="1700" spc="-80" dirty="0">
                <a:solidFill>
                  <a:srgbClr val="404040"/>
                </a:solidFill>
                <a:latin typeface="Arial"/>
                <a:cs typeface="Arial"/>
              </a:rPr>
              <a:t>a </a:t>
            </a:r>
            <a:r>
              <a:rPr sz="1700" dirty="0">
                <a:solidFill>
                  <a:srgbClr val="404040"/>
                </a:solidFill>
                <a:latin typeface="Arial"/>
                <a:cs typeface="Arial"/>
              </a:rPr>
              <a:t>greater </a:t>
            </a:r>
            <a:r>
              <a:rPr sz="1700" spc="5" dirty="0">
                <a:solidFill>
                  <a:srgbClr val="404040"/>
                </a:solidFill>
                <a:latin typeface="Arial"/>
                <a:cs typeface="Arial"/>
              </a:rPr>
              <a:t>belief </a:t>
            </a:r>
            <a:r>
              <a:rPr sz="1700" spc="35" dirty="0">
                <a:solidFill>
                  <a:srgbClr val="404040"/>
                </a:solidFill>
                <a:latin typeface="Arial"/>
                <a:cs typeface="Arial"/>
              </a:rPr>
              <a:t>that </a:t>
            </a:r>
            <a:r>
              <a:rPr sz="1700" spc="15" dirty="0">
                <a:solidFill>
                  <a:srgbClr val="404040"/>
                </a:solidFill>
                <a:latin typeface="Arial"/>
                <a:cs typeface="Arial"/>
              </a:rPr>
              <a:t>the </a:t>
            </a:r>
            <a:r>
              <a:rPr sz="1700" spc="-10" dirty="0">
                <a:solidFill>
                  <a:srgbClr val="404040"/>
                </a:solidFill>
                <a:latin typeface="Arial"/>
                <a:cs typeface="Arial"/>
              </a:rPr>
              <a:t>hypothesis </a:t>
            </a:r>
            <a:r>
              <a:rPr sz="1700" spc="-50" dirty="0">
                <a:solidFill>
                  <a:srgbClr val="404040"/>
                </a:solidFill>
                <a:latin typeface="Arial"/>
                <a:cs typeface="Arial"/>
              </a:rPr>
              <a:t>is</a:t>
            </a:r>
            <a:r>
              <a:rPr sz="1700" spc="-130" dirty="0">
                <a:solidFill>
                  <a:srgbClr val="404040"/>
                </a:solidFill>
                <a:latin typeface="Arial"/>
                <a:cs typeface="Arial"/>
              </a:rPr>
              <a:t> </a:t>
            </a:r>
            <a:r>
              <a:rPr sz="1700" spc="-10" dirty="0">
                <a:solidFill>
                  <a:srgbClr val="404040"/>
                </a:solidFill>
                <a:latin typeface="Arial"/>
                <a:cs typeface="Arial"/>
              </a:rPr>
              <a:t>invalid.</a:t>
            </a:r>
            <a:endParaRPr sz="1700">
              <a:latin typeface="Arial"/>
              <a:cs typeface="Arial"/>
            </a:endParaRPr>
          </a:p>
          <a:p>
            <a:pPr marL="355600" indent="-342900">
              <a:lnSpc>
                <a:spcPct val="100000"/>
              </a:lnSpc>
              <a:spcBef>
                <a:spcPts val="795"/>
              </a:spcBef>
              <a:buClr>
                <a:srgbClr val="A42F0F"/>
              </a:buClr>
              <a:buChar char=""/>
              <a:tabLst>
                <a:tab pos="354965" algn="l"/>
                <a:tab pos="355600" algn="l"/>
              </a:tabLst>
            </a:pPr>
            <a:r>
              <a:rPr sz="1700" spc="-195" dirty="0">
                <a:solidFill>
                  <a:srgbClr val="404040"/>
                </a:solidFill>
                <a:latin typeface="Arial"/>
                <a:cs typeface="Arial"/>
              </a:rPr>
              <a:t>CF </a:t>
            </a:r>
            <a:r>
              <a:rPr sz="1700" spc="40" dirty="0">
                <a:solidFill>
                  <a:srgbClr val="404040"/>
                </a:solidFill>
                <a:latin typeface="Arial"/>
                <a:cs typeface="Arial"/>
              </a:rPr>
              <a:t>-1 </a:t>
            </a:r>
            <a:r>
              <a:rPr sz="1700" spc="-5" dirty="0">
                <a:solidFill>
                  <a:srgbClr val="404040"/>
                </a:solidFill>
                <a:latin typeface="Arial"/>
                <a:cs typeface="Arial"/>
              </a:rPr>
              <a:t>implies </a:t>
            </a:r>
            <a:r>
              <a:rPr sz="1700" spc="35" dirty="0">
                <a:solidFill>
                  <a:srgbClr val="404040"/>
                </a:solidFill>
                <a:latin typeface="Arial"/>
                <a:cs typeface="Arial"/>
              </a:rPr>
              <a:t>that </a:t>
            </a:r>
            <a:r>
              <a:rPr sz="1700" spc="15" dirty="0">
                <a:solidFill>
                  <a:srgbClr val="404040"/>
                </a:solidFill>
                <a:latin typeface="Arial"/>
                <a:cs typeface="Arial"/>
              </a:rPr>
              <a:t>the </a:t>
            </a:r>
            <a:r>
              <a:rPr sz="1700" spc="-10" dirty="0">
                <a:solidFill>
                  <a:srgbClr val="404040"/>
                </a:solidFill>
                <a:latin typeface="Arial"/>
                <a:cs typeface="Arial"/>
              </a:rPr>
              <a:t>hypothesis </a:t>
            </a:r>
            <a:r>
              <a:rPr sz="1700" spc="-50" dirty="0">
                <a:solidFill>
                  <a:srgbClr val="404040"/>
                </a:solidFill>
                <a:latin typeface="Arial"/>
                <a:cs typeface="Arial"/>
              </a:rPr>
              <a:t>is </a:t>
            </a:r>
            <a:r>
              <a:rPr sz="1700" spc="-5" dirty="0">
                <a:solidFill>
                  <a:srgbClr val="404040"/>
                </a:solidFill>
                <a:latin typeface="Arial"/>
                <a:cs typeface="Arial"/>
              </a:rPr>
              <a:t>effectively</a:t>
            </a:r>
            <a:r>
              <a:rPr sz="1700" spc="-185" dirty="0">
                <a:solidFill>
                  <a:srgbClr val="404040"/>
                </a:solidFill>
                <a:latin typeface="Arial"/>
                <a:cs typeface="Arial"/>
              </a:rPr>
              <a:t> </a:t>
            </a:r>
            <a:r>
              <a:rPr sz="1700" spc="-10" dirty="0">
                <a:solidFill>
                  <a:srgbClr val="404040"/>
                </a:solidFill>
                <a:latin typeface="Arial"/>
                <a:cs typeface="Arial"/>
              </a:rPr>
              <a:t>disapproved.</a:t>
            </a:r>
            <a:endParaRPr sz="1700">
              <a:latin typeface="Arial"/>
              <a:cs typeface="Arial"/>
            </a:endParaRPr>
          </a:p>
          <a:p>
            <a:pPr marL="355600" indent="-342900">
              <a:lnSpc>
                <a:spcPct val="100000"/>
              </a:lnSpc>
              <a:spcBef>
                <a:spcPts val="790"/>
              </a:spcBef>
              <a:buClr>
                <a:srgbClr val="A42F0F"/>
              </a:buClr>
              <a:buChar char=""/>
              <a:tabLst>
                <a:tab pos="354965" algn="l"/>
                <a:tab pos="355600" algn="l"/>
              </a:tabLst>
            </a:pPr>
            <a:r>
              <a:rPr sz="1700" spc="-195" dirty="0">
                <a:solidFill>
                  <a:srgbClr val="404040"/>
                </a:solidFill>
                <a:latin typeface="Arial"/>
                <a:cs typeface="Arial"/>
              </a:rPr>
              <a:t>CF </a:t>
            </a:r>
            <a:r>
              <a:rPr sz="1700" spc="50" dirty="0">
                <a:solidFill>
                  <a:srgbClr val="404040"/>
                </a:solidFill>
                <a:latin typeface="Arial"/>
                <a:cs typeface="Arial"/>
              </a:rPr>
              <a:t>o </a:t>
            </a:r>
            <a:r>
              <a:rPr sz="1700" spc="-5" dirty="0">
                <a:solidFill>
                  <a:srgbClr val="404040"/>
                </a:solidFill>
                <a:latin typeface="Arial"/>
                <a:cs typeface="Arial"/>
              </a:rPr>
              <a:t>implies </a:t>
            </a:r>
            <a:r>
              <a:rPr sz="1700" spc="35" dirty="0">
                <a:solidFill>
                  <a:srgbClr val="404040"/>
                </a:solidFill>
                <a:latin typeface="Arial"/>
                <a:cs typeface="Arial"/>
              </a:rPr>
              <a:t>that </a:t>
            </a:r>
            <a:r>
              <a:rPr sz="1700" dirty="0">
                <a:solidFill>
                  <a:srgbClr val="404040"/>
                </a:solidFill>
                <a:latin typeface="Arial"/>
                <a:cs typeface="Arial"/>
              </a:rPr>
              <a:t>there </a:t>
            </a:r>
            <a:r>
              <a:rPr sz="1700" spc="-55" dirty="0">
                <a:solidFill>
                  <a:srgbClr val="404040"/>
                </a:solidFill>
                <a:latin typeface="Arial"/>
                <a:cs typeface="Arial"/>
              </a:rPr>
              <a:t>is </a:t>
            </a:r>
            <a:r>
              <a:rPr sz="1700" spc="10" dirty="0">
                <a:solidFill>
                  <a:srgbClr val="404040"/>
                </a:solidFill>
                <a:latin typeface="Arial"/>
                <a:cs typeface="Arial"/>
              </a:rPr>
              <a:t>neither </a:t>
            </a:r>
            <a:r>
              <a:rPr sz="1700" spc="-20" dirty="0">
                <a:solidFill>
                  <a:srgbClr val="404040"/>
                </a:solidFill>
                <a:latin typeface="Arial"/>
                <a:cs typeface="Arial"/>
              </a:rPr>
              <a:t>evidence </a:t>
            </a:r>
            <a:r>
              <a:rPr sz="1700" spc="10" dirty="0">
                <a:solidFill>
                  <a:srgbClr val="404040"/>
                </a:solidFill>
                <a:latin typeface="Arial"/>
                <a:cs typeface="Arial"/>
              </a:rPr>
              <a:t>regarding </a:t>
            </a:r>
            <a:r>
              <a:rPr sz="1700" spc="15" dirty="0">
                <a:solidFill>
                  <a:srgbClr val="404040"/>
                </a:solidFill>
                <a:latin typeface="Arial"/>
                <a:cs typeface="Arial"/>
              </a:rPr>
              <a:t>the </a:t>
            </a:r>
            <a:r>
              <a:rPr sz="1700" spc="-10" dirty="0">
                <a:solidFill>
                  <a:srgbClr val="404040"/>
                </a:solidFill>
                <a:latin typeface="Arial"/>
                <a:cs typeface="Arial"/>
              </a:rPr>
              <a:t>hypothesis </a:t>
            </a:r>
            <a:r>
              <a:rPr sz="1700" spc="15" dirty="0">
                <a:solidFill>
                  <a:srgbClr val="404040"/>
                </a:solidFill>
                <a:latin typeface="Arial"/>
                <a:cs typeface="Arial"/>
              </a:rPr>
              <a:t>being </a:t>
            </a:r>
            <a:r>
              <a:rPr sz="1700" spc="20" dirty="0">
                <a:solidFill>
                  <a:srgbClr val="404040"/>
                </a:solidFill>
                <a:latin typeface="Arial"/>
                <a:cs typeface="Arial"/>
              </a:rPr>
              <a:t>true </a:t>
            </a:r>
            <a:r>
              <a:rPr sz="1700" spc="25" dirty="0">
                <a:solidFill>
                  <a:srgbClr val="404040"/>
                </a:solidFill>
                <a:latin typeface="Arial"/>
                <a:cs typeface="Arial"/>
              </a:rPr>
              <a:t>nor</a:t>
            </a:r>
            <a:r>
              <a:rPr sz="1700" spc="-225" dirty="0">
                <a:solidFill>
                  <a:srgbClr val="404040"/>
                </a:solidFill>
                <a:latin typeface="Arial"/>
                <a:cs typeface="Arial"/>
              </a:rPr>
              <a:t> </a:t>
            </a:r>
            <a:r>
              <a:rPr sz="1700" spc="-55" dirty="0">
                <a:solidFill>
                  <a:srgbClr val="404040"/>
                </a:solidFill>
                <a:latin typeface="Arial"/>
                <a:cs typeface="Arial"/>
              </a:rPr>
              <a:t>false.</a:t>
            </a:r>
            <a:endParaRPr sz="1700">
              <a:latin typeface="Arial"/>
              <a:cs typeface="Arial"/>
            </a:endParaRPr>
          </a:p>
        </p:txBody>
      </p:sp>
    </p:spTree>
    <p:extLst>
      <p:ext uri="{BB962C8B-B14F-4D97-AF65-F5344CB8AC3E}">
        <p14:creationId xmlns:p14="http://schemas.microsoft.com/office/powerpoint/2010/main" val="31992246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4574540" cy="574675"/>
          </a:xfrm>
          <a:prstGeom prst="rect">
            <a:avLst/>
          </a:prstGeom>
        </p:spPr>
        <p:txBody>
          <a:bodyPr vert="horz" wrap="square" lIns="0" tIns="12700" rIns="0" bIns="0" rtlCol="0">
            <a:spAutoFit/>
          </a:bodyPr>
          <a:lstStyle/>
          <a:p>
            <a:pPr marL="12700">
              <a:lnSpc>
                <a:spcPct val="100000"/>
              </a:lnSpc>
              <a:spcBef>
                <a:spcPts val="100"/>
              </a:spcBef>
            </a:pPr>
            <a:r>
              <a:rPr spc="-150" dirty="0"/>
              <a:t>Reason </a:t>
            </a:r>
            <a:r>
              <a:rPr spc="95" dirty="0"/>
              <a:t>for</a:t>
            </a:r>
            <a:r>
              <a:rPr spc="70" dirty="0"/>
              <a:t> </a:t>
            </a:r>
            <a:r>
              <a:rPr spc="15" dirty="0"/>
              <a:t>uncertainty</a:t>
            </a:r>
          </a:p>
        </p:txBody>
      </p:sp>
      <p:sp>
        <p:nvSpPr>
          <p:cNvPr id="3" name="object 3"/>
          <p:cNvSpPr txBox="1"/>
          <p:nvPr/>
        </p:nvSpPr>
        <p:spPr>
          <a:xfrm>
            <a:off x="2668270" y="1963039"/>
            <a:ext cx="6063615" cy="2835910"/>
          </a:xfrm>
          <a:prstGeom prst="rect">
            <a:avLst/>
          </a:prstGeom>
        </p:spPr>
        <p:txBody>
          <a:bodyPr vert="horz" wrap="square" lIns="0" tIns="140335" rIns="0" bIns="0" rtlCol="0">
            <a:spAutoFit/>
          </a:bodyPr>
          <a:lstStyle/>
          <a:p>
            <a:pPr marL="355600" indent="-342900">
              <a:lnSpc>
                <a:spcPct val="100000"/>
              </a:lnSpc>
              <a:spcBef>
                <a:spcPts val="1105"/>
              </a:spcBef>
              <a:buClr>
                <a:srgbClr val="A42F0F"/>
              </a:buClr>
              <a:buChar char=""/>
              <a:tabLst>
                <a:tab pos="354965" algn="l"/>
                <a:tab pos="355600" algn="l"/>
              </a:tabLst>
            </a:pPr>
            <a:r>
              <a:rPr sz="1800" spc="-30" dirty="0">
                <a:solidFill>
                  <a:srgbClr val="404040"/>
                </a:solidFill>
                <a:latin typeface="Arial"/>
                <a:cs typeface="Arial"/>
              </a:rPr>
              <a:t>Due </a:t>
            </a:r>
            <a:r>
              <a:rPr sz="1800" spc="80" dirty="0">
                <a:solidFill>
                  <a:srgbClr val="404040"/>
                </a:solidFill>
                <a:latin typeface="Arial"/>
                <a:cs typeface="Arial"/>
              </a:rPr>
              <a:t>to </a:t>
            </a:r>
            <a:r>
              <a:rPr sz="1800" spc="10" dirty="0">
                <a:solidFill>
                  <a:srgbClr val="404040"/>
                </a:solidFill>
                <a:latin typeface="Arial"/>
                <a:cs typeface="Arial"/>
              </a:rPr>
              <a:t>incomplete</a:t>
            </a:r>
            <a:r>
              <a:rPr sz="1800" spc="-95" dirty="0">
                <a:solidFill>
                  <a:srgbClr val="404040"/>
                </a:solidFill>
                <a:latin typeface="Arial"/>
                <a:cs typeface="Arial"/>
              </a:rPr>
              <a:t> </a:t>
            </a:r>
            <a:r>
              <a:rPr sz="1800" spc="5" dirty="0">
                <a:solidFill>
                  <a:srgbClr val="404040"/>
                </a:solidFill>
                <a:latin typeface="Arial"/>
                <a:cs typeface="Arial"/>
              </a:rPr>
              <a:t>knowledge</a:t>
            </a:r>
            <a:endParaRPr sz="1800">
              <a:latin typeface="Arial"/>
              <a:cs typeface="Arial"/>
            </a:endParaRPr>
          </a:p>
          <a:p>
            <a:pPr marL="355600" indent="-342900">
              <a:lnSpc>
                <a:spcPct val="100000"/>
              </a:lnSpc>
              <a:spcBef>
                <a:spcPts val="1010"/>
              </a:spcBef>
              <a:buClr>
                <a:srgbClr val="A42F0F"/>
              </a:buClr>
              <a:buChar char=""/>
              <a:tabLst>
                <a:tab pos="354965" algn="l"/>
                <a:tab pos="355600" algn="l"/>
              </a:tabLst>
            </a:pPr>
            <a:r>
              <a:rPr sz="1800" spc="-30" dirty="0">
                <a:solidFill>
                  <a:srgbClr val="404040"/>
                </a:solidFill>
                <a:latin typeface="Arial"/>
                <a:cs typeface="Arial"/>
              </a:rPr>
              <a:t>Due </a:t>
            </a:r>
            <a:r>
              <a:rPr sz="1800" spc="80" dirty="0">
                <a:solidFill>
                  <a:srgbClr val="404040"/>
                </a:solidFill>
                <a:latin typeface="Arial"/>
                <a:cs typeface="Arial"/>
              </a:rPr>
              <a:t>to </a:t>
            </a:r>
            <a:r>
              <a:rPr sz="1800" dirty="0">
                <a:solidFill>
                  <a:srgbClr val="404040"/>
                </a:solidFill>
                <a:latin typeface="Arial"/>
                <a:cs typeface="Arial"/>
              </a:rPr>
              <a:t>incorrect</a:t>
            </a:r>
            <a:r>
              <a:rPr sz="1800" spc="-105" dirty="0">
                <a:solidFill>
                  <a:srgbClr val="404040"/>
                </a:solidFill>
                <a:latin typeface="Arial"/>
                <a:cs typeface="Arial"/>
              </a:rPr>
              <a:t> </a:t>
            </a:r>
            <a:r>
              <a:rPr sz="1800" spc="5" dirty="0">
                <a:solidFill>
                  <a:srgbClr val="404040"/>
                </a:solidFill>
                <a:latin typeface="Arial"/>
                <a:cs typeface="Arial"/>
              </a:rPr>
              <a:t>knowledge</a:t>
            </a:r>
            <a:endParaRPr sz="1800">
              <a:latin typeface="Arial"/>
              <a:cs typeface="Arial"/>
            </a:endParaRPr>
          </a:p>
          <a:p>
            <a:pPr marL="355600" indent="-342900">
              <a:lnSpc>
                <a:spcPct val="100000"/>
              </a:lnSpc>
              <a:spcBef>
                <a:spcPts val="994"/>
              </a:spcBef>
              <a:buClr>
                <a:srgbClr val="A42F0F"/>
              </a:buClr>
              <a:buChar char=""/>
              <a:tabLst>
                <a:tab pos="354965" algn="l"/>
                <a:tab pos="355600" algn="l"/>
              </a:tabLst>
            </a:pPr>
            <a:r>
              <a:rPr sz="1800" spc="-30" dirty="0">
                <a:solidFill>
                  <a:srgbClr val="404040"/>
                </a:solidFill>
                <a:latin typeface="Arial"/>
                <a:cs typeface="Arial"/>
              </a:rPr>
              <a:t>Data </a:t>
            </a:r>
            <a:r>
              <a:rPr sz="1800" spc="-5" dirty="0">
                <a:solidFill>
                  <a:srgbClr val="404040"/>
                </a:solidFill>
                <a:latin typeface="Arial"/>
                <a:cs typeface="Arial"/>
              </a:rPr>
              <a:t>derived </a:t>
            </a:r>
            <a:r>
              <a:rPr sz="1800" spc="45" dirty="0">
                <a:solidFill>
                  <a:srgbClr val="404040"/>
                </a:solidFill>
                <a:latin typeface="Arial"/>
                <a:cs typeface="Arial"/>
              </a:rPr>
              <a:t>from</a:t>
            </a:r>
            <a:r>
              <a:rPr sz="1800" dirty="0">
                <a:solidFill>
                  <a:srgbClr val="404040"/>
                </a:solidFill>
                <a:latin typeface="Arial"/>
                <a:cs typeface="Arial"/>
              </a:rPr>
              <a:t> </a:t>
            </a:r>
            <a:r>
              <a:rPr sz="1800" spc="-15" dirty="0">
                <a:solidFill>
                  <a:srgbClr val="404040"/>
                </a:solidFill>
                <a:latin typeface="Arial"/>
                <a:cs typeface="Arial"/>
              </a:rPr>
              <a:t>assumptions</a:t>
            </a:r>
            <a:endParaRPr sz="1800">
              <a:latin typeface="Arial"/>
              <a:cs typeface="Arial"/>
            </a:endParaRPr>
          </a:p>
          <a:p>
            <a:pPr marL="355600" indent="-342900">
              <a:lnSpc>
                <a:spcPct val="100000"/>
              </a:lnSpc>
              <a:spcBef>
                <a:spcPts val="994"/>
              </a:spcBef>
              <a:buClr>
                <a:srgbClr val="A42F0F"/>
              </a:buClr>
              <a:buChar char=""/>
              <a:tabLst>
                <a:tab pos="354965" algn="l"/>
                <a:tab pos="355600" algn="l"/>
              </a:tabLst>
            </a:pPr>
            <a:r>
              <a:rPr sz="1800" spc="-25" dirty="0">
                <a:solidFill>
                  <a:srgbClr val="404040"/>
                </a:solidFill>
                <a:latin typeface="Arial"/>
                <a:cs typeface="Arial"/>
              </a:rPr>
              <a:t>Inconsistency </a:t>
            </a:r>
            <a:r>
              <a:rPr sz="1800" spc="-5" dirty="0">
                <a:solidFill>
                  <a:srgbClr val="404040"/>
                </a:solidFill>
                <a:latin typeface="Arial"/>
                <a:cs typeface="Arial"/>
              </a:rPr>
              <a:t>between </a:t>
            </a:r>
            <a:r>
              <a:rPr sz="1800" spc="5" dirty="0">
                <a:solidFill>
                  <a:srgbClr val="404040"/>
                </a:solidFill>
                <a:latin typeface="Arial"/>
                <a:cs typeface="Arial"/>
              </a:rPr>
              <a:t>knowledge </a:t>
            </a:r>
            <a:r>
              <a:rPr sz="1800" spc="45" dirty="0">
                <a:solidFill>
                  <a:srgbClr val="404040"/>
                </a:solidFill>
                <a:latin typeface="Arial"/>
                <a:cs typeface="Arial"/>
              </a:rPr>
              <a:t>from </a:t>
            </a:r>
            <a:r>
              <a:rPr sz="1800" spc="25" dirty="0">
                <a:solidFill>
                  <a:srgbClr val="404040"/>
                </a:solidFill>
                <a:latin typeface="Arial"/>
                <a:cs typeface="Arial"/>
              </a:rPr>
              <a:t>different</a:t>
            </a:r>
            <a:r>
              <a:rPr sz="1800" spc="-120" dirty="0">
                <a:solidFill>
                  <a:srgbClr val="404040"/>
                </a:solidFill>
                <a:latin typeface="Arial"/>
                <a:cs typeface="Arial"/>
              </a:rPr>
              <a:t> </a:t>
            </a:r>
            <a:r>
              <a:rPr sz="1800" spc="-25" dirty="0">
                <a:solidFill>
                  <a:srgbClr val="404040"/>
                </a:solidFill>
                <a:latin typeface="Arial"/>
                <a:cs typeface="Arial"/>
              </a:rPr>
              <a:t>experts</a:t>
            </a:r>
            <a:endParaRPr sz="1800">
              <a:latin typeface="Arial"/>
              <a:cs typeface="Arial"/>
            </a:endParaRPr>
          </a:p>
          <a:p>
            <a:pPr marL="355600" indent="-342900">
              <a:lnSpc>
                <a:spcPct val="100000"/>
              </a:lnSpc>
              <a:spcBef>
                <a:spcPts val="1010"/>
              </a:spcBef>
              <a:buClr>
                <a:srgbClr val="A42F0F"/>
              </a:buClr>
              <a:buChar char=""/>
              <a:tabLst>
                <a:tab pos="354965" algn="l"/>
                <a:tab pos="355600" algn="l"/>
              </a:tabLst>
            </a:pPr>
            <a:r>
              <a:rPr sz="1800" spc="-70" dirty="0">
                <a:solidFill>
                  <a:srgbClr val="404040"/>
                </a:solidFill>
                <a:latin typeface="Arial"/>
                <a:cs typeface="Arial"/>
              </a:rPr>
              <a:t>Bad </a:t>
            </a:r>
            <a:r>
              <a:rPr sz="1800" spc="-20" dirty="0">
                <a:solidFill>
                  <a:srgbClr val="404040"/>
                </a:solidFill>
                <a:latin typeface="Arial"/>
                <a:cs typeface="Arial"/>
              </a:rPr>
              <a:t>choice </a:t>
            </a:r>
            <a:r>
              <a:rPr sz="1800" spc="55" dirty="0">
                <a:solidFill>
                  <a:srgbClr val="404040"/>
                </a:solidFill>
                <a:latin typeface="Arial"/>
                <a:cs typeface="Arial"/>
              </a:rPr>
              <a:t>of </a:t>
            </a:r>
            <a:r>
              <a:rPr sz="1800" spc="5" dirty="0">
                <a:solidFill>
                  <a:srgbClr val="404040"/>
                </a:solidFill>
                <a:latin typeface="Arial"/>
                <a:cs typeface="Arial"/>
              </a:rPr>
              <a:t>knowledge </a:t>
            </a:r>
            <a:r>
              <a:rPr sz="1800" spc="-5" dirty="0">
                <a:solidFill>
                  <a:srgbClr val="404040"/>
                </a:solidFill>
                <a:latin typeface="Arial"/>
                <a:cs typeface="Arial"/>
              </a:rPr>
              <a:t>representation</a:t>
            </a:r>
            <a:r>
              <a:rPr sz="1800" spc="-30" dirty="0">
                <a:solidFill>
                  <a:srgbClr val="404040"/>
                </a:solidFill>
                <a:latin typeface="Arial"/>
                <a:cs typeface="Arial"/>
              </a:rPr>
              <a:t> </a:t>
            </a:r>
            <a:r>
              <a:rPr sz="1800" spc="-25" dirty="0">
                <a:solidFill>
                  <a:srgbClr val="404040"/>
                </a:solidFill>
                <a:latin typeface="Arial"/>
                <a:cs typeface="Arial"/>
              </a:rPr>
              <a:t>mechanism</a:t>
            </a:r>
            <a:endParaRPr sz="1800">
              <a:latin typeface="Arial"/>
              <a:cs typeface="Arial"/>
            </a:endParaRPr>
          </a:p>
          <a:p>
            <a:pPr marL="355600" indent="-342900">
              <a:lnSpc>
                <a:spcPct val="100000"/>
              </a:lnSpc>
              <a:spcBef>
                <a:spcPts val="1000"/>
              </a:spcBef>
              <a:buClr>
                <a:srgbClr val="A42F0F"/>
              </a:buClr>
              <a:buChar char=""/>
              <a:tabLst>
                <a:tab pos="354965" algn="l"/>
                <a:tab pos="355600" algn="l"/>
              </a:tabLst>
            </a:pPr>
            <a:r>
              <a:rPr sz="1800" spc="5" dirty="0">
                <a:solidFill>
                  <a:srgbClr val="404040"/>
                </a:solidFill>
                <a:latin typeface="Arial"/>
                <a:cs typeface="Arial"/>
              </a:rPr>
              <a:t>Incomplete </a:t>
            </a:r>
            <a:r>
              <a:rPr sz="1800" spc="-55" dirty="0">
                <a:solidFill>
                  <a:srgbClr val="404040"/>
                </a:solidFill>
                <a:latin typeface="Arial"/>
                <a:cs typeface="Arial"/>
              </a:rPr>
              <a:t>because </a:t>
            </a:r>
            <a:r>
              <a:rPr sz="1800" spc="55" dirty="0">
                <a:solidFill>
                  <a:srgbClr val="404040"/>
                </a:solidFill>
                <a:latin typeface="Arial"/>
                <a:cs typeface="Arial"/>
              </a:rPr>
              <a:t>of </a:t>
            </a:r>
            <a:r>
              <a:rPr sz="1800" spc="-30" dirty="0">
                <a:solidFill>
                  <a:srgbClr val="404040"/>
                </a:solidFill>
                <a:latin typeface="Arial"/>
                <a:cs typeface="Arial"/>
              </a:rPr>
              <a:t>some </a:t>
            </a:r>
            <a:r>
              <a:rPr sz="1800" spc="10" dirty="0">
                <a:solidFill>
                  <a:srgbClr val="404040"/>
                </a:solidFill>
                <a:latin typeface="Arial"/>
                <a:cs typeface="Arial"/>
              </a:rPr>
              <a:t>conditions </a:t>
            </a:r>
            <a:r>
              <a:rPr sz="1800" spc="-45" dirty="0">
                <a:solidFill>
                  <a:srgbClr val="404040"/>
                </a:solidFill>
                <a:latin typeface="Arial"/>
                <a:cs typeface="Arial"/>
              </a:rPr>
              <a:t>are</a:t>
            </a:r>
            <a:r>
              <a:rPr sz="1800" spc="-60" dirty="0">
                <a:solidFill>
                  <a:srgbClr val="404040"/>
                </a:solidFill>
                <a:latin typeface="Arial"/>
                <a:cs typeface="Arial"/>
              </a:rPr>
              <a:t> </a:t>
            </a:r>
            <a:r>
              <a:rPr sz="1800" spc="15" dirty="0">
                <a:solidFill>
                  <a:srgbClr val="404040"/>
                </a:solidFill>
                <a:latin typeface="Arial"/>
                <a:cs typeface="Arial"/>
              </a:rPr>
              <a:t>unknown</a:t>
            </a:r>
            <a:endParaRPr sz="1800">
              <a:latin typeface="Arial"/>
              <a:cs typeface="Arial"/>
            </a:endParaRPr>
          </a:p>
          <a:p>
            <a:pPr marL="355600" indent="-342900">
              <a:lnSpc>
                <a:spcPct val="100000"/>
              </a:lnSpc>
              <a:spcBef>
                <a:spcPts val="994"/>
              </a:spcBef>
              <a:buClr>
                <a:srgbClr val="A42F0F"/>
              </a:buClr>
              <a:buChar char=""/>
              <a:tabLst>
                <a:tab pos="354965" algn="l"/>
                <a:tab pos="355600" algn="l"/>
              </a:tabLst>
            </a:pPr>
            <a:r>
              <a:rPr sz="1800" spc="-5" dirty="0">
                <a:solidFill>
                  <a:srgbClr val="404040"/>
                </a:solidFill>
                <a:latin typeface="Arial"/>
                <a:cs typeface="Arial"/>
              </a:rPr>
              <a:t>Uncertainty </a:t>
            </a:r>
            <a:r>
              <a:rPr sz="1800" spc="20" dirty="0">
                <a:solidFill>
                  <a:srgbClr val="404040"/>
                </a:solidFill>
                <a:latin typeface="Arial"/>
                <a:cs typeface="Arial"/>
              </a:rPr>
              <a:t>in </a:t>
            </a:r>
            <a:r>
              <a:rPr sz="1800" spc="-30" dirty="0">
                <a:solidFill>
                  <a:srgbClr val="404040"/>
                </a:solidFill>
                <a:latin typeface="Arial"/>
                <a:cs typeface="Arial"/>
              </a:rPr>
              <a:t>rules </a:t>
            </a:r>
            <a:r>
              <a:rPr sz="1800" spc="40" dirty="0">
                <a:solidFill>
                  <a:srgbClr val="404040"/>
                </a:solidFill>
                <a:latin typeface="Arial"/>
                <a:cs typeface="Arial"/>
              </a:rPr>
              <a:t>or </a:t>
            </a:r>
            <a:r>
              <a:rPr sz="1800" spc="-15" dirty="0">
                <a:solidFill>
                  <a:srgbClr val="404040"/>
                </a:solidFill>
                <a:latin typeface="Arial"/>
                <a:cs typeface="Arial"/>
              </a:rPr>
              <a:t>inference</a:t>
            </a:r>
            <a:r>
              <a:rPr sz="1800" spc="-100" dirty="0">
                <a:solidFill>
                  <a:srgbClr val="404040"/>
                </a:solidFill>
                <a:latin typeface="Arial"/>
                <a:cs typeface="Arial"/>
              </a:rPr>
              <a:t> </a:t>
            </a:r>
            <a:r>
              <a:rPr sz="1800" spc="-45" dirty="0">
                <a:solidFill>
                  <a:srgbClr val="404040"/>
                </a:solidFill>
                <a:latin typeface="Arial"/>
                <a:cs typeface="Arial"/>
              </a:rPr>
              <a:t>process</a:t>
            </a:r>
            <a:endParaRPr sz="1800">
              <a:latin typeface="Arial"/>
              <a:cs typeface="Arial"/>
            </a:endParaRPr>
          </a:p>
        </p:txBody>
      </p:sp>
    </p:spTree>
    <p:extLst>
      <p:ext uri="{BB962C8B-B14F-4D97-AF65-F5344CB8AC3E}">
        <p14:creationId xmlns:p14="http://schemas.microsoft.com/office/powerpoint/2010/main" val="3425774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Map of Romania</a:t>
            </a:r>
            <a:br>
              <a:rPr lang="en-IN" dirty="0" smtClean="0"/>
            </a:br>
            <a:r>
              <a:rPr lang="en-IN" dirty="0" smtClean="0"/>
              <a:t>Problem: Arad to Bucharest</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628800"/>
            <a:ext cx="8784976" cy="51376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61476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0" dirty="0"/>
              <a:t>Approaches </a:t>
            </a:r>
            <a:r>
              <a:rPr spc="114" dirty="0"/>
              <a:t>of </a:t>
            </a:r>
            <a:r>
              <a:rPr spc="-15" dirty="0"/>
              <a:t>reasoning</a:t>
            </a:r>
            <a:r>
              <a:rPr spc="-170" dirty="0"/>
              <a:t> </a:t>
            </a:r>
            <a:r>
              <a:rPr spc="25" dirty="0"/>
              <a:t>under</a:t>
            </a:r>
          </a:p>
        </p:txBody>
      </p:sp>
      <p:sp>
        <p:nvSpPr>
          <p:cNvPr id="3" name="object 3"/>
          <p:cNvSpPr txBox="1"/>
          <p:nvPr/>
        </p:nvSpPr>
        <p:spPr>
          <a:xfrm>
            <a:off x="2668270" y="1053846"/>
            <a:ext cx="2529840" cy="2140585"/>
          </a:xfrm>
          <a:prstGeom prst="rect">
            <a:avLst/>
          </a:prstGeom>
        </p:spPr>
        <p:txBody>
          <a:bodyPr vert="horz" wrap="square" lIns="0" tIns="12700" rIns="0" bIns="0" rtlCol="0">
            <a:spAutoFit/>
          </a:bodyPr>
          <a:lstStyle/>
          <a:p>
            <a:pPr marL="15875">
              <a:lnSpc>
                <a:spcPct val="100000"/>
              </a:lnSpc>
              <a:spcBef>
                <a:spcPts val="100"/>
              </a:spcBef>
            </a:pPr>
            <a:r>
              <a:rPr sz="3600" spc="15" dirty="0">
                <a:solidFill>
                  <a:srgbClr val="252525"/>
                </a:solidFill>
                <a:latin typeface="Arial"/>
                <a:cs typeface="Arial"/>
              </a:rPr>
              <a:t>uncertainty</a:t>
            </a:r>
            <a:endParaRPr sz="3600">
              <a:latin typeface="Arial"/>
              <a:cs typeface="Arial"/>
            </a:endParaRPr>
          </a:p>
          <a:p>
            <a:pPr marL="355600" indent="-342900">
              <a:lnSpc>
                <a:spcPct val="100000"/>
              </a:lnSpc>
              <a:spcBef>
                <a:spcPts val="3845"/>
              </a:spcBef>
              <a:buClr>
                <a:srgbClr val="A42F0F"/>
              </a:buClr>
              <a:buChar char=""/>
              <a:tabLst>
                <a:tab pos="354965" algn="l"/>
                <a:tab pos="355600" algn="l"/>
              </a:tabLst>
            </a:pPr>
            <a:r>
              <a:rPr sz="1800" spc="-20" dirty="0">
                <a:solidFill>
                  <a:srgbClr val="404040"/>
                </a:solidFill>
                <a:latin typeface="Arial"/>
                <a:cs typeface="Arial"/>
              </a:rPr>
              <a:t>Symbolic</a:t>
            </a:r>
            <a:r>
              <a:rPr sz="1800" spc="-65" dirty="0">
                <a:solidFill>
                  <a:srgbClr val="404040"/>
                </a:solidFill>
                <a:latin typeface="Arial"/>
                <a:cs typeface="Arial"/>
              </a:rPr>
              <a:t> </a:t>
            </a:r>
            <a:r>
              <a:rPr sz="1800" spc="-10" dirty="0">
                <a:solidFill>
                  <a:srgbClr val="404040"/>
                </a:solidFill>
                <a:latin typeface="Arial"/>
                <a:cs typeface="Arial"/>
              </a:rPr>
              <a:t>reasoning</a:t>
            </a:r>
            <a:endParaRPr sz="1800">
              <a:latin typeface="Arial"/>
              <a:cs typeface="Arial"/>
            </a:endParaRPr>
          </a:p>
          <a:p>
            <a:pPr marL="355600" indent="-342900">
              <a:lnSpc>
                <a:spcPct val="100000"/>
              </a:lnSpc>
              <a:spcBef>
                <a:spcPts val="1010"/>
              </a:spcBef>
              <a:buClr>
                <a:srgbClr val="A42F0F"/>
              </a:buClr>
              <a:buChar char=""/>
              <a:tabLst>
                <a:tab pos="354965" algn="l"/>
                <a:tab pos="355600" algn="l"/>
              </a:tabLst>
            </a:pPr>
            <a:r>
              <a:rPr sz="1800" spc="-20" dirty="0">
                <a:solidFill>
                  <a:srgbClr val="404040"/>
                </a:solidFill>
                <a:latin typeface="Arial"/>
                <a:cs typeface="Arial"/>
              </a:rPr>
              <a:t>Statistical</a:t>
            </a:r>
            <a:r>
              <a:rPr sz="1800" spc="-80" dirty="0">
                <a:solidFill>
                  <a:srgbClr val="404040"/>
                </a:solidFill>
                <a:latin typeface="Arial"/>
                <a:cs typeface="Arial"/>
              </a:rPr>
              <a:t> </a:t>
            </a:r>
            <a:r>
              <a:rPr sz="1800" spc="-10" dirty="0">
                <a:solidFill>
                  <a:srgbClr val="404040"/>
                </a:solidFill>
                <a:latin typeface="Arial"/>
                <a:cs typeface="Arial"/>
              </a:rPr>
              <a:t>reasoning</a:t>
            </a:r>
            <a:endParaRPr sz="1800">
              <a:latin typeface="Arial"/>
              <a:cs typeface="Arial"/>
            </a:endParaRPr>
          </a:p>
          <a:p>
            <a:pPr marL="355600" indent="-342900">
              <a:lnSpc>
                <a:spcPct val="100000"/>
              </a:lnSpc>
              <a:spcBef>
                <a:spcPts val="994"/>
              </a:spcBef>
              <a:buClr>
                <a:srgbClr val="A42F0F"/>
              </a:buClr>
              <a:buChar char=""/>
              <a:tabLst>
                <a:tab pos="354965" algn="l"/>
                <a:tab pos="355600" algn="l"/>
              </a:tabLst>
            </a:pPr>
            <a:r>
              <a:rPr sz="1800" spc="-85" dirty="0">
                <a:solidFill>
                  <a:srgbClr val="404040"/>
                </a:solidFill>
                <a:latin typeface="Arial"/>
                <a:cs typeface="Arial"/>
              </a:rPr>
              <a:t>Fuzzy </a:t>
            </a:r>
            <a:r>
              <a:rPr sz="1800" spc="15" dirty="0">
                <a:solidFill>
                  <a:srgbClr val="404040"/>
                </a:solidFill>
                <a:latin typeface="Arial"/>
                <a:cs typeface="Arial"/>
              </a:rPr>
              <a:t>logic</a:t>
            </a:r>
            <a:r>
              <a:rPr sz="1800" spc="-15" dirty="0">
                <a:solidFill>
                  <a:srgbClr val="404040"/>
                </a:solidFill>
                <a:latin typeface="Arial"/>
                <a:cs typeface="Arial"/>
              </a:rPr>
              <a:t> </a:t>
            </a:r>
            <a:r>
              <a:rPr sz="1800" spc="-10" dirty="0">
                <a:solidFill>
                  <a:srgbClr val="404040"/>
                </a:solidFill>
                <a:latin typeface="Arial"/>
                <a:cs typeface="Arial"/>
              </a:rPr>
              <a:t>reasoning</a:t>
            </a:r>
            <a:endParaRPr sz="1800">
              <a:latin typeface="Arial"/>
              <a:cs typeface="Arial"/>
            </a:endParaRPr>
          </a:p>
        </p:txBody>
      </p:sp>
    </p:spTree>
    <p:extLst>
      <p:ext uri="{BB962C8B-B14F-4D97-AF65-F5344CB8AC3E}">
        <p14:creationId xmlns:p14="http://schemas.microsoft.com/office/powerpoint/2010/main" val="29034965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4083050" cy="574675"/>
          </a:xfrm>
          <a:prstGeom prst="rect">
            <a:avLst/>
          </a:prstGeom>
        </p:spPr>
        <p:txBody>
          <a:bodyPr vert="horz" wrap="square" lIns="0" tIns="12700" rIns="0" bIns="0" rtlCol="0">
            <a:spAutoFit/>
          </a:bodyPr>
          <a:lstStyle/>
          <a:p>
            <a:pPr marL="12700">
              <a:lnSpc>
                <a:spcPct val="100000"/>
              </a:lnSpc>
              <a:spcBef>
                <a:spcPts val="100"/>
              </a:spcBef>
            </a:pPr>
            <a:r>
              <a:rPr spc="-30" dirty="0"/>
              <a:t>Symbolic</a:t>
            </a:r>
            <a:r>
              <a:rPr spc="-60" dirty="0"/>
              <a:t> </a:t>
            </a:r>
            <a:r>
              <a:rPr spc="-80" dirty="0"/>
              <a:t>Reasoning</a:t>
            </a:r>
          </a:p>
        </p:txBody>
      </p:sp>
      <p:sp>
        <p:nvSpPr>
          <p:cNvPr id="3" name="object 3"/>
          <p:cNvSpPr txBox="1">
            <a:spLocks noGrp="1"/>
          </p:cNvSpPr>
          <p:nvPr>
            <p:ph type="body" idx="1"/>
          </p:nvPr>
        </p:nvSpPr>
        <p:spPr>
          <a:prstGeom prst="rect">
            <a:avLst/>
          </a:prstGeom>
        </p:spPr>
        <p:txBody>
          <a:bodyPr vert="horz" wrap="square" lIns="0" tIns="139065" rIns="0" bIns="0" rtlCol="0">
            <a:spAutoFit/>
          </a:bodyPr>
          <a:lstStyle/>
          <a:p>
            <a:pPr marL="355600" indent="-342900">
              <a:lnSpc>
                <a:spcPct val="100000"/>
              </a:lnSpc>
              <a:spcBef>
                <a:spcPts val="1095"/>
              </a:spcBef>
              <a:buClr>
                <a:srgbClr val="A42F0F"/>
              </a:buClr>
              <a:buFont typeface="Arial"/>
              <a:buChar char=""/>
              <a:tabLst>
                <a:tab pos="355600" algn="l"/>
              </a:tabLst>
            </a:pPr>
            <a:r>
              <a:rPr spc="20" dirty="0"/>
              <a:t>Monotonic </a:t>
            </a:r>
            <a:r>
              <a:rPr spc="-15" dirty="0"/>
              <a:t>and </a:t>
            </a:r>
            <a:r>
              <a:rPr spc="10" dirty="0"/>
              <a:t>non-monotonic </a:t>
            </a:r>
            <a:r>
              <a:rPr spc="-35" dirty="0"/>
              <a:t>reasoning </a:t>
            </a:r>
            <a:r>
              <a:rPr b="0" spc="5" dirty="0">
                <a:latin typeface="Arial"/>
                <a:cs typeface="Arial"/>
              </a:rPr>
              <a:t>(defined</a:t>
            </a:r>
            <a:r>
              <a:rPr b="0" spc="-30" dirty="0">
                <a:latin typeface="Arial"/>
                <a:cs typeface="Arial"/>
              </a:rPr>
              <a:t> already)</a:t>
            </a:r>
          </a:p>
          <a:p>
            <a:pPr marL="355600" indent="-342900">
              <a:lnSpc>
                <a:spcPct val="100000"/>
              </a:lnSpc>
              <a:spcBef>
                <a:spcPts val="994"/>
              </a:spcBef>
              <a:buClr>
                <a:srgbClr val="A42F0F"/>
              </a:buClr>
              <a:buChar char=""/>
              <a:tabLst>
                <a:tab pos="355600" algn="l"/>
              </a:tabLst>
            </a:pPr>
            <a:r>
              <a:rPr b="0" spc="35" dirty="0">
                <a:latin typeface="Arial"/>
                <a:cs typeface="Arial"/>
              </a:rPr>
              <a:t>Non-monotonic:</a:t>
            </a:r>
          </a:p>
          <a:p>
            <a:pPr marL="812800" marR="60325" lvl="1" indent="-342900">
              <a:lnSpc>
                <a:spcPts val="2390"/>
              </a:lnSpc>
              <a:spcBef>
                <a:spcPts val="1095"/>
              </a:spcBef>
              <a:buClr>
                <a:srgbClr val="A42F0F"/>
              </a:buClr>
              <a:buAutoNum type="arabicPeriod"/>
              <a:tabLst>
                <a:tab pos="812165" algn="l"/>
                <a:tab pos="812800" algn="l"/>
              </a:tabLst>
            </a:pPr>
            <a:r>
              <a:rPr sz="2000" b="1" spc="20" dirty="0">
                <a:solidFill>
                  <a:srgbClr val="404040"/>
                </a:solidFill>
                <a:latin typeface="Arial"/>
                <a:cs typeface="Arial"/>
              </a:rPr>
              <a:t>Default </a:t>
            </a:r>
            <a:r>
              <a:rPr sz="2000" b="1" spc="-45" dirty="0">
                <a:solidFill>
                  <a:srgbClr val="404040"/>
                </a:solidFill>
                <a:latin typeface="Arial"/>
                <a:cs typeface="Arial"/>
              </a:rPr>
              <a:t>reasoning</a:t>
            </a:r>
            <a:r>
              <a:rPr sz="2000" spc="-45" dirty="0">
                <a:solidFill>
                  <a:srgbClr val="404040"/>
                </a:solidFill>
                <a:latin typeface="Arial"/>
                <a:cs typeface="Arial"/>
              </a:rPr>
              <a:t>: </a:t>
            </a:r>
            <a:r>
              <a:rPr sz="2000" spc="-70" dirty="0">
                <a:solidFill>
                  <a:srgbClr val="404040"/>
                </a:solidFill>
                <a:latin typeface="Arial"/>
                <a:cs typeface="Arial"/>
              </a:rPr>
              <a:t>The </a:t>
            </a:r>
            <a:r>
              <a:rPr sz="2000" spc="-20" dirty="0">
                <a:solidFill>
                  <a:srgbClr val="404040"/>
                </a:solidFill>
                <a:latin typeface="Arial"/>
                <a:cs typeface="Arial"/>
              </a:rPr>
              <a:t>conclusions </a:t>
            </a:r>
            <a:r>
              <a:rPr sz="2000" spc="-45" dirty="0">
                <a:solidFill>
                  <a:srgbClr val="404040"/>
                </a:solidFill>
                <a:latin typeface="Arial"/>
                <a:cs typeface="Arial"/>
              </a:rPr>
              <a:t>are </a:t>
            </a:r>
            <a:r>
              <a:rPr sz="2000" spc="5" dirty="0">
                <a:solidFill>
                  <a:srgbClr val="404040"/>
                </a:solidFill>
                <a:latin typeface="Arial"/>
                <a:cs typeface="Arial"/>
              </a:rPr>
              <a:t>drawn </a:t>
            </a:r>
            <a:r>
              <a:rPr sz="2000" spc="-40" dirty="0">
                <a:solidFill>
                  <a:srgbClr val="404040"/>
                </a:solidFill>
                <a:latin typeface="Arial"/>
                <a:cs typeface="Arial"/>
              </a:rPr>
              <a:t>based </a:t>
            </a:r>
            <a:r>
              <a:rPr sz="2000" spc="40" dirty="0">
                <a:solidFill>
                  <a:srgbClr val="404040"/>
                </a:solidFill>
                <a:latin typeface="Arial"/>
                <a:cs typeface="Arial"/>
              </a:rPr>
              <a:t>on </a:t>
            </a:r>
            <a:r>
              <a:rPr sz="2000" spc="10" dirty="0">
                <a:solidFill>
                  <a:srgbClr val="404040"/>
                </a:solidFill>
                <a:latin typeface="Arial"/>
                <a:cs typeface="Arial"/>
              </a:rPr>
              <a:t>what </a:t>
            </a:r>
            <a:r>
              <a:rPr sz="2000" spc="-60" dirty="0">
                <a:solidFill>
                  <a:srgbClr val="404040"/>
                </a:solidFill>
                <a:latin typeface="Arial"/>
                <a:cs typeface="Arial"/>
              </a:rPr>
              <a:t>is </a:t>
            </a:r>
            <a:r>
              <a:rPr sz="2000" spc="20" dirty="0">
                <a:solidFill>
                  <a:srgbClr val="404040"/>
                </a:solidFill>
                <a:latin typeface="Arial"/>
                <a:cs typeface="Arial"/>
              </a:rPr>
              <a:t>most  </a:t>
            </a:r>
            <a:r>
              <a:rPr sz="2000" spc="-5" dirty="0">
                <a:solidFill>
                  <a:srgbClr val="404040"/>
                </a:solidFill>
                <a:latin typeface="Arial"/>
                <a:cs typeface="Arial"/>
              </a:rPr>
              <a:t>likely </a:t>
            </a:r>
            <a:r>
              <a:rPr sz="2000" spc="90" dirty="0">
                <a:solidFill>
                  <a:srgbClr val="404040"/>
                </a:solidFill>
                <a:latin typeface="Arial"/>
                <a:cs typeface="Arial"/>
              </a:rPr>
              <a:t>to </a:t>
            </a:r>
            <a:r>
              <a:rPr sz="2000" dirty="0">
                <a:solidFill>
                  <a:srgbClr val="404040"/>
                </a:solidFill>
                <a:latin typeface="Arial"/>
                <a:cs typeface="Arial"/>
              </a:rPr>
              <a:t>be</a:t>
            </a:r>
            <a:r>
              <a:rPr sz="2000" spc="-105" dirty="0">
                <a:solidFill>
                  <a:srgbClr val="404040"/>
                </a:solidFill>
                <a:latin typeface="Arial"/>
                <a:cs typeface="Arial"/>
              </a:rPr>
              <a:t> </a:t>
            </a:r>
            <a:r>
              <a:rPr sz="2000" spc="-5" dirty="0">
                <a:solidFill>
                  <a:srgbClr val="404040"/>
                </a:solidFill>
                <a:latin typeface="Arial"/>
                <a:cs typeface="Arial"/>
              </a:rPr>
              <a:t>true.</a:t>
            </a:r>
            <a:endParaRPr sz="2000">
              <a:latin typeface="Arial"/>
              <a:cs typeface="Arial"/>
            </a:endParaRPr>
          </a:p>
          <a:p>
            <a:pPr marL="812800" lvl="1" indent="-342900">
              <a:lnSpc>
                <a:spcPct val="100000"/>
              </a:lnSpc>
              <a:spcBef>
                <a:spcPts val="930"/>
              </a:spcBef>
              <a:buClr>
                <a:srgbClr val="A42F0F"/>
              </a:buClr>
              <a:buAutoNum type="arabicPeriod"/>
              <a:tabLst>
                <a:tab pos="812165" algn="l"/>
                <a:tab pos="812800" algn="l"/>
              </a:tabLst>
            </a:pPr>
            <a:r>
              <a:rPr sz="2000" b="1" spc="-45" dirty="0">
                <a:solidFill>
                  <a:srgbClr val="404040"/>
                </a:solidFill>
                <a:latin typeface="Arial"/>
                <a:cs typeface="Arial"/>
              </a:rPr>
              <a:t>Circumscription</a:t>
            </a:r>
            <a:r>
              <a:rPr sz="2000" spc="-45" dirty="0">
                <a:solidFill>
                  <a:srgbClr val="404040"/>
                </a:solidFill>
                <a:latin typeface="Arial"/>
                <a:cs typeface="Arial"/>
              </a:rPr>
              <a:t>: </a:t>
            </a:r>
            <a:r>
              <a:rPr sz="2000" spc="-55" dirty="0">
                <a:solidFill>
                  <a:srgbClr val="404040"/>
                </a:solidFill>
                <a:latin typeface="Arial"/>
                <a:cs typeface="Arial"/>
              </a:rPr>
              <a:t>To </a:t>
            </a:r>
            <a:r>
              <a:rPr sz="2000" spc="5" dirty="0">
                <a:solidFill>
                  <a:srgbClr val="404040"/>
                </a:solidFill>
                <a:latin typeface="Arial"/>
                <a:cs typeface="Arial"/>
              </a:rPr>
              <a:t>formalize </a:t>
            </a:r>
            <a:r>
              <a:rPr sz="2000" spc="25" dirty="0">
                <a:solidFill>
                  <a:srgbClr val="404040"/>
                </a:solidFill>
                <a:latin typeface="Arial"/>
                <a:cs typeface="Arial"/>
              </a:rPr>
              <a:t>the </a:t>
            </a:r>
            <a:r>
              <a:rPr sz="2000" b="1" spc="-10" dirty="0">
                <a:solidFill>
                  <a:srgbClr val="404040"/>
                </a:solidFill>
                <a:latin typeface="Arial"/>
                <a:cs typeface="Arial"/>
              </a:rPr>
              <a:t>common </a:t>
            </a:r>
            <a:r>
              <a:rPr sz="2000" b="1" spc="-110" dirty="0">
                <a:solidFill>
                  <a:srgbClr val="404040"/>
                </a:solidFill>
                <a:latin typeface="Arial"/>
                <a:cs typeface="Arial"/>
              </a:rPr>
              <a:t>sense </a:t>
            </a:r>
            <a:r>
              <a:rPr sz="2000" spc="-25" dirty="0">
                <a:solidFill>
                  <a:srgbClr val="404040"/>
                </a:solidFill>
                <a:latin typeface="Arial"/>
                <a:cs typeface="Arial"/>
              </a:rPr>
              <a:t>assumptions. </a:t>
            </a:r>
            <a:r>
              <a:rPr sz="2000" spc="45" dirty="0">
                <a:solidFill>
                  <a:srgbClr val="404040"/>
                </a:solidFill>
                <a:latin typeface="Arial"/>
                <a:cs typeface="Arial"/>
              </a:rPr>
              <a:t>It </a:t>
            </a:r>
            <a:r>
              <a:rPr sz="2000" spc="-60" dirty="0">
                <a:solidFill>
                  <a:srgbClr val="404040"/>
                </a:solidFill>
                <a:latin typeface="Arial"/>
                <a:cs typeface="Arial"/>
              </a:rPr>
              <a:t>is</a:t>
            </a:r>
            <a:r>
              <a:rPr sz="2000" spc="114" dirty="0">
                <a:solidFill>
                  <a:srgbClr val="404040"/>
                </a:solidFill>
                <a:latin typeface="Arial"/>
                <a:cs typeface="Arial"/>
              </a:rPr>
              <a:t> </a:t>
            </a:r>
            <a:r>
              <a:rPr sz="2000" spc="-95" dirty="0">
                <a:solidFill>
                  <a:srgbClr val="404040"/>
                </a:solidFill>
                <a:latin typeface="Arial"/>
                <a:cs typeface="Arial"/>
              </a:rPr>
              <a:t>a</a:t>
            </a:r>
            <a:endParaRPr sz="2000">
              <a:latin typeface="Arial"/>
              <a:cs typeface="Arial"/>
            </a:endParaRPr>
          </a:p>
        </p:txBody>
      </p:sp>
      <p:sp>
        <p:nvSpPr>
          <p:cNvPr id="4" name="object 4"/>
          <p:cNvSpPr txBox="1"/>
          <p:nvPr/>
        </p:nvSpPr>
        <p:spPr>
          <a:xfrm>
            <a:off x="3468370" y="3988689"/>
            <a:ext cx="7331709"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404040"/>
                </a:solidFill>
                <a:latin typeface="Arial"/>
                <a:cs typeface="Arial"/>
              </a:rPr>
              <a:t>formalized </a:t>
            </a:r>
            <a:r>
              <a:rPr sz="2000" b="1" spc="-5" dirty="0">
                <a:solidFill>
                  <a:srgbClr val="404040"/>
                </a:solidFill>
                <a:latin typeface="Arial"/>
                <a:cs typeface="Arial"/>
              </a:rPr>
              <a:t>rule </a:t>
            </a:r>
            <a:r>
              <a:rPr sz="2000" b="1" spc="50" dirty="0">
                <a:solidFill>
                  <a:srgbClr val="404040"/>
                </a:solidFill>
                <a:latin typeface="Arial"/>
                <a:cs typeface="Arial"/>
              </a:rPr>
              <a:t>of </a:t>
            </a:r>
            <a:r>
              <a:rPr sz="2000" b="1" spc="-105" dirty="0">
                <a:solidFill>
                  <a:srgbClr val="404040"/>
                </a:solidFill>
                <a:latin typeface="Arial"/>
                <a:cs typeface="Arial"/>
              </a:rPr>
              <a:t>guess </a:t>
            </a:r>
            <a:r>
              <a:rPr sz="2000" spc="45" dirty="0">
                <a:solidFill>
                  <a:srgbClr val="404040"/>
                </a:solidFill>
                <a:latin typeface="Arial"/>
                <a:cs typeface="Arial"/>
              </a:rPr>
              <a:t>that </a:t>
            </a:r>
            <a:r>
              <a:rPr sz="2000" spc="-50" dirty="0">
                <a:solidFill>
                  <a:srgbClr val="404040"/>
                </a:solidFill>
                <a:latin typeface="Arial"/>
                <a:cs typeface="Arial"/>
              </a:rPr>
              <a:t>can </a:t>
            </a:r>
            <a:r>
              <a:rPr sz="2000" dirty="0">
                <a:solidFill>
                  <a:srgbClr val="404040"/>
                </a:solidFill>
                <a:latin typeface="Arial"/>
                <a:cs typeface="Arial"/>
              </a:rPr>
              <a:t>be </a:t>
            </a:r>
            <a:r>
              <a:rPr sz="2000" spc="-35" dirty="0">
                <a:solidFill>
                  <a:srgbClr val="404040"/>
                </a:solidFill>
                <a:latin typeface="Arial"/>
                <a:cs typeface="Arial"/>
              </a:rPr>
              <a:t>used </a:t>
            </a:r>
            <a:r>
              <a:rPr sz="2000" spc="20" dirty="0">
                <a:solidFill>
                  <a:srgbClr val="404040"/>
                </a:solidFill>
                <a:latin typeface="Arial"/>
                <a:cs typeface="Arial"/>
              </a:rPr>
              <a:t>along </a:t>
            </a:r>
            <a:r>
              <a:rPr sz="2000" spc="45" dirty="0">
                <a:solidFill>
                  <a:srgbClr val="404040"/>
                </a:solidFill>
                <a:latin typeface="Arial"/>
                <a:cs typeface="Arial"/>
              </a:rPr>
              <a:t>with </a:t>
            </a:r>
            <a:r>
              <a:rPr sz="2000" spc="25" dirty="0">
                <a:solidFill>
                  <a:srgbClr val="404040"/>
                </a:solidFill>
                <a:latin typeface="Arial"/>
                <a:cs typeface="Arial"/>
              </a:rPr>
              <a:t>the </a:t>
            </a:r>
            <a:r>
              <a:rPr sz="2000" spc="-25" dirty="0">
                <a:solidFill>
                  <a:srgbClr val="404040"/>
                </a:solidFill>
                <a:latin typeface="Arial"/>
                <a:cs typeface="Arial"/>
              </a:rPr>
              <a:t>rules</a:t>
            </a:r>
            <a:r>
              <a:rPr sz="2000" spc="-150" dirty="0">
                <a:solidFill>
                  <a:srgbClr val="404040"/>
                </a:solidFill>
                <a:latin typeface="Arial"/>
                <a:cs typeface="Arial"/>
              </a:rPr>
              <a:t> </a:t>
            </a:r>
            <a:r>
              <a:rPr sz="2000" spc="65" dirty="0">
                <a:solidFill>
                  <a:srgbClr val="404040"/>
                </a:solidFill>
                <a:latin typeface="Arial"/>
                <a:cs typeface="Arial"/>
              </a:rPr>
              <a:t>of</a:t>
            </a:r>
            <a:endParaRPr sz="2000" dirty="0">
              <a:latin typeface="Arial"/>
              <a:cs typeface="Arial"/>
            </a:endParaRPr>
          </a:p>
        </p:txBody>
      </p:sp>
      <p:sp>
        <p:nvSpPr>
          <p:cNvPr id="5" name="object 5"/>
          <p:cNvSpPr txBox="1"/>
          <p:nvPr/>
        </p:nvSpPr>
        <p:spPr>
          <a:xfrm>
            <a:off x="3125470" y="4163034"/>
            <a:ext cx="5768340" cy="894080"/>
          </a:xfrm>
          <a:prstGeom prst="rect">
            <a:avLst/>
          </a:prstGeom>
        </p:spPr>
        <p:txBody>
          <a:bodyPr vert="horz" wrap="square" lIns="0" tIns="142240" rIns="0" bIns="0" rtlCol="0">
            <a:spAutoFit/>
          </a:bodyPr>
          <a:lstStyle/>
          <a:p>
            <a:pPr marL="355600">
              <a:lnSpc>
                <a:spcPct val="100000"/>
              </a:lnSpc>
              <a:spcBef>
                <a:spcPts val="1120"/>
              </a:spcBef>
            </a:pPr>
            <a:r>
              <a:rPr sz="2000" spc="-15" dirty="0">
                <a:solidFill>
                  <a:srgbClr val="404040"/>
                </a:solidFill>
                <a:latin typeface="Arial"/>
                <a:cs typeface="Arial"/>
              </a:rPr>
              <a:t>inference </a:t>
            </a:r>
            <a:r>
              <a:rPr sz="2000" spc="65" dirty="0">
                <a:solidFill>
                  <a:srgbClr val="404040"/>
                </a:solidFill>
                <a:latin typeface="Arial"/>
                <a:cs typeface="Arial"/>
              </a:rPr>
              <a:t>of</a:t>
            </a:r>
            <a:r>
              <a:rPr sz="2000" spc="10" dirty="0">
                <a:solidFill>
                  <a:srgbClr val="404040"/>
                </a:solidFill>
                <a:latin typeface="Arial"/>
                <a:cs typeface="Arial"/>
              </a:rPr>
              <a:t> </a:t>
            </a:r>
            <a:r>
              <a:rPr sz="2000" spc="-145" dirty="0">
                <a:solidFill>
                  <a:srgbClr val="404040"/>
                </a:solidFill>
                <a:latin typeface="Arial"/>
                <a:cs typeface="Arial"/>
              </a:rPr>
              <a:t>FOL.</a:t>
            </a:r>
            <a:endParaRPr sz="2000" dirty="0">
              <a:latin typeface="Arial"/>
              <a:cs typeface="Arial"/>
            </a:endParaRPr>
          </a:p>
          <a:p>
            <a:pPr marL="12700">
              <a:lnSpc>
                <a:spcPct val="100000"/>
              </a:lnSpc>
              <a:spcBef>
                <a:spcPts val="1020"/>
              </a:spcBef>
              <a:tabLst>
                <a:tab pos="354965" algn="l"/>
              </a:tabLst>
            </a:pPr>
            <a:r>
              <a:rPr sz="2000" b="1" spc="10" dirty="0">
                <a:solidFill>
                  <a:srgbClr val="A42F0F"/>
                </a:solidFill>
                <a:latin typeface="Arial"/>
                <a:cs typeface="Arial"/>
              </a:rPr>
              <a:t>3.	</a:t>
            </a:r>
            <a:r>
              <a:rPr sz="2000" b="1" spc="10" dirty="0">
                <a:solidFill>
                  <a:srgbClr val="404040"/>
                </a:solidFill>
                <a:latin typeface="Arial"/>
                <a:cs typeface="Arial"/>
              </a:rPr>
              <a:t>Truth </a:t>
            </a:r>
            <a:r>
              <a:rPr sz="2000" b="1" spc="-15" dirty="0">
                <a:solidFill>
                  <a:srgbClr val="404040"/>
                </a:solidFill>
                <a:latin typeface="Arial"/>
                <a:cs typeface="Arial"/>
              </a:rPr>
              <a:t>maintenance </a:t>
            </a:r>
            <a:r>
              <a:rPr sz="2000" b="1" spc="-65" dirty="0">
                <a:solidFill>
                  <a:srgbClr val="404040"/>
                </a:solidFill>
                <a:latin typeface="Arial"/>
                <a:cs typeface="Arial"/>
              </a:rPr>
              <a:t>system </a:t>
            </a:r>
            <a:r>
              <a:rPr sz="2000" spc="-30" dirty="0">
                <a:solidFill>
                  <a:srgbClr val="404040"/>
                </a:solidFill>
                <a:latin typeface="Arial"/>
                <a:cs typeface="Arial"/>
              </a:rPr>
              <a:t>(already</a:t>
            </a:r>
            <a:r>
              <a:rPr sz="2000" spc="40" dirty="0">
                <a:solidFill>
                  <a:srgbClr val="404040"/>
                </a:solidFill>
                <a:latin typeface="Arial"/>
                <a:cs typeface="Arial"/>
              </a:rPr>
              <a:t> </a:t>
            </a:r>
            <a:r>
              <a:rPr sz="2000" spc="-60" dirty="0">
                <a:solidFill>
                  <a:srgbClr val="404040"/>
                </a:solidFill>
                <a:latin typeface="Arial"/>
                <a:cs typeface="Arial"/>
              </a:rPr>
              <a:t>discussed).</a:t>
            </a:r>
            <a:endParaRPr sz="2000" dirty="0">
              <a:latin typeface="Arial"/>
              <a:cs typeface="Arial"/>
            </a:endParaRPr>
          </a:p>
        </p:txBody>
      </p:sp>
    </p:spTree>
    <p:extLst>
      <p:ext uri="{BB962C8B-B14F-4D97-AF65-F5344CB8AC3E}">
        <p14:creationId xmlns:p14="http://schemas.microsoft.com/office/powerpoint/2010/main" val="26018010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71952" y="504520"/>
            <a:ext cx="4170045" cy="574675"/>
          </a:xfrm>
          <a:prstGeom prst="rect">
            <a:avLst/>
          </a:prstGeom>
        </p:spPr>
        <p:txBody>
          <a:bodyPr vert="horz" wrap="square" lIns="0" tIns="12700" rIns="0" bIns="0" rtlCol="0">
            <a:spAutoFit/>
          </a:bodyPr>
          <a:lstStyle/>
          <a:p>
            <a:pPr marL="12700">
              <a:lnSpc>
                <a:spcPct val="100000"/>
              </a:lnSpc>
              <a:spcBef>
                <a:spcPts val="100"/>
              </a:spcBef>
            </a:pPr>
            <a:r>
              <a:rPr spc="-35" dirty="0"/>
              <a:t>Statistical</a:t>
            </a:r>
            <a:r>
              <a:rPr spc="-50" dirty="0"/>
              <a:t> </a:t>
            </a:r>
            <a:r>
              <a:rPr spc="-80" dirty="0"/>
              <a:t>Reasoning</a:t>
            </a:r>
          </a:p>
        </p:txBody>
      </p:sp>
      <p:sp>
        <p:nvSpPr>
          <p:cNvPr id="3" name="object 3"/>
          <p:cNvSpPr txBox="1"/>
          <p:nvPr/>
        </p:nvSpPr>
        <p:spPr>
          <a:xfrm>
            <a:off x="2668270" y="1499743"/>
            <a:ext cx="8602980" cy="3458845"/>
          </a:xfrm>
          <a:prstGeom prst="rect">
            <a:avLst/>
          </a:prstGeom>
        </p:spPr>
        <p:txBody>
          <a:bodyPr vert="horz" wrap="square" lIns="0" tIns="13335" rIns="0" bIns="0" rtlCol="0">
            <a:spAutoFit/>
          </a:bodyPr>
          <a:lstStyle/>
          <a:p>
            <a:pPr marL="355600" marR="500380" indent="-342900">
              <a:lnSpc>
                <a:spcPct val="100000"/>
              </a:lnSpc>
              <a:spcBef>
                <a:spcPts val="105"/>
              </a:spcBef>
              <a:buClr>
                <a:srgbClr val="A42F0F"/>
              </a:buClr>
              <a:buChar char=""/>
              <a:tabLst>
                <a:tab pos="355600" algn="l"/>
              </a:tabLst>
            </a:pPr>
            <a:r>
              <a:rPr sz="2000" spc="-5" dirty="0">
                <a:solidFill>
                  <a:srgbClr val="404040"/>
                </a:solidFill>
                <a:latin typeface="Arial"/>
                <a:cs typeface="Arial"/>
              </a:rPr>
              <a:t>In </a:t>
            </a:r>
            <a:r>
              <a:rPr sz="2000" spc="20" dirty="0">
                <a:solidFill>
                  <a:srgbClr val="404040"/>
                </a:solidFill>
                <a:latin typeface="Arial"/>
                <a:cs typeface="Arial"/>
              </a:rPr>
              <a:t>logic </a:t>
            </a:r>
            <a:r>
              <a:rPr sz="2000" spc="-35" dirty="0">
                <a:solidFill>
                  <a:srgbClr val="404040"/>
                </a:solidFill>
                <a:latin typeface="Arial"/>
                <a:cs typeface="Arial"/>
              </a:rPr>
              <a:t>based </a:t>
            </a:r>
            <a:r>
              <a:rPr sz="2000" spc="-20" dirty="0">
                <a:solidFill>
                  <a:srgbClr val="404040"/>
                </a:solidFill>
                <a:latin typeface="Arial"/>
                <a:cs typeface="Arial"/>
              </a:rPr>
              <a:t>reasoning, </a:t>
            </a:r>
            <a:r>
              <a:rPr sz="2000" spc="-35" dirty="0">
                <a:solidFill>
                  <a:srgbClr val="404040"/>
                </a:solidFill>
                <a:latin typeface="Arial"/>
                <a:cs typeface="Arial"/>
              </a:rPr>
              <a:t>we </a:t>
            </a:r>
            <a:r>
              <a:rPr sz="2000" spc="-20" dirty="0">
                <a:solidFill>
                  <a:srgbClr val="404040"/>
                </a:solidFill>
                <a:latin typeface="Arial"/>
                <a:cs typeface="Arial"/>
              </a:rPr>
              <a:t>believe </a:t>
            </a:r>
            <a:r>
              <a:rPr sz="2000" spc="45" dirty="0">
                <a:solidFill>
                  <a:srgbClr val="404040"/>
                </a:solidFill>
                <a:latin typeface="Arial"/>
                <a:cs typeface="Arial"/>
              </a:rPr>
              <a:t>that </a:t>
            </a:r>
            <a:r>
              <a:rPr sz="2000" spc="5" dirty="0">
                <a:solidFill>
                  <a:srgbClr val="404040"/>
                </a:solidFill>
                <a:latin typeface="Arial"/>
                <a:cs typeface="Arial"/>
              </a:rPr>
              <a:t>everything </a:t>
            </a:r>
            <a:r>
              <a:rPr sz="2000" spc="-60" dirty="0">
                <a:solidFill>
                  <a:srgbClr val="404040"/>
                </a:solidFill>
                <a:latin typeface="Arial"/>
                <a:cs typeface="Arial"/>
              </a:rPr>
              <a:t>is </a:t>
            </a:r>
            <a:r>
              <a:rPr sz="2000" spc="10" dirty="0">
                <a:solidFill>
                  <a:srgbClr val="404040"/>
                </a:solidFill>
                <a:latin typeface="Arial"/>
                <a:cs typeface="Arial"/>
              </a:rPr>
              <a:t>either </a:t>
            </a:r>
            <a:r>
              <a:rPr sz="2000" spc="-200" dirty="0">
                <a:solidFill>
                  <a:srgbClr val="404040"/>
                </a:solidFill>
                <a:latin typeface="Arial"/>
                <a:cs typeface="Arial"/>
              </a:rPr>
              <a:t>TRUE </a:t>
            </a:r>
            <a:r>
              <a:rPr sz="2000" spc="-215" dirty="0">
                <a:solidFill>
                  <a:srgbClr val="404040"/>
                </a:solidFill>
                <a:latin typeface="Arial"/>
                <a:cs typeface="Arial"/>
              </a:rPr>
              <a:t>or  </a:t>
            </a:r>
            <a:r>
              <a:rPr sz="2000" spc="-200" dirty="0">
                <a:solidFill>
                  <a:srgbClr val="404040"/>
                </a:solidFill>
                <a:latin typeface="Arial"/>
                <a:cs typeface="Arial"/>
              </a:rPr>
              <a:t>FALSE.</a:t>
            </a:r>
            <a:endParaRPr sz="2000">
              <a:latin typeface="Arial"/>
              <a:cs typeface="Arial"/>
            </a:endParaRPr>
          </a:p>
          <a:p>
            <a:pPr marL="355600" marR="111760" indent="-342900">
              <a:lnSpc>
                <a:spcPct val="100000"/>
              </a:lnSpc>
              <a:spcBef>
                <a:spcPts val="1010"/>
              </a:spcBef>
              <a:buClr>
                <a:srgbClr val="A42F0F"/>
              </a:buClr>
              <a:buChar char=""/>
              <a:tabLst>
                <a:tab pos="355600" algn="l"/>
              </a:tabLst>
            </a:pPr>
            <a:r>
              <a:rPr sz="2000" spc="-30" dirty="0">
                <a:solidFill>
                  <a:srgbClr val="404040"/>
                </a:solidFill>
                <a:latin typeface="Arial"/>
                <a:cs typeface="Arial"/>
              </a:rPr>
              <a:t>However, </a:t>
            </a:r>
            <a:r>
              <a:rPr sz="2000" spc="75" dirty="0">
                <a:solidFill>
                  <a:srgbClr val="404040"/>
                </a:solidFill>
                <a:latin typeface="Arial"/>
                <a:cs typeface="Arial"/>
              </a:rPr>
              <a:t>it </a:t>
            </a:r>
            <a:r>
              <a:rPr sz="2000" spc="-60" dirty="0">
                <a:solidFill>
                  <a:srgbClr val="404040"/>
                </a:solidFill>
                <a:latin typeface="Arial"/>
                <a:cs typeface="Arial"/>
              </a:rPr>
              <a:t>is </a:t>
            </a:r>
            <a:r>
              <a:rPr sz="2000" spc="40" dirty="0">
                <a:solidFill>
                  <a:srgbClr val="404040"/>
                </a:solidFill>
                <a:latin typeface="Arial"/>
                <a:cs typeface="Arial"/>
              </a:rPr>
              <a:t>often </a:t>
            </a:r>
            <a:r>
              <a:rPr sz="2000" spc="-15" dirty="0">
                <a:solidFill>
                  <a:srgbClr val="404040"/>
                </a:solidFill>
                <a:latin typeface="Arial"/>
                <a:cs typeface="Arial"/>
              </a:rPr>
              <a:t>useful </a:t>
            </a:r>
            <a:r>
              <a:rPr sz="2000" spc="90" dirty="0">
                <a:solidFill>
                  <a:srgbClr val="404040"/>
                </a:solidFill>
                <a:latin typeface="Arial"/>
                <a:cs typeface="Arial"/>
              </a:rPr>
              <a:t>to </a:t>
            </a:r>
            <a:r>
              <a:rPr sz="2000" spc="-15" dirty="0">
                <a:solidFill>
                  <a:srgbClr val="404040"/>
                </a:solidFill>
                <a:latin typeface="Arial"/>
                <a:cs typeface="Arial"/>
              </a:rPr>
              <a:t>represent </a:t>
            </a:r>
            <a:r>
              <a:rPr sz="2000" spc="25" dirty="0">
                <a:solidFill>
                  <a:srgbClr val="404040"/>
                </a:solidFill>
                <a:latin typeface="Arial"/>
                <a:cs typeface="Arial"/>
              </a:rPr>
              <a:t>the </a:t>
            </a:r>
            <a:r>
              <a:rPr sz="2000" spc="5" dirty="0">
                <a:solidFill>
                  <a:srgbClr val="404040"/>
                </a:solidFill>
                <a:latin typeface="Arial"/>
                <a:cs typeface="Arial"/>
              </a:rPr>
              <a:t>fact </a:t>
            </a:r>
            <a:r>
              <a:rPr sz="2000" spc="45" dirty="0">
                <a:solidFill>
                  <a:srgbClr val="404040"/>
                </a:solidFill>
                <a:latin typeface="Arial"/>
                <a:cs typeface="Arial"/>
              </a:rPr>
              <a:t>that </a:t>
            </a:r>
            <a:r>
              <a:rPr sz="2000" spc="-35" dirty="0">
                <a:solidFill>
                  <a:srgbClr val="404040"/>
                </a:solidFill>
                <a:latin typeface="Arial"/>
                <a:cs typeface="Arial"/>
              </a:rPr>
              <a:t>we </a:t>
            </a:r>
            <a:r>
              <a:rPr sz="2000" spc="-20" dirty="0">
                <a:solidFill>
                  <a:srgbClr val="404040"/>
                </a:solidFill>
                <a:latin typeface="Arial"/>
                <a:cs typeface="Arial"/>
              </a:rPr>
              <a:t>believe </a:t>
            </a:r>
            <a:r>
              <a:rPr sz="2000" spc="-50" dirty="0">
                <a:solidFill>
                  <a:srgbClr val="404040"/>
                </a:solidFill>
                <a:latin typeface="Arial"/>
                <a:cs typeface="Arial"/>
              </a:rPr>
              <a:t>such </a:t>
            </a:r>
            <a:r>
              <a:rPr sz="2000" spc="-85" dirty="0">
                <a:solidFill>
                  <a:srgbClr val="404040"/>
                </a:solidFill>
                <a:latin typeface="Arial"/>
                <a:cs typeface="Arial"/>
              </a:rPr>
              <a:t>that  </a:t>
            </a:r>
            <a:r>
              <a:rPr sz="2000" spc="15" dirty="0">
                <a:solidFill>
                  <a:srgbClr val="404040"/>
                </a:solidFill>
                <a:latin typeface="Arial"/>
                <a:cs typeface="Arial"/>
              </a:rPr>
              <a:t>something </a:t>
            </a:r>
            <a:r>
              <a:rPr sz="2000" spc="-60" dirty="0">
                <a:solidFill>
                  <a:srgbClr val="404040"/>
                </a:solidFill>
                <a:latin typeface="Arial"/>
                <a:cs typeface="Arial"/>
              </a:rPr>
              <a:t>is </a:t>
            </a:r>
            <a:r>
              <a:rPr sz="2000" spc="20" dirty="0">
                <a:solidFill>
                  <a:srgbClr val="404040"/>
                </a:solidFill>
                <a:latin typeface="Arial"/>
                <a:cs typeface="Arial"/>
              </a:rPr>
              <a:t>probably</a:t>
            </a:r>
            <a:r>
              <a:rPr sz="2000" dirty="0">
                <a:solidFill>
                  <a:srgbClr val="404040"/>
                </a:solidFill>
                <a:latin typeface="Arial"/>
                <a:cs typeface="Arial"/>
              </a:rPr>
              <a:t> </a:t>
            </a:r>
            <a:r>
              <a:rPr sz="2000" spc="25" dirty="0">
                <a:solidFill>
                  <a:srgbClr val="404040"/>
                </a:solidFill>
                <a:latin typeface="Arial"/>
                <a:cs typeface="Arial"/>
              </a:rPr>
              <a:t>true</a:t>
            </a:r>
            <a:endParaRPr sz="2000">
              <a:latin typeface="Arial"/>
              <a:cs typeface="Arial"/>
            </a:endParaRPr>
          </a:p>
          <a:p>
            <a:pPr marL="355600" marR="5080" indent="-342900">
              <a:lnSpc>
                <a:spcPts val="2400"/>
              </a:lnSpc>
              <a:spcBef>
                <a:spcPts val="1075"/>
              </a:spcBef>
              <a:buClr>
                <a:srgbClr val="A42F0F"/>
              </a:buClr>
              <a:buChar char=""/>
              <a:tabLst>
                <a:tab pos="355600" algn="l"/>
              </a:tabLst>
            </a:pPr>
            <a:r>
              <a:rPr sz="2000" spc="-65" dirty="0">
                <a:solidFill>
                  <a:srgbClr val="404040"/>
                </a:solidFill>
                <a:latin typeface="Arial"/>
                <a:cs typeface="Arial"/>
              </a:rPr>
              <a:t>This </a:t>
            </a:r>
            <a:r>
              <a:rPr sz="2000" spc="-60" dirty="0">
                <a:solidFill>
                  <a:srgbClr val="404040"/>
                </a:solidFill>
                <a:latin typeface="Arial"/>
                <a:cs typeface="Arial"/>
              </a:rPr>
              <a:t>is </a:t>
            </a:r>
            <a:r>
              <a:rPr sz="2000" spc="-15" dirty="0">
                <a:solidFill>
                  <a:srgbClr val="404040"/>
                </a:solidFill>
                <a:latin typeface="Arial"/>
                <a:cs typeface="Arial"/>
              </a:rPr>
              <a:t>useful </a:t>
            </a:r>
            <a:r>
              <a:rPr sz="2000" spc="50" dirty="0">
                <a:solidFill>
                  <a:srgbClr val="404040"/>
                </a:solidFill>
                <a:latin typeface="Arial"/>
                <a:cs typeface="Arial"/>
              </a:rPr>
              <a:t>for </a:t>
            </a:r>
            <a:r>
              <a:rPr sz="2000" spc="5" dirty="0">
                <a:solidFill>
                  <a:srgbClr val="404040"/>
                </a:solidFill>
                <a:latin typeface="Arial"/>
                <a:cs typeface="Arial"/>
              </a:rPr>
              <a:t>dealing </a:t>
            </a:r>
            <a:r>
              <a:rPr sz="2000" spc="45" dirty="0">
                <a:solidFill>
                  <a:srgbClr val="404040"/>
                </a:solidFill>
                <a:latin typeface="Arial"/>
                <a:cs typeface="Arial"/>
              </a:rPr>
              <a:t>with </a:t>
            </a:r>
            <a:r>
              <a:rPr sz="2000" spc="10" dirty="0">
                <a:solidFill>
                  <a:srgbClr val="404040"/>
                </a:solidFill>
                <a:latin typeface="Arial"/>
                <a:cs typeface="Arial"/>
              </a:rPr>
              <a:t>problems </a:t>
            </a:r>
            <a:r>
              <a:rPr sz="2000" spc="-15" dirty="0">
                <a:solidFill>
                  <a:srgbClr val="404040"/>
                </a:solidFill>
                <a:latin typeface="Arial"/>
                <a:cs typeface="Arial"/>
              </a:rPr>
              <a:t>where </a:t>
            </a:r>
            <a:r>
              <a:rPr sz="2000" spc="10" dirty="0">
                <a:solidFill>
                  <a:srgbClr val="404040"/>
                </a:solidFill>
                <a:latin typeface="Arial"/>
                <a:cs typeface="Arial"/>
              </a:rPr>
              <a:t>there </a:t>
            </a:r>
            <a:r>
              <a:rPr sz="2000" spc="-60" dirty="0">
                <a:solidFill>
                  <a:srgbClr val="404040"/>
                </a:solidFill>
                <a:latin typeface="Arial"/>
                <a:cs typeface="Arial"/>
              </a:rPr>
              <a:t>is </a:t>
            </a:r>
            <a:r>
              <a:rPr sz="2100" i="1" spc="-110" dirty="0">
                <a:solidFill>
                  <a:srgbClr val="404040"/>
                </a:solidFill>
                <a:latin typeface="Arial"/>
                <a:cs typeface="Arial"/>
              </a:rPr>
              <a:t>Randomness </a:t>
            </a:r>
            <a:r>
              <a:rPr sz="2000" spc="-5" dirty="0">
                <a:solidFill>
                  <a:srgbClr val="404040"/>
                </a:solidFill>
                <a:latin typeface="Arial"/>
                <a:cs typeface="Arial"/>
              </a:rPr>
              <a:t>and  </a:t>
            </a:r>
            <a:r>
              <a:rPr sz="2100" i="1" spc="-25" dirty="0">
                <a:solidFill>
                  <a:srgbClr val="404040"/>
                </a:solidFill>
                <a:latin typeface="Arial"/>
                <a:cs typeface="Arial"/>
              </a:rPr>
              <a:t>Unpredictability </a:t>
            </a:r>
            <a:r>
              <a:rPr sz="2000" spc="-5" dirty="0">
                <a:solidFill>
                  <a:srgbClr val="404040"/>
                </a:solidFill>
                <a:latin typeface="Arial"/>
                <a:cs typeface="Arial"/>
              </a:rPr>
              <a:t>and </a:t>
            </a:r>
            <a:r>
              <a:rPr sz="2000" spc="-35" dirty="0">
                <a:solidFill>
                  <a:srgbClr val="404040"/>
                </a:solidFill>
                <a:latin typeface="Arial"/>
                <a:cs typeface="Arial"/>
              </a:rPr>
              <a:t>also </a:t>
            </a:r>
            <a:r>
              <a:rPr sz="2000" spc="50" dirty="0">
                <a:solidFill>
                  <a:srgbClr val="404040"/>
                </a:solidFill>
                <a:latin typeface="Arial"/>
                <a:cs typeface="Arial"/>
              </a:rPr>
              <a:t>for </a:t>
            </a:r>
            <a:r>
              <a:rPr sz="2000" spc="5" dirty="0">
                <a:solidFill>
                  <a:srgbClr val="404040"/>
                </a:solidFill>
                <a:latin typeface="Arial"/>
                <a:cs typeface="Arial"/>
              </a:rPr>
              <a:t>dealing </a:t>
            </a:r>
            <a:r>
              <a:rPr sz="2000" spc="45" dirty="0">
                <a:solidFill>
                  <a:srgbClr val="404040"/>
                </a:solidFill>
                <a:latin typeface="Arial"/>
                <a:cs typeface="Arial"/>
              </a:rPr>
              <a:t>with </a:t>
            </a:r>
            <a:r>
              <a:rPr sz="2000" spc="10" dirty="0">
                <a:solidFill>
                  <a:srgbClr val="404040"/>
                </a:solidFill>
                <a:latin typeface="Arial"/>
                <a:cs typeface="Arial"/>
              </a:rPr>
              <a:t>problems </a:t>
            </a:r>
            <a:r>
              <a:rPr sz="2000" spc="-15" dirty="0">
                <a:solidFill>
                  <a:srgbClr val="404040"/>
                </a:solidFill>
                <a:latin typeface="Arial"/>
                <a:cs typeface="Arial"/>
              </a:rPr>
              <a:t>where </a:t>
            </a:r>
            <a:r>
              <a:rPr sz="2000" spc="-35" dirty="0">
                <a:solidFill>
                  <a:srgbClr val="404040"/>
                </a:solidFill>
                <a:latin typeface="Arial"/>
                <a:cs typeface="Arial"/>
              </a:rPr>
              <a:t>we </a:t>
            </a:r>
            <a:r>
              <a:rPr sz="2000" spc="-5" dirty="0">
                <a:solidFill>
                  <a:srgbClr val="404040"/>
                </a:solidFill>
                <a:latin typeface="Arial"/>
                <a:cs typeface="Arial"/>
              </a:rPr>
              <a:t>could, </a:t>
            </a:r>
            <a:r>
              <a:rPr sz="2000" spc="50" dirty="0">
                <a:solidFill>
                  <a:srgbClr val="404040"/>
                </a:solidFill>
                <a:latin typeface="Arial"/>
                <a:cs typeface="Arial"/>
              </a:rPr>
              <a:t>if</a:t>
            </a:r>
            <a:r>
              <a:rPr sz="2000" spc="-35" dirty="0">
                <a:solidFill>
                  <a:srgbClr val="404040"/>
                </a:solidFill>
                <a:latin typeface="Arial"/>
                <a:cs typeface="Arial"/>
              </a:rPr>
              <a:t> we  </a:t>
            </a:r>
            <a:r>
              <a:rPr sz="2000" dirty="0">
                <a:solidFill>
                  <a:srgbClr val="404040"/>
                </a:solidFill>
                <a:latin typeface="Arial"/>
                <a:cs typeface="Arial"/>
              </a:rPr>
              <a:t>had </a:t>
            </a:r>
            <a:r>
              <a:rPr sz="2000" spc="5" dirty="0">
                <a:solidFill>
                  <a:srgbClr val="404040"/>
                </a:solidFill>
                <a:latin typeface="Arial"/>
                <a:cs typeface="Arial"/>
              </a:rPr>
              <a:t>sufficient </a:t>
            </a:r>
            <a:r>
              <a:rPr sz="2000" spc="20" dirty="0">
                <a:solidFill>
                  <a:srgbClr val="404040"/>
                </a:solidFill>
                <a:latin typeface="Arial"/>
                <a:cs typeface="Arial"/>
              </a:rPr>
              <a:t>information, work </a:t>
            </a:r>
            <a:r>
              <a:rPr sz="2000" spc="70" dirty="0">
                <a:solidFill>
                  <a:srgbClr val="404040"/>
                </a:solidFill>
                <a:latin typeface="Arial"/>
                <a:cs typeface="Arial"/>
              </a:rPr>
              <a:t>out </a:t>
            </a:r>
            <a:r>
              <a:rPr sz="2000" spc="-30" dirty="0">
                <a:solidFill>
                  <a:srgbClr val="404040"/>
                </a:solidFill>
                <a:latin typeface="Arial"/>
                <a:cs typeface="Arial"/>
              </a:rPr>
              <a:t>exactly </a:t>
            </a:r>
            <a:r>
              <a:rPr sz="2000" spc="15" dirty="0">
                <a:solidFill>
                  <a:srgbClr val="404040"/>
                </a:solidFill>
                <a:latin typeface="Arial"/>
                <a:cs typeface="Arial"/>
              </a:rPr>
              <a:t>what </a:t>
            </a:r>
            <a:r>
              <a:rPr sz="2000" spc="-60" dirty="0">
                <a:solidFill>
                  <a:srgbClr val="404040"/>
                </a:solidFill>
                <a:latin typeface="Arial"/>
                <a:cs typeface="Arial"/>
              </a:rPr>
              <a:t>is</a:t>
            </a:r>
            <a:r>
              <a:rPr sz="2000" spc="-204" dirty="0">
                <a:solidFill>
                  <a:srgbClr val="404040"/>
                </a:solidFill>
                <a:latin typeface="Arial"/>
                <a:cs typeface="Arial"/>
              </a:rPr>
              <a:t> </a:t>
            </a:r>
            <a:r>
              <a:rPr sz="2000" spc="-5" dirty="0">
                <a:solidFill>
                  <a:srgbClr val="404040"/>
                </a:solidFill>
                <a:latin typeface="Arial"/>
                <a:cs typeface="Arial"/>
              </a:rPr>
              <a:t>true.</a:t>
            </a:r>
            <a:endParaRPr sz="2000">
              <a:latin typeface="Arial"/>
              <a:cs typeface="Arial"/>
            </a:endParaRPr>
          </a:p>
          <a:p>
            <a:pPr marL="355600" marR="27940" indent="-342900">
              <a:lnSpc>
                <a:spcPct val="95000"/>
              </a:lnSpc>
              <a:spcBef>
                <a:spcPts val="955"/>
              </a:spcBef>
              <a:buClr>
                <a:srgbClr val="A42F0F"/>
              </a:buClr>
              <a:buChar char=""/>
              <a:tabLst>
                <a:tab pos="355600" algn="l"/>
              </a:tabLst>
            </a:pPr>
            <a:r>
              <a:rPr sz="2000" spc="-55" dirty="0">
                <a:solidFill>
                  <a:srgbClr val="404040"/>
                </a:solidFill>
                <a:latin typeface="Arial"/>
                <a:cs typeface="Arial"/>
              </a:rPr>
              <a:t>To </a:t>
            </a:r>
            <a:r>
              <a:rPr sz="2000" spc="60" dirty="0">
                <a:solidFill>
                  <a:srgbClr val="404040"/>
                </a:solidFill>
                <a:latin typeface="Arial"/>
                <a:cs typeface="Arial"/>
              </a:rPr>
              <a:t>do </a:t>
            </a:r>
            <a:r>
              <a:rPr sz="2000" spc="-5" dirty="0">
                <a:solidFill>
                  <a:srgbClr val="404040"/>
                </a:solidFill>
                <a:latin typeface="Arial"/>
                <a:cs typeface="Arial"/>
              </a:rPr>
              <a:t>all </a:t>
            </a:r>
            <a:r>
              <a:rPr sz="2000" spc="10" dirty="0">
                <a:solidFill>
                  <a:srgbClr val="404040"/>
                </a:solidFill>
                <a:latin typeface="Arial"/>
                <a:cs typeface="Arial"/>
              </a:rPr>
              <a:t>this </a:t>
            </a:r>
            <a:r>
              <a:rPr sz="2000" spc="25" dirty="0">
                <a:solidFill>
                  <a:srgbClr val="404040"/>
                </a:solidFill>
                <a:latin typeface="Arial"/>
                <a:cs typeface="Arial"/>
              </a:rPr>
              <a:t>in </a:t>
            </a:r>
            <a:r>
              <a:rPr sz="2000" spc="-95" dirty="0">
                <a:solidFill>
                  <a:srgbClr val="404040"/>
                </a:solidFill>
                <a:latin typeface="Arial"/>
                <a:cs typeface="Arial"/>
              </a:rPr>
              <a:t>a </a:t>
            </a:r>
            <a:r>
              <a:rPr sz="2000" spc="20" dirty="0">
                <a:solidFill>
                  <a:srgbClr val="404040"/>
                </a:solidFill>
                <a:latin typeface="Arial"/>
                <a:cs typeface="Arial"/>
              </a:rPr>
              <a:t>principled </a:t>
            </a:r>
            <a:r>
              <a:rPr sz="2000" spc="-40" dirty="0">
                <a:solidFill>
                  <a:srgbClr val="404040"/>
                </a:solidFill>
                <a:latin typeface="Arial"/>
                <a:cs typeface="Arial"/>
              </a:rPr>
              <a:t>way </a:t>
            </a:r>
            <a:r>
              <a:rPr sz="2000" spc="-15" dirty="0">
                <a:solidFill>
                  <a:srgbClr val="404040"/>
                </a:solidFill>
                <a:latin typeface="Arial"/>
                <a:cs typeface="Arial"/>
              </a:rPr>
              <a:t>requires </a:t>
            </a:r>
            <a:r>
              <a:rPr sz="2000" spc="-10" dirty="0">
                <a:solidFill>
                  <a:srgbClr val="404040"/>
                </a:solidFill>
                <a:latin typeface="Arial"/>
                <a:cs typeface="Arial"/>
              </a:rPr>
              <a:t>techniques </a:t>
            </a:r>
            <a:r>
              <a:rPr sz="2000" spc="50" dirty="0">
                <a:solidFill>
                  <a:srgbClr val="404040"/>
                </a:solidFill>
                <a:latin typeface="Arial"/>
                <a:cs typeface="Arial"/>
              </a:rPr>
              <a:t>for </a:t>
            </a:r>
            <a:r>
              <a:rPr sz="2100" b="1" i="1" spc="-75" dirty="0">
                <a:solidFill>
                  <a:srgbClr val="404040"/>
                </a:solidFill>
                <a:latin typeface="Arial"/>
                <a:cs typeface="Arial"/>
              </a:rPr>
              <a:t>Probabilistic  </a:t>
            </a:r>
            <a:r>
              <a:rPr sz="2100" b="1" i="1" spc="-114" dirty="0">
                <a:solidFill>
                  <a:srgbClr val="404040"/>
                </a:solidFill>
                <a:latin typeface="Arial"/>
                <a:cs typeface="Arial"/>
              </a:rPr>
              <a:t>Reasoning</a:t>
            </a:r>
            <a:r>
              <a:rPr sz="2100" i="1" spc="-114" dirty="0">
                <a:solidFill>
                  <a:srgbClr val="404040"/>
                </a:solidFill>
                <a:latin typeface="Arial"/>
                <a:cs typeface="Arial"/>
              </a:rPr>
              <a:t>. </a:t>
            </a:r>
            <a:r>
              <a:rPr sz="2000" spc="-25" dirty="0">
                <a:solidFill>
                  <a:srgbClr val="404040"/>
                </a:solidFill>
                <a:latin typeface="Arial"/>
                <a:cs typeface="Arial"/>
              </a:rPr>
              <a:t>Further, </a:t>
            </a:r>
            <a:r>
              <a:rPr sz="2000" spc="20" dirty="0">
                <a:solidFill>
                  <a:srgbClr val="404040"/>
                </a:solidFill>
                <a:latin typeface="Arial"/>
                <a:cs typeface="Arial"/>
              </a:rPr>
              <a:t>first </a:t>
            </a:r>
            <a:r>
              <a:rPr sz="2000" spc="-35" dirty="0">
                <a:solidFill>
                  <a:srgbClr val="404040"/>
                </a:solidFill>
                <a:latin typeface="Arial"/>
                <a:cs typeface="Arial"/>
              </a:rPr>
              <a:t>we </a:t>
            </a:r>
            <a:r>
              <a:rPr sz="2000" spc="25" dirty="0">
                <a:solidFill>
                  <a:srgbClr val="404040"/>
                </a:solidFill>
                <a:latin typeface="Arial"/>
                <a:cs typeface="Arial"/>
              </a:rPr>
              <a:t>will </a:t>
            </a:r>
            <a:r>
              <a:rPr sz="2000" spc="-45" dirty="0">
                <a:solidFill>
                  <a:srgbClr val="404040"/>
                </a:solidFill>
                <a:latin typeface="Arial"/>
                <a:cs typeface="Arial"/>
              </a:rPr>
              <a:t>discus </a:t>
            </a:r>
            <a:r>
              <a:rPr sz="2100" b="1" i="1" spc="-125" dirty="0">
                <a:solidFill>
                  <a:srgbClr val="404040"/>
                </a:solidFill>
                <a:latin typeface="Arial"/>
                <a:cs typeface="Arial"/>
              </a:rPr>
              <a:t>Bayesian </a:t>
            </a:r>
            <a:r>
              <a:rPr sz="2100" b="1" i="1" spc="-50" dirty="0">
                <a:solidFill>
                  <a:srgbClr val="404040"/>
                </a:solidFill>
                <a:latin typeface="Arial"/>
                <a:cs typeface="Arial"/>
              </a:rPr>
              <a:t>Probability </a:t>
            </a:r>
            <a:r>
              <a:rPr sz="2100" b="1" i="1" spc="-75" dirty="0">
                <a:solidFill>
                  <a:srgbClr val="404040"/>
                </a:solidFill>
                <a:latin typeface="Arial"/>
                <a:cs typeface="Arial"/>
              </a:rPr>
              <a:t>Theory </a:t>
            </a:r>
            <a:r>
              <a:rPr sz="2000" spc="-5" dirty="0">
                <a:solidFill>
                  <a:srgbClr val="404040"/>
                </a:solidFill>
                <a:latin typeface="Arial"/>
                <a:cs typeface="Arial"/>
              </a:rPr>
              <a:t>and  then, </a:t>
            </a:r>
            <a:r>
              <a:rPr sz="2000" dirty="0">
                <a:solidFill>
                  <a:srgbClr val="404040"/>
                </a:solidFill>
                <a:latin typeface="Arial"/>
                <a:cs typeface="Arial"/>
              </a:rPr>
              <a:t>later </a:t>
            </a:r>
            <a:r>
              <a:rPr sz="2000" spc="-15" dirty="0">
                <a:solidFill>
                  <a:srgbClr val="404040"/>
                </a:solidFill>
                <a:latin typeface="Arial"/>
                <a:cs typeface="Arial"/>
              </a:rPr>
              <a:t>on, </a:t>
            </a:r>
            <a:r>
              <a:rPr sz="2000" spc="30" dirty="0">
                <a:solidFill>
                  <a:srgbClr val="404040"/>
                </a:solidFill>
                <a:latin typeface="Arial"/>
                <a:cs typeface="Arial"/>
              </a:rPr>
              <a:t>how </a:t>
            </a:r>
            <a:r>
              <a:rPr sz="2100" i="1" spc="-50" dirty="0">
                <a:solidFill>
                  <a:srgbClr val="404040"/>
                </a:solidFill>
                <a:latin typeface="Arial"/>
                <a:cs typeface="Arial"/>
              </a:rPr>
              <a:t>uncertainties </a:t>
            </a:r>
            <a:r>
              <a:rPr sz="2000" spc="-45" dirty="0">
                <a:solidFill>
                  <a:srgbClr val="404040"/>
                </a:solidFill>
                <a:latin typeface="Arial"/>
                <a:cs typeface="Arial"/>
              </a:rPr>
              <a:t>are</a:t>
            </a:r>
            <a:r>
              <a:rPr sz="2000" spc="-25" dirty="0">
                <a:solidFill>
                  <a:srgbClr val="404040"/>
                </a:solidFill>
                <a:latin typeface="Arial"/>
                <a:cs typeface="Arial"/>
              </a:rPr>
              <a:t> </a:t>
            </a:r>
            <a:r>
              <a:rPr sz="2000" spc="-5" dirty="0">
                <a:solidFill>
                  <a:srgbClr val="404040"/>
                </a:solidFill>
                <a:latin typeface="Arial"/>
                <a:cs typeface="Arial"/>
              </a:rPr>
              <a:t>treated.</a:t>
            </a:r>
            <a:endParaRPr sz="2000">
              <a:latin typeface="Arial"/>
              <a:cs typeface="Arial"/>
            </a:endParaRPr>
          </a:p>
        </p:txBody>
      </p:sp>
    </p:spTree>
    <p:extLst>
      <p:ext uri="{BB962C8B-B14F-4D97-AF65-F5344CB8AC3E}">
        <p14:creationId xmlns:p14="http://schemas.microsoft.com/office/powerpoint/2010/main" val="27189894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2154"/>
          </a:xfrm>
        </p:spPr>
        <p:txBody>
          <a:bodyPr>
            <a:normAutofit fontScale="90000"/>
          </a:bodyPr>
          <a:lstStyle/>
          <a:p>
            <a:r>
              <a:rPr lang="en-US" b="1" dirty="0"/>
              <a:t>Certainty Factors and Rule-Based Systems</a:t>
            </a:r>
            <a:r>
              <a:rPr lang="en-US" sz="2000" dirty="0"/>
              <a:t/>
            </a:r>
            <a:br>
              <a:rPr lang="en-US" sz="2000" dirty="0"/>
            </a:br>
            <a:endParaRPr lang="en-US" dirty="0"/>
          </a:p>
        </p:txBody>
      </p:sp>
      <p:sp>
        <p:nvSpPr>
          <p:cNvPr id="3" name="Content Placeholder 2"/>
          <p:cNvSpPr>
            <a:spLocks noGrp="1"/>
          </p:cNvSpPr>
          <p:nvPr>
            <p:ph idx="1"/>
          </p:nvPr>
        </p:nvSpPr>
        <p:spPr>
          <a:xfrm>
            <a:off x="579549" y="927280"/>
            <a:ext cx="10774251" cy="5249683"/>
          </a:xfrm>
        </p:spPr>
        <p:txBody>
          <a:bodyPr>
            <a:normAutofit/>
          </a:bodyPr>
          <a:lstStyle/>
          <a:p>
            <a:r>
              <a:rPr lang="en-US" b="1" dirty="0" smtClean="0"/>
              <a:t>Practical </a:t>
            </a:r>
            <a:r>
              <a:rPr lang="en-US" b="1" dirty="0"/>
              <a:t>way of compromising on pure Bayesian system was pioneered in the MYCIN </a:t>
            </a:r>
            <a:r>
              <a:rPr lang="en-US" b="1" dirty="0" smtClean="0"/>
              <a:t>system</a:t>
            </a:r>
            <a:r>
              <a:rPr lang="en-US" b="1" dirty="0"/>
              <a:t> </a:t>
            </a:r>
            <a:endParaRPr lang="en-US" sz="1200" dirty="0"/>
          </a:p>
          <a:p>
            <a:r>
              <a:rPr lang="en-US" b="1" dirty="0"/>
              <a:t>Example</a:t>
            </a:r>
            <a:endParaRPr lang="en-US" sz="1200" dirty="0"/>
          </a:p>
          <a:p>
            <a:pPr marL="0" indent="0">
              <a:buNone/>
            </a:pPr>
            <a:endParaRPr lang="en-US" sz="1200" dirty="0"/>
          </a:p>
          <a:p>
            <a:r>
              <a:rPr lang="en-US" b="1" dirty="0"/>
              <a:t>If:   (1)  the stain of the organism is gram-positive, and</a:t>
            </a:r>
            <a:endParaRPr lang="en-US" sz="1600" dirty="0"/>
          </a:p>
          <a:p>
            <a:pPr marL="914400" lvl="2" indent="0">
              <a:buNone/>
            </a:pPr>
            <a:r>
              <a:rPr lang="en-US" b="1" dirty="0" smtClean="0"/>
              <a:t>(2) the </a:t>
            </a:r>
            <a:r>
              <a:rPr lang="en-US" b="1" dirty="0"/>
              <a:t>morphology of the organism is </a:t>
            </a:r>
            <a:r>
              <a:rPr lang="en-US" b="1" dirty="0" err="1"/>
              <a:t>coccus</a:t>
            </a:r>
            <a:r>
              <a:rPr lang="en-US" b="1" dirty="0"/>
              <a:t>,</a:t>
            </a:r>
            <a:endParaRPr lang="en-US" sz="1200" dirty="0"/>
          </a:p>
          <a:p>
            <a:pPr marL="914400" lvl="2" indent="0">
              <a:buNone/>
            </a:pPr>
            <a:r>
              <a:rPr lang="en-US" b="1" dirty="0" smtClean="0"/>
              <a:t>(3)the </a:t>
            </a:r>
            <a:r>
              <a:rPr lang="en-US" b="1" dirty="0"/>
              <a:t>growth of conformation of </a:t>
            </a:r>
            <a:r>
              <a:rPr lang="en-US" b="1" dirty="0" smtClean="0"/>
              <a:t>the organism is </a:t>
            </a:r>
            <a:r>
              <a:rPr lang="en-US" b="1" dirty="0"/>
              <a:t>clumps</a:t>
            </a:r>
            <a:r>
              <a:rPr lang="en-US" b="1" dirty="0" smtClean="0"/>
              <a:t>,</a:t>
            </a:r>
            <a:r>
              <a:rPr lang="en-US" dirty="0"/>
              <a:t/>
            </a:r>
            <a:br>
              <a:rPr lang="en-US" dirty="0"/>
            </a:br>
            <a:r>
              <a:rPr lang="en-US" b="1" dirty="0"/>
              <a:t>then there is a suggestive evidence (0.7) that the identity of the organism is staphylococcus</a:t>
            </a:r>
            <a:endParaRPr lang="en-US" sz="1600" dirty="0"/>
          </a:p>
          <a:p>
            <a:pPr marL="0" indent="0">
              <a:buNone/>
            </a:pPr>
            <a:r>
              <a:rPr lang="en-US" dirty="0" smtClean="0"/>
              <a:t>Internally the rule is represented as</a:t>
            </a:r>
          </a:p>
          <a:p>
            <a:pPr marL="0" indent="0">
              <a:buNone/>
            </a:pP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1175260" y="4763855"/>
            <a:ext cx="9861934" cy="1394530"/>
          </a:xfrm>
          <a:prstGeom prst="rect">
            <a:avLst/>
          </a:prstGeom>
        </p:spPr>
      </p:pic>
    </p:spTree>
    <p:extLst>
      <p:ext uri="{BB962C8B-B14F-4D97-AF65-F5344CB8AC3E}">
        <p14:creationId xmlns:p14="http://schemas.microsoft.com/office/powerpoint/2010/main" val="36699307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53061"/>
          </a:xfrm>
        </p:spPr>
        <p:txBody>
          <a:bodyPr>
            <a:normAutofit fontScale="90000"/>
          </a:bodyPr>
          <a:lstStyle/>
          <a:p>
            <a:r>
              <a:rPr lang="en-US" sz="2800" b="1" dirty="0" smtClean="0">
                <a:latin typeface="Arial Narrow" panose="020B0606020202030204" pitchFamily="34" charset="0"/>
              </a:rPr>
              <a:t>A certainty factor CF[</a:t>
            </a:r>
            <a:r>
              <a:rPr lang="en-US" sz="2800" b="1" dirty="0" err="1" smtClean="0">
                <a:latin typeface="Arial Narrow" panose="020B0606020202030204" pitchFamily="34" charset="0"/>
              </a:rPr>
              <a:t>h,e</a:t>
            </a:r>
            <a:r>
              <a:rPr lang="en-US" sz="2800" b="1" dirty="0" smtClean="0">
                <a:latin typeface="Arial Narrow" panose="020B0606020202030204" pitchFamily="34" charset="0"/>
              </a:rPr>
              <a:t>] is defined </a:t>
            </a:r>
            <a:r>
              <a:rPr lang="en-US" sz="2800" b="1" dirty="0" err="1" smtClean="0">
                <a:latin typeface="Arial Narrow" panose="020B0606020202030204" pitchFamily="34" charset="0"/>
              </a:rPr>
              <a:t>interms</a:t>
            </a:r>
            <a:r>
              <a:rPr lang="en-US" sz="2800" b="1" dirty="0" smtClean="0">
                <a:latin typeface="Arial Narrow" panose="020B0606020202030204" pitchFamily="34" charset="0"/>
              </a:rPr>
              <a:t> of two components:</a:t>
            </a:r>
            <a:endParaRPr lang="en-US" sz="2800" b="1" dirty="0">
              <a:latin typeface="Arial Narrow" panose="020B0606020202030204" pitchFamily="34" charset="0"/>
            </a:endParaRPr>
          </a:p>
        </p:txBody>
      </p:sp>
      <p:sp>
        <p:nvSpPr>
          <p:cNvPr id="3" name="Content Placeholder 2"/>
          <p:cNvSpPr>
            <a:spLocks noGrp="1"/>
          </p:cNvSpPr>
          <p:nvPr>
            <p:ph idx="1"/>
          </p:nvPr>
        </p:nvSpPr>
        <p:spPr>
          <a:xfrm>
            <a:off x="502276" y="888642"/>
            <a:ext cx="10851524" cy="5288321"/>
          </a:xfrm>
        </p:spPr>
        <p:txBody>
          <a:bodyPr>
            <a:normAutofit fontScale="92500" lnSpcReduction="20000"/>
          </a:bodyPr>
          <a:lstStyle/>
          <a:p>
            <a:pPr marL="0" lvl="0" indent="0">
              <a:buNone/>
            </a:pPr>
            <a:r>
              <a:rPr lang="en-US" b="1" dirty="0" smtClean="0">
                <a:latin typeface="Times New Roman" panose="02020603050405020304" pitchFamily="18" charset="0"/>
                <a:cs typeface="Times New Roman" panose="02020603050405020304" pitchFamily="18" charset="0"/>
              </a:rPr>
              <a:t>1. </a:t>
            </a:r>
            <a:r>
              <a:rPr lang="en-US" sz="2000" b="1" dirty="0" smtClean="0">
                <a:latin typeface="Times New Roman" panose="02020603050405020304" pitchFamily="18" charset="0"/>
                <a:cs typeface="Times New Roman" panose="02020603050405020304" pitchFamily="18" charset="0"/>
              </a:rPr>
              <a:t>MB[</a:t>
            </a:r>
            <a:r>
              <a:rPr lang="en-US" sz="2000" b="1" dirty="0" err="1" smtClean="0">
                <a:latin typeface="Times New Roman" panose="02020603050405020304" pitchFamily="18" charset="0"/>
                <a:cs typeface="Times New Roman" panose="02020603050405020304" pitchFamily="18" charset="0"/>
              </a:rPr>
              <a:t>h,e</a:t>
            </a:r>
            <a:r>
              <a:rPr lang="en-US" sz="2000" b="1" dirty="0">
                <a:latin typeface="Times New Roman" panose="02020603050405020304" pitchFamily="18" charset="0"/>
                <a:cs typeface="Times New Roman" panose="02020603050405020304" pitchFamily="18" charset="0"/>
              </a:rPr>
              <a:t>] - a measure (between 0 and 1) of belief in hypothesis h given the evidence e</a:t>
            </a:r>
            <a:endParaRPr lang="en-US" sz="1050" dirty="0">
              <a:latin typeface="Times New Roman" panose="02020603050405020304" pitchFamily="18" charset="0"/>
              <a:cs typeface="Times New Roman" panose="02020603050405020304" pitchFamily="18" charset="0"/>
            </a:endParaRPr>
          </a:p>
          <a:p>
            <a:pPr marL="0" lvl="0" indent="0">
              <a:buNone/>
            </a:pPr>
            <a:r>
              <a:rPr lang="en-US" sz="2000" b="1" dirty="0" smtClean="0">
                <a:latin typeface="Times New Roman" panose="02020603050405020304" pitchFamily="18" charset="0"/>
                <a:cs typeface="Times New Roman" panose="02020603050405020304" pitchFamily="18" charset="0"/>
              </a:rPr>
              <a:t>2. MD[</a:t>
            </a:r>
            <a:r>
              <a:rPr lang="en-US" sz="2000" b="1" dirty="0" err="1" smtClean="0">
                <a:latin typeface="Times New Roman" panose="02020603050405020304" pitchFamily="18" charset="0"/>
                <a:cs typeface="Times New Roman" panose="02020603050405020304" pitchFamily="18" charset="0"/>
              </a:rPr>
              <a:t>h,e</a:t>
            </a:r>
            <a:r>
              <a:rPr lang="en-US" sz="2000" b="1" dirty="0">
                <a:latin typeface="Times New Roman" panose="02020603050405020304" pitchFamily="18" charset="0"/>
                <a:cs typeface="Times New Roman" panose="02020603050405020304" pitchFamily="18" charset="0"/>
              </a:rPr>
              <a:t>] - a </a:t>
            </a:r>
            <a:r>
              <a:rPr lang="en-US" sz="2000" b="1" dirty="0" err="1">
                <a:latin typeface="Times New Roman" panose="02020603050405020304" pitchFamily="18" charset="0"/>
                <a:cs typeface="Times New Roman" panose="02020603050405020304" pitchFamily="18" charset="0"/>
              </a:rPr>
              <a:t>meaure</a:t>
            </a:r>
            <a:r>
              <a:rPr lang="en-US" sz="2000" b="1" dirty="0">
                <a:latin typeface="Times New Roman" panose="02020603050405020304" pitchFamily="18" charset="0"/>
                <a:cs typeface="Times New Roman" panose="02020603050405020304" pitchFamily="18" charset="0"/>
              </a:rPr>
              <a:t> (between 0 and 1) of disbelief in hypothesis h given the evidence e</a:t>
            </a:r>
            <a:r>
              <a:rPr lang="en-US" sz="2000" b="1" dirty="0" smtClean="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a:t>
            </a:r>
            <a:endParaRPr lang="en-US" sz="1050" dirty="0">
              <a:latin typeface="Times New Roman" panose="02020603050405020304" pitchFamily="18" charset="0"/>
              <a:cs typeface="Times New Roman" panose="02020603050405020304" pitchFamily="18" charset="0"/>
            </a:endParaRPr>
          </a:p>
          <a:p>
            <a:pPr lvl="0"/>
            <a:r>
              <a:rPr lang="en-US" sz="2000" b="1" dirty="0" smtClean="0">
                <a:latin typeface="Times New Roman" panose="02020603050405020304" pitchFamily="18" charset="0"/>
                <a:cs typeface="Times New Roman" panose="02020603050405020304" pitchFamily="18" charset="0"/>
              </a:rPr>
              <a:t>CF[</a:t>
            </a:r>
            <a:r>
              <a:rPr lang="en-US" sz="2000" b="1" dirty="0" err="1" smtClean="0">
                <a:latin typeface="Times New Roman" panose="02020603050405020304" pitchFamily="18" charset="0"/>
                <a:cs typeface="Times New Roman" panose="02020603050405020304" pitchFamily="18" charset="0"/>
              </a:rPr>
              <a:t>h,e</a:t>
            </a:r>
            <a:r>
              <a:rPr lang="en-US" sz="2000" b="1" dirty="0">
                <a:latin typeface="Times New Roman" panose="02020603050405020304" pitchFamily="18" charset="0"/>
                <a:cs typeface="Times New Roman" panose="02020603050405020304" pitchFamily="18" charset="0"/>
              </a:rPr>
              <a:t>] - is the certainty factor and is defined as</a:t>
            </a:r>
            <a:endParaRPr lang="en-US" sz="900" dirty="0">
              <a:latin typeface="Times New Roman" panose="02020603050405020304" pitchFamily="18" charset="0"/>
              <a:cs typeface="Times New Roman" panose="02020603050405020304" pitchFamily="18" charset="0"/>
            </a:endParaRPr>
          </a:p>
          <a:p>
            <a:pPr lvl="0"/>
            <a:r>
              <a:rPr lang="en-US" sz="2000" b="1" dirty="0">
                <a:latin typeface="Times New Roman" panose="02020603050405020304" pitchFamily="18" charset="0"/>
                <a:cs typeface="Times New Roman" panose="02020603050405020304" pitchFamily="18" charset="0"/>
              </a:rPr>
              <a:t>CF[</a:t>
            </a:r>
            <a:r>
              <a:rPr lang="en-US" sz="2000" b="1" dirty="0" err="1">
                <a:latin typeface="Times New Roman" panose="02020603050405020304" pitchFamily="18" charset="0"/>
                <a:cs typeface="Times New Roman" panose="02020603050405020304" pitchFamily="18" charset="0"/>
              </a:rPr>
              <a:t>h,e</a:t>
            </a:r>
            <a:r>
              <a:rPr lang="en-US" sz="2000" b="1" dirty="0">
                <a:latin typeface="Times New Roman" panose="02020603050405020304" pitchFamily="18" charset="0"/>
                <a:cs typeface="Times New Roman" panose="02020603050405020304" pitchFamily="18" charset="0"/>
              </a:rPr>
              <a:t>] = MB[</a:t>
            </a:r>
            <a:r>
              <a:rPr lang="en-US" sz="2000" b="1" dirty="0" err="1">
                <a:latin typeface="Times New Roman" panose="02020603050405020304" pitchFamily="18" charset="0"/>
                <a:cs typeface="Times New Roman" panose="02020603050405020304" pitchFamily="18" charset="0"/>
              </a:rPr>
              <a:t>h,e</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MD[</a:t>
            </a:r>
            <a:r>
              <a:rPr lang="en-US" sz="2000" b="1" dirty="0" err="1" smtClean="0">
                <a:latin typeface="Times New Roman" panose="02020603050405020304" pitchFamily="18" charset="0"/>
                <a:cs typeface="Times New Roman" panose="02020603050405020304" pitchFamily="18" charset="0"/>
              </a:rPr>
              <a:t>h,e</a:t>
            </a:r>
            <a:r>
              <a:rPr lang="en-US" sz="2000" b="1" dirty="0" smtClean="0">
                <a:latin typeface="Times New Roman" panose="02020603050405020304" pitchFamily="18" charset="0"/>
                <a:cs typeface="Times New Roman" panose="02020603050405020304" pitchFamily="18" charset="0"/>
              </a:rPr>
              <a:t>]</a:t>
            </a:r>
            <a:endParaRPr lang="en-US" sz="105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Since any particular piece of evidence either supports or denies a hypothesis, a single number suffices to define both MB and MD and thus the </a:t>
            </a:r>
            <a:r>
              <a:rPr lang="en-US" sz="2000" b="1" dirty="0" smtClean="0">
                <a:latin typeface="Times New Roman" panose="02020603050405020304" pitchFamily="18" charset="0"/>
                <a:cs typeface="Times New Roman" panose="02020603050405020304" pitchFamily="18" charset="0"/>
              </a:rPr>
              <a:t>CF</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smtClean="0">
              <a:latin typeface="Times New Roman" panose="02020603050405020304" pitchFamily="18" charset="0"/>
              <a:cs typeface="Times New Roman" panose="02020603050405020304" pitchFamily="18" charset="0"/>
            </a:endParaRPr>
          </a:p>
          <a:p>
            <a:r>
              <a:rPr lang="en-US" sz="2000" b="1" dirty="0" smtClean="0"/>
              <a:t>Combination </a:t>
            </a:r>
            <a:r>
              <a:rPr lang="en-US" sz="2000" b="1" dirty="0"/>
              <a:t>Of Multiple Pieces Of </a:t>
            </a:r>
            <a:r>
              <a:rPr lang="en-US" sz="2000" b="1" dirty="0" smtClean="0"/>
              <a:t>Evidence             A</a:t>
            </a:r>
          </a:p>
          <a:p>
            <a:pPr marL="0" indent="0">
              <a:buNone/>
            </a:pPr>
            <a:r>
              <a:rPr lang="en-US" sz="2000" b="1" dirty="0" smtClean="0"/>
              <a:t>                                                                                                                   C</a:t>
            </a:r>
          </a:p>
          <a:p>
            <a:pPr marL="0" indent="0">
              <a:buNone/>
            </a:pPr>
            <a:r>
              <a:rPr lang="en-US" sz="2000" b="1" dirty="0"/>
              <a:t> </a:t>
            </a:r>
            <a:r>
              <a:rPr lang="en-US" sz="2000" b="1" dirty="0" smtClean="0"/>
              <a:t>                                                                                                   B</a:t>
            </a:r>
            <a:endParaRPr lang="en-US" sz="2000" b="1" dirty="0"/>
          </a:p>
          <a:p>
            <a:r>
              <a:rPr lang="en-US" sz="2000" b="1" dirty="0"/>
              <a:t>MB[h,s1 ^s2</a:t>
            </a:r>
            <a:r>
              <a:rPr lang="en-US" sz="2000" dirty="0"/>
              <a:t>] =	0	</a:t>
            </a:r>
            <a:r>
              <a:rPr lang="en-US" sz="2000" dirty="0" smtClean="0"/>
              <a:t>                                              if </a:t>
            </a:r>
            <a:r>
              <a:rPr lang="en-US" sz="2000" dirty="0"/>
              <a:t>MD[h,s1 s2]=1</a:t>
            </a:r>
          </a:p>
          <a:p>
            <a:pPr marL="0" indent="0">
              <a:buNone/>
            </a:pPr>
            <a:r>
              <a:rPr lang="en-US" sz="2000" dirty="0"/>
              <a:t> </a:t>
            </a:r>
            <a:r>
              <a:rPr lang="en-US" sz="2000" dirty="0" smtClean="0"/>
              <a:t>                            = </a:t>
            </a:r>
            <a:r>
              <a:rPr lang="en-US" sz="2000" dirty="0"/>
              <a:t>MB[h,s1] +MB[h,s2].(1-MB[h,s1]) </a:t>
            </a:r>
            <a:r>
              <a:rPr lang="en-US" sz="2000" dirty="0" smtClean="0"/>
              <a:t>    otherwise</a:t>
            </a:r>
            <a:endParaRPr lang="en-US" sz="2000" dirty="0"/>
          </a:p>
          <a:p>
            <a:r>
              <a:rPr lang="en-US" sz="2000" dirty="0" smtClean="0"/>
              <a:t>MD[h,s1 ^s2</a:t>
            </a:r>
            <a:r>
              <a:rPr lang="en-US" sz="2000" dirty="0"/>
              <a:t>] =	0	</a:t>
            </a:r>
            <a:r>
              <a:rPr lang="en-US" sz="2000" dirty="0" smtClean="0"/>
              <a:t>                                               if </a:t>
            </a:r>
            <a:r>
              <a:rPr lang="en-US" sz="2000" dirty="0"/>
              <a:t>MB[h,s1 s2]=1</a:t>
            </a:r>
          </a:p>
          <a:p>
            <a:pPr marL="0" indent="0">
              <a:buNone/>
            </a:pPr>
            <a:r>
              <a:rPr lang="en-US" sz="2000" dirty="0" smtClean="0"/>
              <a:t>                              =MD[h,s1</a:t>
            </a:r>
            <a:r>
              <a:rPr lang="en-US" sz="2000" dirty="0"/>
              <a:t>] +MD[h,s2].(1-MD[h,s1]) </a:t>
            </a:r>
            <a:r>
              <a:rPr lang="en-US" sz="2000" dirty="0" smtClean="0"/>
              <a:t>    otherwise</a:t>
            </a:r>
            <a:endParaRPr lang="en-US" sz="2000" dirty="0"/>
          </a:p>
          <a:p>
            <a:r>
              <a:rPr lang="en-US" sz="2000" dirty="0"/>
              <a:t/>
            </a:r>
            <a:br>
              <a:rPr lang="en-US" sz="2000" dirty="0"/>
            </a:br>
            <a:endParaRPr lang="en-US" sz="2000" dirty="0">
              <a:latin typeface="Times New Roman" panose="02020603050405020304" pitchFamily="18" charset="0"/>
              <a:cs typeface="Times New Roman" panose="02020603050405020304" pitchFamily="18" charset="0"/>
            </a:endParaRPr>
          </a:p>
        </p:txBody>
      </p:sp>
      <p:cxnSp>
        <p:nvCxnSpPr>
          <p:cNvPr id="10" name="Straight Connector 9"/>
          <p:cNvCxnSpPr/>
          <p:nvPr/>
        </p:nvCxnSpPr>
        <p:spPr>
          <a:xfrm>
            <a:off x="6194738" y="3155324"/>
            <a:ext cx="489397" cy="244699"/>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6194738" y="3490175"/>
            <a:ext cx="489397" cy="2575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6768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64261"/>
            <a:ext cx="10515600" cy="4351338"/>
          </a:xfrm>
        </p:spPr>
        <p:txBody>
          <a:bodyPr>
            <a:normAutofit/>
          </a:bodyPr>
          <a:lstStyle/>
          <a:p>
            <a:r>
              <a:rPr lang="en-US" b="1" dirty="0"/>
              <a:t>Combination Of Multiple Pieces Of Evidence (continue)</a:t>
            </a:r>
          </a:p>
          <a:p>
            <a:pPr marL="0" indent="0">
              <a:buNone/>
            </a:pPr>
            <a:r>
              <a:rPr lang="en-US" b="1" dirty="0" smtClean="0"/>
              <a:t>         A</a:t>
            </a:r>
            <a:r>
              <a:rPr lang="en-US" b="1" dirty="0"/>
              <a:t>	and B</a:t>
            </a:r>
            <a:endParaRPr lang="en-US" dirty="0"/>
          </a:p>
          <a:p>
            <a:r>
              <a:rPr lang="en-US" b="1" dirty="0" smtClean="0"/>
              <a:t>MB[h1 </a:t>
            </a:r>
            <a:r>
              <a:rPr lang="en-US" b="1" dirty="0"/>
              <a:t>and h2,e] = min(MB[h1,e],MB[h2,e])</a:t>
            </a:r>
            <a:endParaRPr lang="en-US" dirty="0"/>
          </a:p>
          <a:p>
            <a:pPr marL="0" indent="0">
              <a:buNone/>
            </a:pPr>
            <a:r>
              <a:rPr lang="en-US" b="1" dirty="0"/>
              <a:t> </a:t>
            </a:r>
            <a:r>
              <a:rPr lang="en-US" b="1" dirty="0" smtClean="0"/>
              <a:t>        A</a:t>
            </a:r>
            <a:r>
              <a:rPr lang="en-US" b="1" dirty="0"/>
              <a:t>	or B</a:t>
            </a:r>
          </a:p>
          <a:p>
            <a:r>
              <a:rPr lang="en-US" b="1" dirty="0"/>
              <a:t>MB[h1 or h2,e] = max(MB[h1,e], MB[h2,e])</a:t>
            </a:r>
            <a:endParaRPr lang="en-US" dirty="0"/>
          </a:p>
          <a:p>
            <a:r>
              <a:rPr lang="en-US" b="1" dirty="0"/>
              <a:t> </a:t>
            </a:r>
            <a:endParaRPr lang="en-US" dirty="0"/>
          </a:p>
          <a:p>
            <a:endParaRPr lang="en-US" dirty="0"/>
          </a:p>
        </p:txBody>
      </p:sp>
      <p:sp>
        <p:nvSpPr>
          <p:cNvPr id="5" name="Line 2"/>
          <p:cNvSpPr>
            <a:spLocks noChangeShapeType="1"/>
          </p:cNvSpPr>
          <p:nvPr/>
        </p:nvSpPr>
        <p:spPr bwMode="auto">
          <a:xfrm>
            <a:off x="1708463" y="4701974"/>
            <a:ext cx="609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Line 1"/>
          <p:cNvSpPr>
            <a:spLocks noChangeShapeType="1"/>
          </p:cNvSpPr>
          <p:nvPr/>
        </p:nvSpPr>
        <p:spPr bwMode="auto">
          <a:xfrm>
            <a:off x="2728174" y="4716574"/>
            <a:ext cx="609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3"/>
          <p:cNvSpPr>
            <a:spLocks noChangeArrowheads="1"/>
          </p:cNvSpPr>
          <p:nvPr/>
        </p:nvSpPr>
        <p:spPr bwMode="auto">
          <a:xfrm>
            <a:off x="0" y="3863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567956" tIns="0" rIns="0" bIns="0" numCol="1" anchor="ctr" anchorCtr="0" compatLnSpc="1">
            <a:prstTxWarp prst="textNoShape">
              <a:avLst/>
            </a:prstTxWarp>
            <a:spAutoFit/>
          </a:bodyPr>
          <a:lstStyle/>
          <a:p>
            <a:endParaRPr lang="en-US"/>
          </a:p>
        </p:txBody>
      </p:sp>
      <p:sp>
        <p:nvSpPr>
          <p:cNvPr id="8" name="Rectangle 4"/>
          <p:cNvSpPr>
            <a:spLocks noChangeArrowheads="1"/>
          </p:cNvSpPr>
          <p:nvPr/>
        </p:nvSpPr>
        <p:spPr bwMode="auto">
          <a:xfrm>
            <a:off x="1416676" y="5209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7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	B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MB[</a:t>
            </a:r>
            <a:r>
              <a:rPr kumimoji="0" lang="en-US" sz="2100" b="1"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h,s</a:t>
            </a:r>
            <a:r>
              <a:rPr kumimoji="0" lang="en-US" sz="2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 MB</a:t>
            </a:r>
            <a:r>
              <a:rPr kumimoji="0" lang="en-US" sz="2100" b="1" i="0" u="none" strike="noStrike" cap="none" normalizeH="0" baseline="30000" dirty="0" smtClean="0">
                <a:ln>
                  <a:noFill/>
                </a:ln>
                <a:solidFill>
                  <a:schemeClr val="tx1"/>
                </a:solidFill>
                <a:effectLst/>
                <a:latin typeface="Arial" panose="020B0604020202020204" pitchFamily="34" charset="0"/>
                <a:ea typeface="Times New Roman" panose="02020603050405020304" pitchFamily="18" charset="0"/>
              </a:rPr>
              <a:t>/</a:t>
            </a:r>
            <a:r>
              <a:rPr kumimoji="0" lang="en-US" sz="2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r>
              <a:rPr kumimoji="0" lang="en-US" sz="2100" b="1"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h,s</a:t>
            </a:r>
            <a:r>
              <a:rPr kumimoji="0" lang="en-US" sz="2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max(0, CF[</a:t>
            </a:r>
            <a:r>
              <a:rPr kumimoji="0" lang="en-US" sz="2100" b="1"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s,e</a:t>
            </a:r>
            <a:r>
              <a:rPr kumimoji="0" lang="en-US" sz="21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endParaRPr kumimoji="0" lang="en-US" sz="2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r>
            <a:br>
              <a:rPr kumimoji="0" lang="en-US" sz="21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8907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6548"/>
          </a:xfrm>
        </p:spPr>
        <p:txBody>
          <a:bodyPr>
            <a:normAutofit fontScale="90000"/>
          </a:bodyPr>
          <a:lstStyle/>
          <a:p>
            <a:r>
              <a:rPr lang="en-US" b="1" dirty="0" err="1"/>
              <a:t>Dempster</a:t>
            </a:r>
            <a:r>
              <a:rPr lang="en-US" b="1" dirty="0"/>
              <a:t>-Shafer Theory</a:t>
            </a:r>
            <a:r>
              <a:rPr lang="en-US" sz="2000" dirty="0"/>
              <a:t/>
            </a:r>
            <a:br>
              <a:rPr lang="en-US" sz="2000" dirty="0"/>
            </a:br>
            <a:endParaRPr lang="en-US" dirty="0"/>
          </a:p>
        </p:txBody>
      </p:sp>
      <p:sp>
        <p:nvSpPr>
          <p:cNvPr id="3" name="Content Placeholder 2"/>
          <p:cNvSpPr>
            <a:spLocks noGrp="1"/>
          </p:cNvSpPr>
          <p:nvPr>
            <p:ph idx="1"/>
          </p:nvPr>
        </p:nvSpPr>
        <p:spPr>
          <a:xfrm>
            <a:off x="451833" y="991674"/>
            <a:ext cx="10515600" cy="4351338"/>
          </a:xfrm>
        </p:spPr>
        <p:txBody>
          <a:bodyPr>
            <a:normAutofit lnSpcReduction="10000"/>
          </a:bodyPr>
          <a:lstStyle/>
          <a:p>
            <a:pPr lvl="0"/>
            <a:r>
              <a:rPr lang="en-US" dirty="0" smtClean="0"/>
              <a:t>This </a:t>
            </a:r>
            <a:r>
              <a:rPr lang="en-US" dirty="0"/>
              <a:t>approach considers sets of propositions and assign to each of them an interval </a:t>
            </a:r>
            <a:r>
              <a:rPr lang="en-US" dirty="0" smtClean="0"/>
              <a:t>:</a:t>
            </a:r>
            <a:r>
              <a:rPr lang="en-US" dirty="0"/>
              <a:t> </a:t>
            </a:r>
            <a:endParaRPr lang="en-US" sz="1200" dirty="0"/>
          </a:p>
          <a:p>
            <a:r>
              <a:rPr lang="en-US" b="1" dirty="0"/>
              <a:t>[Belief, Plausibility]</a:t>
            </a:r>
            <a:endParaRPr lang="en-US" sz="1200" dirty="0"/>
          </a:p>
          <a:p>
            <a:pPr marL="0" indent="0">
              <a:buNone/>
            </a:pPr>
            <a:endParaRPr lang="en-US" sz="1200" dirty="0"/>
          </a:p>
          <a:p>
            <a:pPr lvl="1"/>
            <a:r>
              <a:rPr lang="en-US" dirty="0"/>
              <a:t>Belief (</a:t>
            </a:r>
            <a:r>
              <a:rPr lang="en-US" dirty="0" err="1"/>
              <a:t>Bel</a:t>
            </a:r>
            <a:r>
              <a:rPr lang="en-US" dirty="0"/>
              <a:t>) measures the </a:t>
            </a:r>
            <a:r>
              <a:rPr lang="en-US" dirty="0" err="1"/>
              <a:t>strengthof</a:t>
            </a:r>
            <a:r>
              <a:rPr lang="en-US" dirty="0"/>
              <a:t> the evidence in favor of a set of propositions. It ranges from 0 (no evidence) to 1 (certainty</a:t>
            </a:r>
            <a:r>
              <a:rPr lang="en-US" dirty="0" smtClean="0"/>
              <a:t>)</a:t>
            </a:r>
            <a:r>
              <a:rPr lang="en-US" dirty="0"/>
              <a:t> </a:t>
            </a:r>
            <a:endParaRPr lang="en-US" sz="1200" dirty="0"/>
          </a:p>
          <a:p>
            <a:pPr lvl="1"/>
            <a:r>
              <a:rPr lang="en-US" dirty="0"/>
              <a:t>Plausibility(Pl)	measure the extent to which evidence in favor of - s leaves room for belief in s . It also ranges from 0 to 1 and is defined as:</a:t>
            </a:r>
            <a:endParaRPr lang="en-US" sz="1100" dirty="0"/>
          </a:p>
          <a:p>
            <a:r>
              <a:rPr lang="en-US" b="1" dirty="0" smtClean="0"/>
              <a:t>      Pl(s</a:t>
            </a:r>
            <a:r>
              <a:rPr lang="en-US" b="1" dirty="0"/>
              <a:t>) = 1 - </a:t>
            </a:r>
            <a:r>
              <a:rPr lang="en-US" b="1" dirty="0" err="1"/>
              <a:t>Bel</a:t>
            </a:r>
            <a:r>
              <a:rPr lang="en-US" b="1" dirty="0"/>
              <a:t>(- </a:t>
            </a:r>
            <a:r>
              <a:rPr lang="en-US" b="1" dirty="0" smtClean="0"/>
              <a:t>s)</a:t>
            </a:r>
            <a:endParaRPr lang="en-US" sz="1200" dirty="0"/>
          </a:p>
          <a:p>
            <a:r>
              <a:rPr lang="en-US" dirty="0" smtClean="0"/>
              <a:t>Q </a:t>
            </a:r>
            <a:r>
              <a:rPr lang="en-US" dirty="0"/>
              <a:t>is an exhaustive universe of mutually exclusive hypotheses (frame of </a:t>
            </a:r>
            <a:r>
              <a:rPr lang="en-US" dirty="0" err="1"/>
              <a:t>discrement</a:t>
            </a:r>
            <a:r>
              <a:rPr lang="en-US" dirty="0"/>
              <a:t>)</a:t>
            </a:r>
            <a:endParaRPr lang="en-US" sz="1050" dirty="0"/>
          </a:p>
          <a:p>
            <a:endParaRPr lang="en-US" dirty="0"/>
          </a:p>
        </p:txBody>
      </p:sp>
    </p:spTree>
    <p:extLst>
      <p:ext uri="{BB962C8B-B14F-4D97-AF65-F5344CB8AC3E}">
        <p14:creationId xmlns:p14="http://schemas.microsoft.com/office/powerpoint/2010/main" val="6448632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Advantages</a:t>
            </a:r>
          </a:p>
          <a:p>
            <a:r>
              <a:rPr lang="en-US" b="1" dirty="0"/>
              <a:t> </a:t>
            </a:r>
            <a:r>
              <a:rPr lang="en-US" b="1" dirty="0" smtClean="0"/>
              <a:t>The </a:t>
            </a:r>
            <a:r>
              <a:rPr lang="en-US" b="1" dirty="0"/>
              <a:t>approach makes strong independence assumptions that make it relatively easy to use</a:t>
            </a:r>
            <a:endParaRPr lang="en-US" sz="1100" dirty="0"/>
          </a:p>
          <a:p>
            <a:r>
              <a:rPr lang="en-US" b="1" dirty="0"/>
              <a:t> </a:t>
            </a:r>
            <a:r>
              <a:rPr lang="en-US" b="1" dirty="0" smtClean="0"/>
              <a:t>The </a:t>
            </a:r>
            <a:r>
              <a:rPr lang="en-US" b="1" dirty="0"/>
              <a:t>approach can serve as the basis of practical application programs</a:t>
            </a:r>
            <a:endParaRPr lang="en-US" sz="1100" dirty="0"/>
          </a:p>
          <a:p>
            <a:r>
              <a:rPr lang="en-US" b="1" dirty="0"/>
              <a:t> </a:t>
            </a:r>
            <a:r>
              <a:rPr lang="en-US" b="1" dirty="0" smtClean="0"/>
              <a:t>It </a:t>
            </a:r>
            <a:r>
              <a:rPr lang="en-US" b="1" dirty="0"/>
              <a:t>appears to mimic the way people manipulate </a:t>
            </a:r>
            <a:r>
              <a:rPr lang="en-US" b="1" dirty="0" err="1"/>
              <a:t>certainities</a:t>
            </a:r>
            <a:endParaRPr lang="en-US" sz="1100" dirty="0"/>
          </a:p>
          <a:p>
            <a:endParaRPr lang="en-US" sz="1200" dirty="0"/>
          </a:p>
          <a:p>
            <a:pPr marL="0" indent="0">
              <a:buNone/>
            </a:pPr>
            <a:r>
              <a:rPr lang="en-US" b="1" dirty="0"/>
              <a:t>Disadvantages</a:t>
            </a:r>
            <a:endParaRPr lang="en-US" sz="1200" dirty="0"/>
          </a:p>
          <a:p>
            <a:pPr lvl="0"/>
            <a:r>
              <a:rPr lang="en-US" b="1" dirty="0" smtClean="0"/>
              <a:t>The </a:t>
            </a:r>
            <a:r>
              <a:rPr lang="en-US" b="1" dirty="0"/>
              <a:t>assumption of independency creates danger if rules are not written carefully</a:t>
            </a:r>
            <a:endParaRPr lang="en-US" sz="1200" dirty="0"/>
          </a:p>
          <a:p>
            <a:pPr lvl="0"/>
            <a:r>
              <a:rPr lang="en-US" b="1" dirty="0" smtClean="0"/>
              <a:t>No </a:t>
            </a:r>
            <a:r>
              <a:rPr lang="en-US" b="1" dirty="0"/>
              <a:t>solid theoretical basis</a:t>
            </a:r>
            <a:endParaRPr lang="en-US" sz="1200" dirty="0"/>
          </a:p>
          <a:p>
            <a:pPr marL="0" indent="0">
              <a:buNone/>
            </a:pPr>
            <a:r>
              <a:rPr lang="en-US" dirty="0"/>
              <a:t/>
            </a:r>
            <a:br>
              <a:rPr lang="en-US" dirty="0"/>
            </a:br>
            <a:endParaRPr lang="en-US" dirty="0"/>
          </a:p>
        </p:txBody>
      </p:sp>
    </p:spTree>
    <p:extLst>
      <p:ext uri="{BB962C8B-B14F-4D97-AF65-F5344CB8AC3E}">
        <p14:creationId xmlns:p14="http://schemas.microsoft.com/office/powerpoint/2010/main" val="32990638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350" y="434707"/>
            <a:ext cx="10515600" cy="4351338"/>
          </a:xfrm>
        </p:spPr>
        <p:txBody>
          <a:bodyPr>
            <a:normAutofit fontScale="77500" lnSpcReduction="20000"/>
          </a:bodyPr>
          <a:lstStyle/>
          <a:p>
            <a:pPr lvl="0"/>
            <a:r>
              <a:rPr lang="en-US" dirty="0"/>
              <a:t>m(</a:t>
            </a:r>
            <a:r>
              <a:rPr lang="en-US" i="1" dirty="0"/>
              <a:t>p</a:t>
            </a:r>
            <a:r>
              <a:rPr lang="en-US" dirty="0"/>
              <a:t>) measure the amount of belief that is currently assigned to exactly the set </a:t>
            </a:r>
            <a:r>
              <a:rPr lang="en-US" i="1" dirty="0"/>
              <a:t>p </a:t>
            </a:r>
            <a:r>
              <a:rPr lang="en-US" dirty="0"/>
              <a:t>of hypotheses.</a:t>
            </a:r>
          </a:p>
          <a:p>
            <a:pPr marL="0" indent="0">
              <a:buNone/>
            </a:pPr>
            <a:endParaRPr lang="en-US" dirty="0"/>
          </a:p>
          <a:p>
            <a:pPr lvl="0"/>
            <a:r>
              <a:rPr lang="en-US" dirty="0"/>
              <a:t>If Q contains n element then there are 2n subsets of Q. We must assign m so that the sum of all the m values assigned to the subset of Q	is 1</a:t>
            </a:r>
          </a:p>
          <a:p>
            <a:pPr lvl="0"/>
            <a:r>
              <a:rPr lang="en-US" dirty="0"/>
              <a:t>Although dealing with 2n	values may appear intractable, it usually turns out that many of the subsets will never need to be considered.</a:t>
            </a:r>
          </a:p>
          <a:p>
            <a:pPr marL="0" indent="0">
              <a:buNone/>
            </a:pPr>
            <a:endParaRPr lang="en-US" dirty="0"/>
          </a:p>
          <a:p>
            <a:r>
              <a:rPr lang="en-US" dirty="0"/>
              <a:t>Suppose we are given two belief functions m1 and m2 . Let X be the set of subsets of</a:t>
            </a:r>
          </a:p>
          <a:p>
            <a:r>
              <a:rPr lang="en-US" dirty="0"/>
              <a:t>Q to which	m1	assigns a nonzero value</a:t>
            </a:r>
          </a:p>
          <a:p>
            <a:r>
              <a:rPr lang="en-US" dirty="0"/>
              <a:t>and let Y be the corresponding set of	m2. </a:t>
            </a:r>
            <a:endParaRPr lang="en-US" dirty="0" smtClean="0"/>
          </a:p>
          <a:p>
            <a:r>
              <a:rPr lang="en-US" dirty="0" smtClean="0"/>
              <a:t>We </a:t>
            </a:r>
            <a:r>
              <a:rPr lang="en-US" dirty="0"/>
              <a:t>define the combination	m3	of	m1	and m2	to be :</a:t>
            </a:r>
          </a:p>
        </p:txBody>
      </p:sp>
      <p:sp>
        <p:nvSpPr>
          <p:cNvPr id="4" name="Rectangle 2"/>
          <p:cNvSpPr>
            <a:spLocks noChangeArrowheads="1"/>
          </p:cNvSpPr>
          <p:nvPr/>
        </p:nvSpPr>
        <p:spPr bwMode="auto">
          <a:xfrm>
            <a:off x="3803561" y="4714481"/>
            <a:ext cx="3915178"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700" b="0" i="0" u="none" strike="noStrike" cap="none" normalizeH="0" baseline="0" dirty="0" smtClean="0">
                <a:ln>
                  <a:noFill/>
                </a:ln>
                <a:solidFill>
                  <a:schemeClr val="tx1"/>
                </a:solidFill>
                <a:effectLst/>
                <a:latin typeface="Symbol" panose="05050102010706020507" pitchFamily="18" charset="2"/>
                <a:ea typeface="Times New Roman" panose="02020603050405020304" pitchFamily="18" charset="0"/>
              </a:rPr>
              <a:t>S</a:t>
            </a:r>
            <a:r>
              <a:rPr kumimoji="0" lang="en-US" sz="900" b="0" i="0" u="none" strike="noStrike" cap="none" normalizeH="0" baseline="0" dirty="0" smtClean="0">
                <a:ln>
                  <a:noFill/>
                </a:ln>
                <a:solidFill>
                  <a:schemeClr val="tx1"/>
                </a:solidFill>
                <a:effectLst/>
                <a:ea typeface="Times New Roman" panose="02020603050405020304" pitchFamily="18" charset="0"/>
              </a:rPr>
              <a:t>X</a:t>
            </a:r>
            <a:r>
              <a:rPr kumimoji="0" lang="en-US" sz="9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t>
            </a:r>
            <a:r>
              <a:rPr kumimoji="0" lang="en-US" sz="900" b="0" i="0" u="none" strike="noStrike" cap="none" normalizeH="0" baseline="0" dirty="0" smtClean="0">
                <a:ln>
                  <a:noFill/>
                </a:ln>
                <a:solidFill>
                  <a:schemeClr val="tx1"/>
                </a:solidFill>
                <a:effectLst/>
                <a:latin typeface="Symbol" panose="05050102010706020507" pitchFamily="18" charset="2"/>
                <a:ea typeface="Times New Roman" panose="02020603050405020304" pitchFamily="18" charset="0"/>
              </a:rPr>
              <a:t>L</a:t>
            </a:r>
            <a:r>
              <a:rPr kumimoji="0" lang="en-US" sz="900" b="0" i="0" u="none" strike="noStrike" cap="none" normalizeH="0" baseline="0" dirty="0" smtClean="0">
                <a:ln>
                  <a:noFill/>
                </a:ln>
                <a:solidFill>
                  <a:schemeClr val="tx1"/>
                </a:solidFill>
                <a:effectLst/>
                <a:ea typeface="Times New Roman" panose="02020603050405020304" pitchFamily="18" charset="0"/>
              </a:rPr>
              <a:t> </a:t>
            </a:r>
            <a:r>
              <a:rPr kumimoji="0" lang="en-US" sz="9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Y = Z  </a:t>
            </a:r>
            <a:r>
              <a:rPr kumimoji="0" lang="en-US" sz="15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m1(X). m2(Y)</a:t>
            </a:r>
            <a:endParaRPr kumimoji="0" lang="en-US"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Line 1"/>
          <p:cNvSpPr>
            <a:spLocks noChangeShapeType="1"/>
          </p:cNvSpPr>
          <p:nvPr/>
        </p:nvSpPr>
        <p:spPr bwMode="auto">
          <a:xfrm flipV="1">
            <a:off x="3645928" y="5460641"/>
            <a:ext cx="3192754" cy="77341"/>
          </a:xfrm>
          <a:prstGeom prst="line">
            <a:avLst/>
          </a:prstGeom>
          <a:noFill/>
          <a:ln w="2255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p:cNvSpPr>
            <a:spLocks noChangeArrowheads="1"/>
          </p:cNvSpPr>
          <p:nvPr/>
        </p:nvSpPr>
        <p:spPr bwMode="auto">
          <a:xfrm>
            <a:off x="759853" y="5173388"/>
            <a:ext cx="5215944"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95300" algn="l"/>
                <a:tab pos="1285875" algn="l"/>
                <a:tab pos="3549650" algn="l"/>
              </a:tabLst>
              <a:defRPr>
                <a:solidFill>
                  <a:schemeClr val="tx1"/>
                </a:solidFill>
                <a:latin typeface="Arial" panose="020B0604020202020204" pitchFamily="34" charset="0"/>
              </a:defRPr>
            </a:lvl1pPr>
            <a:lvl2pPr eaLnBrk="0" fontAlgn="base" hangingPunct="0">
              <a:spcBef>
                <a:spcPct val="0"/>
              </a:spcBef>
              <a:spcAft>
                <a:spcPct val="0"/>
              </a:spcAft>
              <a:tabLst>
                <a:tab pos="495300" algn="l"/>
                <a:tab pos="1285875" algn="l"/>
                <a:tab pos="3549650" algn="l"/>
              </a:tabLst>
              <a:defRPr>
                <a:solidFill>
                  <a:schemeClr val="tx1"/>
                </a:solidFill>
                <a:latin typeface="Arial" panose="020B0604020202020204" pitchFamily="34" charset="0"/>
              </a:defRPr>
            </a:lvl2pPr>
            <a:lvl3pPr eaLnBrk="0" fontAlgn="base" hangingPunct="0">
              <a:spcBef>
                <a:spcPct val="0"/>
              </a:spcBef>
              <a:spcAft>
                <a:spcPct val="0"/>
              </a:spcAft>
              <a:tabLst>
                <a:tab pos="495300" algn="l"/>
                <a:tab pos="1285875" algn="l"/>
                <a:tab pos="3549650" algn="l"/>
              </a:tabLst>
              <a:defRPr>
                <a:solidFill>
                  <a:schemeClr val="tx1"/>
                </a:solidFill>
                <a:latin typeface="Arial" panose="020B0604020202020204" pitchFamily="34" charset="0"/>
              </a:defRPr>
            </a:lvl3pPr>
            <a:lvl4pPr eaLnBrk="0" fontAlgn="base" hangingPunct="0">
              <a:spcBef>
                <a:spcPct val="0"/>
              </a:spcBef>
              <a:spcAft>
                <a:spcPct val="0"/>
              </a:spcAft>
              <a:tabLst>
                <a:tab pos="495300" algn="l"/>
                <a:tab pos="1285875" algn="l"/>
                <a:tab pos="3549650" algn="l"/>
              </a:tabLst>
              <a:defRPr>
                <a:solidFill>
                  <a:schemeClr val="tx1"/>
                </a:solidFill>
                <a:latin typeface="Arial" panose="020B0604020202020204" pitchFamily="34" charset="0"/>
              </a:defRPr>
            </a:lvl4pPr>
            <a:lvl5pPr eaLnBrk="0" fontAlgn="base" hangingPunct="0">
              <a:spcBef>
                <a:spcPct val="0"/>
              </a:spcBef>
              <a:spcAft>
                <a:spcPct val="0"/>
              </a:spcAft>
              <a:tabLst>
                <a:tab pos="495300" algn="l"/>
                <a:tab pos="1285875" algn="l"/>
                <a:tab pos="3549650" algn="l"/>
              </a:tabLst>
              <a:defRPr>
                <a:solidFill>
                  <a:schemeClr val="tx1"/>
                </a:solidFill>
                <a:latin typeface="Arial" panose="020B0604020202020204" pitchFamily="34" charset="0"/>
              </a:defRPr>
            </a:lvl5pPr>
            <a:lvl6pPr eaLnBrk="0" fontAlgn="base" hangingPunct="0">
              <a:spcBef>
                <a:spcPct val="0"/>
              </a:spcBef>
              <a:spcAft>
                <a:spcPct val="0"/>
              </a:spcAft>
              <a:tabLst>
                <a:tab pos="495300" algn="l"/>
                <a:tab pos="1285875" algn="l"/>
                <a:tab pos="3549650" algn="l"/>
              </a:tabLst>
              <a:defRPr>
                <a:solidFill>
                  <a:schemeClr val="tx1"/>
                </a:solidFill>
                <a:latin typeface="Arial" panose="020B0604020202020204" pitchFamily="34" charset="0"/>
              </a:defRPr>
            </a:lvl6pPr>
            <a:lvl7pPr eaLnBrk="0" fontAlgn="base" hangingPunct="0">
              <a:spcBef>
                <a:spcPct val="0"/>
              </a:spcBef>
              <a:spcAft>
                <a:spcPct val="0"/>
              </a:spcAft>
              <a:tabLst>
                <a:tab pos="495300" algn="l"/>
                <a:tab pos="1285875" algn="l"/>
                <a:tab pos="3549650" algn="l"/>
              </a:tabLst>
              <a:defRPr>
                <a:solidFill>
                  <a:schemeClr val="tx1"/>
                </a:solidFill>
                <a:latin typeface="Arial" panose="020B0604020202020204" pitchFamily="34" charset="0"/>
              </a:defRPr>
            </a:lvl7pPr>
            <a:lvl8pPr eaLnBrk="0" fontAlgn="base" hangingPunct="0">
              <a:spcBef>
                <a:spcPct val="0"/>
              </a:spcBef>
              <a:spcAft>
                <a:spcPct val="0"/>
              </a:spcAft>
              <a:tabLst>
                <a:tab pos="495300" algn="l"/>
                <a:tab pos="1285875" algn="l"/>
                <a:tab pos="3549650" algn="l"/>
              </a:tabLst>
              <a:defRPr>
                <a:solidFill>
                  <a:schemeClr val="tx1"/>
                </a:solidFill>
                <a:latin typeface="Arial" panose="020B0604020202020204" pitchFamily="34" charset="0"/>
              </a:defRPr>
            </a:lvl8pPr>
            <a:lvl9pPr eaLnBrk="0" fontAlgn="base" hangingPunct="0">
              <a:spcBef>
                <a:spcPct val="0"/>
              </a:spcBef>
              <a:spcAft>
                <a:spcPct val="0"/>
              </a:spcAft>
              <a:tabLst>
                <a:tab pos="495300" algn="l"/>
                <a:tab pos="1285875" algn="l"/>
                <a:tab pos="3549650" algn="l"/>
              </a:tabLs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tab pos="495300" algn="l"/>
                <a:tab pos="1285875" algn="l"/>
                <a:tab pos="3549650" algn="l"/>
              </a:tabLst>
            </a:pPr>
            <a:r>
              <a:rPr kumimoji="0" 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a:t>
            </a:r>
            <a:r>
              <a:rPr kumimoji="0" lang="en-US" sz="20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3	</a:t>
            </a:r>
            <a:r>
              <a:rPr kumimoji="0" lang="en-US" sz="24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(Z) =	 	</a:t>
            </a:r>
            <a:endParaRPr kumimoji="0" lang="en-US" sz="1100" b="0" i="0" u="none" strike="noStrike" cap="none" normalizeH="0" baseline="0" smtClean="0">
              <a:ln>
                <a:noFill/>
              </a:ln>
              <a:solidFill>
                <a:schemeClr val="tx1"/>
              </a:solidFill>
              <a:effectLst/>
              <a:latin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Tx/>
              <a:buSzTx/>
              <a:buFontTx/>
              <a:buNone/>
              <a:tabLst>
                <a:tab pos="495300" algn="l"/>
                <a:tab pos="1285875" algn="l"/>
                <a:tab pos="3549650" algn="l"/>
              </a:tabLst>
            </a:pPr>
            <a:r>
              <a:rPr kumimoji="0" lang="en-US" sz="27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1</a:t>
            </a:r>
            <a:r>
              <a:rPr kumimoji="0" lang="en-US" sz="15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2700" b="0" i="0" u="none" strike="noStrike" cap="none" normalizeH="0" baseline="0" smtClean="0">
                <a:ln>
                  <a:noFill/>
                </a:ln>
                <a:solidFill>
                  <a:schemeClr val="tx1"/>
                </a:solidFill>
                <a:effectLst/>
                <a:latin typeface="Symbol" panose="05050102010706020507" pitchFamily="18" charset="2"/>
                <a:ea typeface="Times New Roman" panose="02020603050405020304" pitchFamily="18" charset="0"/>
              </a:rPr>
              <a:t>S</a:t>
            </a:r>
            <a:r>
              <a:rPr kumimoji="0" lang="en-US" sz="900" b="0" i="0" u="none" strike="noStrike" cap="none" normalizeH="0" baseline="0" smtClean="0">
                <a:ln>
                  <a:noFill/>
                </a:ln>
                <a:solidFill>
                  <a:schemeClr val="tx1"/>
                </a:solidFill>
                <a:effectLst/>
                <a:ea typeface="Times New Roman" panose="02020603050405020304" pitchFamily="18" charset="0"/>
              </a:rPr>
              <a:t>X</a:t>
            </a:r>
            <a:r>
              <a:rPr kumimoji="0" lang="en-US" sz="9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t>
            </a:r>
            <a:r>
              <a:rPr kumimoji="0" lang="en-US" sz="900" b="0" i="0" u="none" strike="noStrike" cap="none" normalizeH="0" baseline="0" smtClean="0">
                <a:ln>
                  <a:noFill/>
                </a:ln>
                <a:solidFill>
                  <a:schemeClr val="tx1"/>
                </a:solidFill>
                <a:effectLst/>
                <a:latin typeface="Symbol" panose="05050102010706020507" pitchFamily="18" charset="2"/>
                <a:ea typeface="Times New Roman" panose="02020603050405020304" pitchFamily="18" charset="0"/>
              </a:rPr>
              <a:t>L</a:t>
            </a:r>
            <a:r>
              <a:rPr kumimoji="0" lang="en-US" sz="900" b="0" i="0" u="none" strike="noStrike" cap="none" normalizeH="0" baseline="0" smtClean="0">
                <a:ln>
                  <a:noFill/>
                </a:ln>
                <a:solidFill>
                  <a:schemeClr val="tx1"/>
                </a:solidFill>
                <a:effectLst/>
                <a:ea typeface="Times New Roman" panose="02020603050405020304" pitchFamily="18" charset="0"/>
              </a:rPr>
              <a:t> </a:t>
            </a:r>
            <a:r>
              <a:rPr kumimoji="0" lang="en-US" sz="9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Y = </a:t>
            </a:r>
            <a:r>
              <a:rPr kumimoji="0" lang="en-US" sz="900" b="0" i="0" u="none" strike="noStrike" cap="none" normalizeH="0" baseline="0" smtClean="0">
                <a:ln>
                  <a:noFill/>
                </a:ln>
                <a:solidFill>
                  <a:schemeClr val="tx1"/>
                </a:solidFill>
                <a:effectLst/>
                <a:latin typeface="Symbol" panose="05050102010706020507" pitchFamily="18" charset="2"/>
                <a:ea typeface="Times New Roman" panose="02020603050405020304" pitchFamily="18" charset="0"/>
              </a:rPr>
              <a:t>f</a:t>
            </a:r>
            <a:r>
              <a:rPr kumimoji="0" lang="en-US" sz="900" b="0" i="0" u="none" strike="noStrike" cap="none" normalizeH="0" baseline="0" smtClean="0">
                <a:ln>
                  <a:noFill/>
                </a:ln>
                <a:solidFill>
                  <a:schemeClr val="tx1"/>
                </a:solidFill>
                <a:effectLst/>
                <a:ea typeface="Times New Roman" panose="02020603050405020304" pitchFamily="18" charset="0"/>
              </a:rPr>
              <a:t> </a:t>
            </a:r>
            <a:r>
              <a:rPr kumimoji="0" lang="en-US" sz="15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m1(X). m2(Y)</a:t>
            </a: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59140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9563" y="215765"/>
            <a:ext cx="10515600" cy="4549417"/>
          </a:xfrm>
        </p:spPr>
        <p:txBody>
          <a:bodyPr>
            <a:normAutofit fontScale="85000" lnSpcReduction="20000"/>
          </a:bodyPr>
          <a:lstStyle/>
          <a:p>
            <a:r>
              <a:rPr lang="en-US" b="1" dirty="0"/>
              <a:t>Example</a:t>
            </a:r>
          </a:p>
          <a:p>
            <a:r>
              <a:rPr lang="en-US" b="1" dirty="0"/>
              <a:t> </a:t>
            </a:r>
            <a:r>
              <a:rPr lang="en-US" dirty="0" smtClean="0"/>
              <a:t>Assume </a:t>
            </a:r>
            <a:r>
              <a:rPr lang="en-US" dirty="0"/>
              <a:t>that Q = {A,F,C,P} </a:t>
            </a:r>
            <a:r>
              <a:rPr lang="en-US" dirty="0" smtClean="0"/>
              <a:t>where  A</a:t>
            </a:r>
            <a:r>
              <a:rPr lang="en-US" dirty="0"/>
              <a:t>: allergy, F: flu, C: cold, P: pneumonia</a:t>
            </a:r>
          </a:p>
          <a:p>
            <a:r>
              <a:rPr lang="en-US" dirty="0"/>
              <a:t> </a:t>
            </a:r>
            <a:r>
              <a:rPr lang="en-US" dirty="0" smtClean="0"/>
              <a:t>Our </a:t>
            </a:r>
            <a:r>
              <a:rPr lang="en-US" dirty="0"/>
              <a:t>measure of belief before observing any </a:t>
            </a:r>
            <a:r>
              <a:rPr lang="en-US" dirty="0" err="1"/>
              <a:t>sypmtom</a:t>
            </a:r>
            <a:r>
              <a:rPr lang="en-US" dirty="0"/>
              <a:t> is: m(Q) = 1.0</a:t>
            </a:r>
          </a:p>
          <a:p>
            <a:pPr marL="0" indent="0">
              <a:buNone/>
            </a:pPr>
            <a:r>
              <a:rPr lang="en-US" dirty="0"/>
              <a:t>suppose that m1 corresponds to our belief after observing fever:</a:t>
            </a:r>
          </a:p>
          <a:p>
            <a:r>
              <a:rPr lang="en-US" dirty="0"/>
              <a:t> </a:t>
            </a:r>
            <a:r>
              <a:rPr lang="en-US" dirty="0" smtClean="0"/>
              <a:t>m1 </a:t>
            </a:r>
            <a:r>
              <a:rPr lang="en-US" dirty="0"/>
              <a:t>({F,C,P}) = 0.6</a:t>
            </a:r>
          </a:p>
          <a:p>
            <a:r>
              <a:rPr lang="en-US" dirty="0"/>
              <a:t>m1 (Q) = 0.4</a:t>
            </a:r>
          </a:p>
          <a:p>
            <a:pPr marL="0" indent="0">
              <a:buNone/>
            </a:pPr>
            <a:r>
              <a:rPr lang="en-US" dirty="0"/>
              <a:t>suppose that m2 corresponds to our belief after observing fever:</a:t>
            </a:r>
          </a:p>
          <a:p>
            <a:r>
              <a:rPr lang="en-US" dirty="0"/>
              <a:t> </a:t>
            </a:r>
            <a:r>
              <a:rPr lang="en-US" dirty="0" smtClean="0"/>
              <a:t>m2 </a:t>
            </a:r>
            <a:r>
              <a:rPr lang="en-US" dirty="0"/>
              <a:t>({A,F,C}) = 0.8</a:t>
            </a:r>
          </a:p>
          <a:p>
            <a:r>
              <a:rPr lang="en-US" dirty="0"/>
              <a:t>m2 (Q) = 0.2</a:t>
            </a:r>
          </a:p>
          <a:p>
            <a:endParaRPr lang="en-US" dirty="0" smtClean="0"/>
          </a:p>
          <a:p>
            <a:r>
              <a:rPr lang="en-US" dirty="0" smtClean="0"/>
              <a:t>Computing </a:t>
            </a:r>
            <a:r>
              <a:rPr lang="en-US" dirty="0"/>
              <a:t>the combination m3</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59702806"/>
              </p:ext>
            </p:extLst>
          </p:nvPr>
        </p:nvGraphicFramePr>
        <p:xfrm>
          <a:off x="1109940" y="4765182"/>
          <a:ext cx="7196934" cy="932121"/>
        </p:xfrm>
        <a:graphic>
          <a:graphicData uri="http://schemas.openxmlformats.org/drawingml/2006/table">
            <a:tbl>
              <a:tblPr firstRow="1" firstCol="1" lastRow="1" lastCol="1" bandRow="1" bandCol="1">
                <a:tableStyleId>{5C22544A-7EE6-4342-B048-85BDC9FD1C3A}</a:tableStyleId>
              </a:tblPr>
              <a:tblGrid>
                <a:gridCol w="1619912"/>
                <a:gridCol w="525377"/>
                <a:gridCol w="1652748"/>
                <a:gridCol w="941300"/>
                <a:gridCol w="1608967"/>
                <a:gridCol w="848630"/>
              </a:tblGrid>
              <a:tr h="310707">
                <a:tc>
                  <a:txBody>
                    <a:bodyPr/>
                    <a:lstStyle/>
                    <a:p>
                      <a:pPr marL="0" marR="0">
                        <a:lnSpc>
                          <a:spcPts val="1675"/>
                        </a:lnSpc>
                        <a:spcBef>
                          <a:spcPts val="0"/>
                        </a:spcBef>
                        <a:spcAft>
                          <a:spcPts val="0"/>
                        </a:spcAft>
                      </a:pPr>
                      <a:r>
                        <a:rPr lang="en-US" sz="16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lnSpc>
                          <a:spcPts val="1675"/>
                        </a:lnSpc>
                        <a:spcBef>
                          <a:spcPts val="0"/>
                        </a:spcBef>
                        <a:spcAft>
                          <a:spcPts val="0"/>
                        </a:spcAft>
                      </a:pPr>
                      <a:r>
                        <a:rPr lang="en-US" sz="16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2000"/>
                        </a:lnSpc>
                        <a:spcBef>
                          <a:spcPts val="0"/>
                        </a:spcBef>
                        <a:spcAft>
                          <a:spcPts val="0"/>
                        </a:spcAft>
                      </a:pPr>
                      <a:r>
                        <a:rPr lang="en-US" sz="1800">
                          <a:effectLst/>
                        </a:rPr>
                        <a:t>m2</a:t>
                      </a:r>
                      <a:r>
                        <a:rPr lang="en-US" sz="1500">
                          <a:effectLst/>
                        </a:rPr>
                        <a:t>({A,F,C})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dirty="0">
                          <a:effectLst/>
                        </a:rPr>
                        <a:t>0.8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2000"/>
                        </a:lnSpc>
                        <a:spcBef>
                          <a:spcPts val="0"/>
                        </a:spcBef>
                        <a:spcAft>
                          <a:spcPts val="0"/>
                        </a:spcAft>
                      </a:pPr>
                      <a:r>
                        <a:rPr lang="en-US" sz="1800">
                          <a:effectLst/>
                        </a:rPr>
                        <a:t>m2 (</a:t>
                      </a:r>
                      <a:r>
                        <a:rPr lang="en-US" sz="1500">
                          <a:effectLst/>
                        </a:rPr>
                        <a:t>Q)</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0645" marR="0">
                        <a:lnSpc>
                          <a:spcPts val="1675"/>
                        </a:lnSpc>
                        <a:spcBef>
                          <a:spcPts val="0"/>
                        </a:spcBef>
                        <a:spcAft>
                          <a:spcPts val="0"/>
                        </a:spcAft>
                      </a:pPr>
                      <a:r>
                        <a:rPr lang="en-US" sz="1500">
                          <a:effectLst/>
                        </a:rPr>
                        <a:t>0.2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310707">
                <a:tc>
                  <a:txBody>
                    <a:bodyPr/>
                    <a:lstStyle/>
                    <a:p>
                      <a:pPr marL="71120" marR="0">
                        <a:lnSpc>
                          <a:spcPts val="2000"/>
                        </a:lnSpc>
                        <a:spcBef>
                          <a:spcPts val="0"/>
                        </a:spcBef>
                        <a:spcAft>
                          <a:spcPts val="0"/>
                        </a:spcAft>
                      </a:pPr>
                      <a:r>
                        <a:rPr lang="en-US" sz="1800">
                          <a:effectLst/>
                        </a:rPr>
                        <a:t>m1(</a:t>
                      </a:r>
                      <a:r>
                        <a:rPr lang="en-US" sz="1500">
                          <a:effectLst/>
                        </a:rPr>
                        <a:t>{F,C,P})</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0645" marR="0">
                        <a:lnSpc>
                          <a:spcPts val="1675"/>
                        </a:lnSpc>
                        <a:spcBef>
                          <a:spcPts val="0"/>
                        </a:spcBef>
                        <a:spcAft>
                          <a:spcPts val="0"/>
                        </a:spcAft>
                      </a:pPr>
                      <a:r>
                        <a:rPr lang="en-US" sz="1500">
                          <a:effectLst/>
                        </a:rPr>
                        <a:t>0.6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2000"/>
                        </a:lnSpc>
                        <a:spcBef>
                          <a:spcPts val="0"/>
                        </a:spcBef>
                        <a:spcAft>
                          <a:spcPts val="0"/>
                        </a:spcAft>
                      </a:pPr>
                      <a:r>
                        <a:rPr lang="en-US" sz="1800">
                          <a:effectLst/>
                        </a:rPr>
                        <a:t>m</a:t>
                      </a:r>
                      <a:r>
                        <a:rPr lang="en-US" sz="1500">
                          <a:effectLst/>
                        </a:rPr>
                        <a:t>3({F,C})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a:effectLst/>
                        </a:rPr>
                        <a:t>0.48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2000"/>
                        </a:lnSpc>
                        <a:spcBef>
                          <a:spcPts val="0"/>
                        </a:spcBef>
                        <a:spcAft>
                          <a:spcPts val="0"/>
                        </a:spcAft>
                      </a:pPr>
                      <a:r>
                        <a:rPr lang="en-US" sz="1800">
                          <a:effectLst/>
                        </a:rPr>
                        <a:t>m3</a:t>
                      </a:r>
                      <a:r>
                        <a:rPr lang="en-US" sz="1500">
                          <a:effectLst/>
                        </a:rPr>
                        <a:t>({F,C,P})</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0645" marR="0">
                        <a:lnSpc>
                          <a:spcPts val="1675"/>
                        </a:lnSpc>
                        <a:spcBef>
                          <a:spcPts val="0"/>
                        </a:spcBef>
                        <a:spcAft>
                          <a:spcPts val="0"/>
                        </a:spcAft>
                      </a:pPr>
                      <a:r>
                        <a:rPr lang="en-US" sz="1500">
                          <a:effectLst/>
                        </a:rPr>
                        <a:t>0.12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310707">
                <a:tc>
                  <a:txBody>
                    <a:bodyPr/>
                    <a:lstStyle/>
                    <a:p>
                      <a:pPr marL="71120" marR="0">
                        <a:lnSpc>
                          <a:spcPts val="2000"/>
                        </a:lnSpc>
                        <a:spcBef>
                          <a:spcPts val="0"/>
                        </a:spcBef>
                        <a:spcAft>
                          <a:spcPts val="0"/>
                        </a:spcAft>
                      </a:pPr>
                      <a:r>
                        <a:rPr lang="en-US" sz="1800">
                          <a:effectLst/>
                        </a:rPr>
                        <a:t>m1(</a:t>
                      </a:r>
                      <a:r>
                        <a:rPr lang="en-US" sz="1500">
                          <a:effectLst/>
                        </a:rPr>
                        <a:t>Q)</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0645" marR="0">
                        <a:lnSpc>
                          <a:spcPts val="1675"/>
                        </a:lnSpc>
                        <a:spcBef>
                          <a:spcPts val="0"/>
                        </a:spcBef>
                        <a:spcAft>
                          <a:spcPts val="0"/>
                        </a:spcAft>
                      </a:pPr>
                      <a:r>
                        <a:rPr lang="en-US" sz="1500">
                          <a:effectLst/>
                        </a:rPr>
                        <a:t>0.4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2000"/>
                        </a:lnSpc>
                        <a:spcBef>
                          <a:spcPts val="0"/>
                        </a:spcBef>
                        <a:spcAft>
                          <a:spcPts val="0"/>
                        </a:spcAft>
                      </a:pPr>
                      <a:r>
                        <a:rPr lang="en-US" sz="1800">
                          <a:effectLst/>
                        </a:rPr>
                        <a:t>m</a:t>
                      </a:r>
                      <a:r>
                        <a:rPr lang="en-US" sz="1500">
                          <a:effectLst/>
                        </a:rPr>
                        <a:t>3{A,F,C}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a:effectLst/>
                        </a:rPr>
                        <a:t>0.32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830"/>
                        </a:lnSpc>
                        <a:spcBef>
                          <a:spcPts val="0"/>
                        </a:spcBef>
                        <a:spcAft>
                          <a:spcPts val="0"/>
                        </a:spcAft>
                      </a:pPr>
                      <a:r>
                        <a:rPr lang="en-US" sz="1500">
                          <a:effectLst/>
                        </a:rPr>
                        <a:t>Q</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0645" marR="0">
                        <a:lnSpc>
                          <a:spcPts val="1675"/>
                        </a:lnSpc>
                        <a:spcBef>
                          <a:spcPts val="0"/>
                        </a:spcBef>
                        <a:spcAft>
                          <a:spcPts val="0"/>
                        </a:spcAft>
                      </a:pPr>
                      <a:r>
                        <a:rPr lang="en-US" sz="1500" dirty="0">
                          <a:effectLst/>
                        </a:rPr>
                        <a:t>0.08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618850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130061" y="207124"/>
            <a:ext cx="11834411" cy="6559477"/>
          </a:xfrm>
          <a:prstGeom prst="rect">
            <a:avLst/>
          </a:prstGeom>
        </p:spPr>
      </p:pic>
    </p:spTree>
    <p:extLst>
      <p:ext uri="{BB962C8B-B14F-4D97-AF65-F5344CB8AC3E}">
        <p14:creationId xmlns:p14="http://schemas.microsoft.com/office/powerpoint/2010/main" val="2440460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Now let m</a:t>
            </a:r>
            <a:r>
              <a:rPr lang="en-US" baseline="-25000" dirty="0"/>
              <a:t>4</a:t>
            </a:r>
            <a:r>
              <a:rPr lang="en-US" dirty="0"/>
              <a:t> corresponds to our belief given just the evidence that the problem goes away when the patient goes on a trip</a:t>
            </a:r>
          </a:p>
          <a:p>
            <a:r>
              <a:rPr lang="en-US" dirty="0"/>
              <a:t> </a:t>
            </a:r>
            <a:r>
              <a:rPr lang="en-US" dirty="0" smtClean="0"/>
              <a:t>m</a:t>
            </a:r>
            <a:r>
              <a:rPr lang="en-US" baseline="-25000" dirty="0" smtClean="0"/>
              <a:t>4</a:t>
            </a:r>
            <a:r>
              <a:rPr lang="en-US" dirty="0" smtClean="0"/>
              <a:t> </a:t>
            </a:r>
            <a:r>
              <a:rPr lang="en-US" dirty="0"/>
              <a:t>({A}) = 0.9</a:t>
            </a:r>
          </a:p>
          <a:p>
            <a:r>
              <a:rPr lang="en-US" dirty="0"/>
              <a:t>m</a:t>
            </a:r>
            <a:r>
              <a:rPr lang="en-US" baseline="-25000" dirty="0"/>
              <a:t>4</a:t>
            </a:r>
            <a:r>
              <a:rPr lang="en-US" dirty="0"/>
              <a:t> (Q)	= 0.1</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77659197"/>
              </p:ext>
            </p:extLst>
          </p:nvPr>
        </p:nvGraphicFramePr>
        <p:xfrm>
          <a:off x="1685788" y="3824277"/>
          <a:ext cx="7123360" cy="1092200"/>
        </p:xfrm>
        <a:graphic>
          <a:graphicData uri="http://schemas.openxmlformats.org/drawingml/2006/table">
            <a:tbl>
              <a:tblPr firstRow="1" firstCol="1" lastRow="1" lastCol="1" bandRow="1" bandCol="1">
                <a:tableStyleId>{5C22544A-7EE6-4342-B048-85BDC9FD1C3A}</a:tableStyleId>
              </a:tblPr>
              <a:tblGrid>
                <a:gridCol w="1756611"/>
                <a:gridCol w="605728"/>
                <a:gridCol w="1453747"/>
                <a:gridCol w="1005508"/>
                <a:gridCol w="1296258"/>
                <a:gridCol w="1005508"/>
              </a:tblGrid>
              <a:tr h="215690">
                <a:tc>
                  <a:txBody>
                    <a:bodyPr/>
                    <a:lstStyle/>
                    <a:p>
                      <a:pPr marL="0" marR="0">
                        <a:lnSpc>
                          <a:spcPts val="1675"/>
                        </a:lnSpc>
                        <a:spcBef>
                          <a:spcPts val="0"/>
                        </a:spcBef>
                        <a:spcAft>
                          <a:spcPts val="0"/>
                        </a:spcAft>
                      </a:pPr>
                      <a:r>
                        <a:rPr lang="en-US" sz="14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lnSpc>
                          <a:spcPts val="1675"/>
                        </a:lnSpc>
                        <a:spcBef>
                          <a:spcPts val="0"/>
                        </a:spcBef>
                        <a:spcAft>
                          <a:spcPts val="0"/>
                        </a:spcAft>
                      </a:pPr>
                      <a:r>
                        <a:rPr lang="en-US" sz="14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8745" marR="0">
                        <a:lnSpc>
                          <a:spcPts val="1775"/>
                        </a:lnSpc>
                        <a:spcBef>
                          <a:spcPts val="0"/>
                        </a:spcBef>
                        <a:spcAft>
                          <a:spcPts val="0"/>
                        </a:spcAft>
                      </a:pPr>
                      <a:r>
                        <a:rPr lang="en-US" sz="1500">
                          <a:effectLst/>
                        </a:rPr>
                        <a:t>m4({A})</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a:effectLst/>
                        </a:rPr>
                        <a:t>0.9</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8745" marR="0">
                        <a:lnSpc>
                          <a:spcPts val="1775"/>
                        </a:lnSpc>
                        <a:spcBef>
                          <a:spcPts val="0"/>
                        </a:spcBef>
                        <a:spcAft>
                          <a:spcPts val="0"/>
                        </a:spcAft>
                      </a:pPr>
                      <a:r>
                        <a:rPr lang="en-US" sz="1500">
                          <a:effectLst/>
                        </a:rPr>
                        <a:t>m4(Q)</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18745" marR="0">
                        <a:lnSpc>
                          <a:spcPts val="1675"/>
                        </a:lnSpc>
                        <a:spcBef>
                          <a:spcPts val="0"/>
                        </a:spcBef>
                        <a:spcAft>
                          <a:spcPts val="0"/>
                        </a:spcAft>
                      </a:pPr>
                      <a:r>
                        <a:rPr lang="en-US" sz="1500">
                          <a:effectLst/>
                        </a:rPr>
                        <a:t>0.1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207062">
                <a:tc>
                  <a:txBody>
                    <a:bodyPr/>
                    <a:lstStyle/>
                    <a:p>
                      <a:pPr marL="71120" marR="0">
                        <a:lnSpc>
                          <a:spcPts val="1700"/>
                        </a:lnSpc>
                        <a:spcBef>
                          <a:spcPts val="0"/>
                        </a:spcBef>
                        <a:spcAft>
                          <a:spcPts val="0"/>
                        </a:spcAft>
                      </a:pPr>
                      <a:r>
                        <a:rPr lang="en-US" sz="1500">
                          <a:effectLst/>
                        </a:rPr>
                        <a:t>m3({F,C})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8420" marR="48895" algn="ctr">
                        <a:lnSpc>
                          <a:spcPts val="1675"/>
                        </a:lnSpc>
                        <a:spcBef>
                          <a:spcPts val="0"/>
                        </a:spcBef>
                        <a:spcAft>
                          <a:spcPts val="0"/>
                        </a:spcAft>
                      </a:pPr>
                      <a:r>
                        <a:rPr lang="en-US" sz="1500">
                          <a:effectLst/>
                        </a:rPr>
                        <a:t>0.48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700"/>
                        </a:lnSpc>
                        <a:spcBef>
                          <a:spcPts val="0"/>
                        </a:spcBef>
                        <a:spcAft>
                          <a:spcPts val="0"/>
                        </a:spcAft>
                      </a:pPr>
                      <a:r>
                        <a:rPr lang="en-US" sz="1500">
                          <a:effectLst/>
                        </a:rPr>
                        <a:t>F</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a:effectLst/>
                        </a:rPr>
                        <a:t>0.432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450"/>
                        </a:lnSpc>
                        <a:spcBef>
                          <a:spcPts val="250"/>
                        </a:spcBef>
                        <a:spcAft>
                          <a:spcPts val="0"/>
                        </a:spcAft>
                      </a:pPr>
                      <a:r>
                        <a:rPr lang="en-US" sz="1500">
                          <a:effectLst/>
                        </a:rPr>
                        <a:t>{F,C}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a:effectLst/>
                        </a:rPr>
                        <a:t>0.048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198434">
                <a:tc>
                  <a:txBody>
                    <a:bodyPr/>
                    <a:lstStyle/>
                    <a:p>
                      <a:pPr marL="71120" marR="0">
                        <a:lnSpc>
                          <a:spcPts val="1625"/>
                        </a:lnSpc>
                        <a:spcBef>
                          <a:spcPts val="0"/>
                        </a:spcBef>
                        <a:spcAft>
                          <a:spcPts val="0"/>
                        </a:spcAft>
                      </a:pPr>
                      <a:r>
                        <a:rPr lang="en-US" sz="1500">
                          <a:effectLst/>
                        </a:rPr>
                        <a:t>m3({A,F,C})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8420" marR="48895" algn="ctr">
                        <a:lnSpc>
                          <a:spcPts val="1625"/>
                        </a:lnSpc>
                        <a:spcBef>
                          <a:spcPts val="0"/>
                        </a:spcBef>
                        <a:spcAft>
                          <a:spcPts val="0"/>
                        </a:spcAft>
                      </a:pPr>
                      <a:r>
                        <a:rPr lang="en-US" sz="1500">
                          <a:effectLst/>
                        </a:rPr>
                        <a:t>0.32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25"/>
                        </a:lnSpc>
                        <a:spcBef>
                          <a:spcPts val="0"/>
                        </a:spcBef>
                        <a:spcAft>
                          <a:spcPts val="0"/>
                        </a:spcAft>
                      </a:pPr>
                      <a:r>
                        <a:rPr lang="en-US" sz="1500">
                          <a:effectLst/>
                        </a:rPr>
                        <a:t>({A})</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25"/>
                        </a:lnSpc>
                        <a:spcBef>
                          <a:spcPts val="0"/>
                        </a:spcBef>
                        <a:spcAft>
                          <a:spcPts val="0"/>
                        </a:spcAft>
                      </a:pPr>
                      <a:r>
                        <a:rPr lang="en-US" sz="1500">
                          <a:effectLst/>
                        </a:rPr>
                        <a:t>0.288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25"/>
                        </a:lnSpc>
                        <a:spcBef>
                          <a:spcPts val="0"/>
                        </a:spcBef>
                        <a:spcAft>
                          <a:spcPts val="0"/>
                        </a:spcAft>
                      </a:pPr>
                      <a:r>
                        <a:rPr lang="en-US" sz="1500">
                          <a:effectLst/>
                        </a:rPr>
                        <a:t>{A,F,C}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25"/>
                        </a:lnSpc>
                        <a:spcBef>
                          <a:spcPts val="0"/>
                        </a:spcBef>
                        <a:spcAft>
                          <a:spcPts val="0"/>
                        </a:spcAft>
                      </a:pPr>
                      <a:r>
                        <a:rPr lang="en-US" sz="1500">
                          <a:effectLst/>
                        </a:rPr>
                        <a:t>0.032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207062">
                <a:tc>
                  <a:txBody>
                    <a:bodyPr/>
                    <a:lstStyle/>
                    <a:p>
                      <a:pPr marL="71120" marR="0">
                        <a:lnSpc>
                          <a:spcPts val="1700"/>
                        </a:lnSpc>
                        <a:spcBef>
                          <a:spcPts val="0"/>
                        </a:spcBef>
                        <a:spcAft>
                          <a:spcPts val="0"/>
                        </a:spcAft>
                      </a:pPr>
                      <a:r>
                        <a:rPr lang="en-US" sz="1500">
                          <a:effectLst/>
                        </a:rPr>
                        <a:t>m3({F,C,B})</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8420" marR="48895" algn="ctr">
                        <a:lnSpc>
                          <a:spcPts val="1675"/>
                        </a:lnSpc>
                        <a:spcBef>
                          <a:spcPts val="0"/>
                        </a:spcBef>
                        <a:spcAft>
                          <a:spcPts val="0"/>
                        </a:spcAft>
                      </a:pPr>
                      <a:r>
                        <a:rPr lang="en-US" sz="1500">
                          <a:effectLst/>
                        </a:rPr>
                        <a:t>0.12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700"/>
                        </a:lnSpc>
                        <a:spcBef>
                          <a:spcPts val="0"/>
                        </a:spcBef>
                        <a:spcAft>
                          <a:spcPts val="0"/>
                        </a:spcAft>
                      </a:pPr>
                      <a:r>
                        <a:rPr lang="en-US" sz="1500">
                          <a:effectLst/>
                        </a:rPr>
                        <a:t>F</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a:effectLst/>
                        </a:rPr>
                        <a:t>0.108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a:effectLst/>
                        </a:rPr>
                        <a:t>{F,C,B}</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a:effectLst/>
                        </a:rPr>
                        <a:t>0.012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215690">
                <a:tc>
                  <a:txBody>
                    <a:bodyPr/>
                    <a:lstStyle/>
                    <a:p>
                      <a:pPr marL="71120" marR="0">
                        <a:lnSpc>
                          <a:spcPts val="1775"/>
                        </a:lnSpc>
                        <a:spcBef>
                          <a:spcPts val="0"/>
                        </a:spcBef>
                        <a:spcAft>
                          <a:spcPts val="0"/>
                        </a:spcAft>
                      </a:pPr>
                      <a:r>
                        <a:rPr lang="en-US" sz="1500">
                          <a:effectLst/>
                        </a:rPr>
                        <a:t>m3(Q)</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8420" marR="48895" algn="ctr">
                        <a:lnSpc>
                          <a:spcPts val="1675"/>
                        </a:lnSpc>
                        <a:spcBef>
                          <a:spcPts val="0"/>
                        </a:spcBef>
                        <a:spcAft>
                          <a:spcPts val="0"/>
                        </a:spcAft>
                      </a:pPr>
                      <a:r>
                        <a:rPr lang="en-US" sz="1500">
                          <a:effectLst/>
                        </a:rPr>
                        <a:t>0.08</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a:effectLst/>
                        </a:rPr>
                        <a:t>({A})</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a:effectLst/>
                        </a:rPr>
                        <a:t>0.072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775"/>
                        </a:lnSpc>
                        <a:spcBef>
                          <a:spcPts val="0"/>
                        </a:spcBef>
                        <a:spcAft>
                          <a:spcPts val="0"/>
                        </a:spcAft>
                      </a:pPr>
                      <a:r>
                        <a:rPr lang="en-US" sz="1500">
                          <a:effectLst/>
                        </a:rPr>
                        <a:t>Q</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71120" marR="0">
                        <a:lnSpc>
                          <a:spcPts val="1675"/>
                        </a:lnSpc>
                        <a:spcBef>
                          <a:spcPts val="0"/>
                        </a:spcBef>
                        <a:spcAft>
                          <a:spcPts val="0"/>
                        </a:spcAft>
                      </a:pPr>
                      <a:r>
                        <a:rPr lang="en-US" sz="1500" dirty="0">
                          <a:effectLst/>
                        </a:rPr>
                        <a:t>0.008</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0417808"/>
              </p:ext>
            </p:extLst>
          </p:nvPr>
        </p:nvGraphicFramePr>
        <p:xfrm>
          <a:off x="9352436" y="4824930"/>
          <a:ext cx="2418854" cy="1928821"/>
        </p:xfrm>
        <a:graphic>
          <a:graphicData uri="http://schemas.openxmlformats.org/drawingml/2006/table">
            <a:tbl>
              <a:tblPr firstRow="1" firstCol="1" lastRow="1" lastCol="1" bandRow="1" bandCol="1">
                <a:tableStyleId>{5C22544A-7EE6-4342-B048-85BDC9FD1C3A}</a:tableStyleId>
              </a:tblPr>
              <a:tblGrid>
                <a:gridCol w="1575201"/>
                <a:gridCol w="843653"/>
              </a:tblGrid>
              <a:tr h="381961">
                <a:tc>
                  <a:txBody>
                    <a:bodyPr/>
                    <a:lstStyle/>
                    <a:p>
                      <a:pPr marL="31750" marR="0">
                        <a:lnSpc>
                          <a:spcPts val="2235"/>
                        </a:lnSpc>
                        <a:spcBef>
                          <a:spcPts val="0"/>
                        </a:spcBef>
                        <a:spcAft>
                          <a:spcPts val="0"/>
                        </a:spcAft>
                      </a:pPr>
                      <a:r>
                        <a:rPr lang="en-US" sz="2000" dirty="0">
                          <a:effectLst/>
                        </a:rPr>
                        <a:t>m</a:t>
                      </a:r>
                      <a:r>
                        <a:rPr lang="en-US" sz="2000" baseline="-25000" dirty="0">
                          <a:effectLst/>
                        </a:rPr>
                        <a:t>5</a:t>
                      </a:r>
                      <a:r>
                        <a:rPr lang="en-US" sz="2000" dirty="0">
                          <a:effectLst/>
                        </a:rPr>
                        <a:t>({F,C})</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30480" algn="r">
                        <a:lnSpc>
                          <a:spcPts val="2235"/>
                        </a:lnSpc>
                        <a:spcBef>
                          <a:spcPts val="0"/>
                        </a:spcBef>
                        <a:spcAft>
                          <a:spcPts val="0"/>
                        </a:spcAft>
                      </a:pPr>
                      <a:r>
                        <a:rPr lang="en-US" sz="2000">
                          <a:effectLst/>
                        </a:rPr>
                        <a:t>0.104</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380375">
                <a:tc>
                  <a:txBody>
                    <a:bodyPr/>
                    <a:lstStyle/>
                    <a:p>
                      <a:pPr marL="31750" marR="0">
                        <a:lnSpc>
                          <a:spcPts val="2225"/>
                        </a:lnSpc>
                        <a:spcBef>
                          <a:spcPts val="0"/>
                        </a:spcBef>
                        <a:spcAft>
                          <a:spcPts val="0"/>
                        </a:spcAft>
                      </a:pPr>
                      <a:r>
                        <a:rPr lang="en-US" sz="2000">
                          <a:effectLst/>
                        </a:rPr>
                        <a:t>m</a:t>
                      </a:r>
                      <a:r>
                        <a:rPr lang="en-US" sz="2000" baseline="-25000">
                          <a:effectLst/>
                        </a:rPr>
                        <a:t>5</a:t>
                      </a:r>
                      <a:r>
                        <a:rPr lang="en-US" sz="2000">
                          <a:effectLst/>
                        </a:rPr>
                        <a:t>({A,F,C})</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30480" algn="r">
                        <a:lnSpc>
                          <a:spcPts val="2225"/>
                        </a:lnSpc>
                        <a:spcBef>
                          <a:spcPts val="0"/>
                        </a:spcBef>
                        <a:spcAft>
                          <a:spcPts val="0"/>
                        </a:spcAft>
                      </a:pPr>
                      <a:r>
                        <a:rPr lang="en-US" sz="2000">
                          <a:effectLst/>
                        </a:rPr>
                        <a:t>0.070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380375">
                <a:tc>
                  <a:txBody>
                    <a:bodyPr/>
                    <a:lstStyle/>
                    <a:p>
                      <a:pPr marL="31750" marR="0">
                        <a:lnSpc>
                          <a:spcPts val="2225"/>
                        </a:lnSpc>
                        <a:spcBef>
                          <a:spcPts val="0"/>
                        </a:spcBef>
                        <a:spcAft>
                          <a:spcPts val="0"/>
                        </a:spcAft>
                      </a:pPr>
                      <a:r>
                        <a:rPr lang="en-US" sz="2000">
                          <a:effectLst/>
                        </a:rPr>
                        <a:t>m</a:t>
                      </a:r>
                      <a:r>
                        <a:rPr lang="en-US" sz="2000" baseline="-25000">
                          <a:effectLst/>
                        </a:rPr>
                        <a:t>5</a:t>
                      </a:r>
                      <a:r>
                        <a:rPr lang="en-US" sz="2000">
                          <a:effectLst/>
                        </a:rPr>
                        <a:t>({F,C,B})</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30480" algn="r">
                        <a:lnSpc>
                          <a:spcPts val="2225"/>
                        </a:lnSpc>
                        <a:spcBef>
                          <a:spcPts val="0"/>
                        </a:spcBef>
                        <a:spcAft>
                          <a:spcPts val="0"/>
                        </a:spcAft>
                      </a:pPr>
                      <a:r>
                        <a:rPr lang="en-US" sz="2000">
                          <a:effectLst/>
                        </a:rPr>
                        <a:t>0.026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373244">
                <a:tc>
                  <a:txBody>
                    <a:bodyPr/>
                    <a:lstStyle/>
                    <a:p>
                      <a:pPr marL="31750" marR="0">
                        <a:lnSpc>
                          <a:spcPts val="2225"/>
                        </a:lnSpc>
                        <a:spcBef>
                          <a:spcPts val="0"/>
                        </a:spcBef>
                        <a:spcAft>
                          <a:spcPts val="0"/>
                        </a:spcAft>
                      </a:pPr>
                      <a:r>
                        <a:rPr lang="en-US" sz="2000">
                          <a:effectLst/>
                        </a:rPr>
                        <a:t>m</a:t>
                      </a:r>
                      <a:r>
                        <a:rPr lang="en-US" sz="2000" baseline="-25000">
                          <a:effectLst/>
                        </a:rPr>
                        <a:t>5</a:t>
                      </a:r>
                      <a:r>
                        <a:rPr lang="en-US" sz="2000">
                          <a:effectLst/>
                        </a:rPr>
                        <a:t>({A})</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30480" algn="r">
                        <a:lnSpc>
                          <a:spcPts val="2225"/>
                        </a:lnSpc>
                        <a:spcBef>
                          <a:spcPts val="0"/>
                        </a:spcBef>
                        <a:spcAft>
                          <a:spcPts val="0"/>
                        </a:spcAft>
                      </a:pPr>
                      <a:r>
                        <a:rPr lang="en-US" sz="2000">
                          <a:effectLst/>
                        </a:rPr>
                        <a:t>0.783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r h="412866">
                <a:tc>
                  <a:txBody>
                    <a:bodyPr/>
                    <a:lstStyle/>
                    <a:p>
                      <a:pPr marL="31750" marR="0">
                        <a:lnSpc>
                          <a:spcPts val="2420"/>
                        </a:lnSpc>
                        <a:spcBef>
                          <a:spcPts val="0"/>
                        </a:spcBef>
                        <a:spcAft>
                          <a:spcPts val="0"/>
                        </a:spcAft>
                      </a:pPr>
                      <a:r>
                        <a:rPr lang="en-US" sz="2000">
                          <a:effectLst/>
                        </a:rPr>
                        <a:t>m</a:t>
                      </a:r>
                      <a:r>
                        <a:rPr lang="en-US" sz="2000" baseline="-25000">
                          <a:effectLst/>
                        </a:rPr>
                        <a:t>5</a:t>
                      </a:r>
                      <a:r>
                        <a:rPr lang="en-US" sz="2000">
                          <a:effectLst/>
                        </a:rPr>
                        <a:t>(Q)</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30480" algn="r">
                        <a:lnSpc>
                          <a:spcPts val="1675"/>
                        </a:lnSpc>
                        <a:spcBef>
                          <a:spcPts val="110"/>
                        </a:spcBef>
                        <a:spcAft>
                          <a:spcPts val="0"/>
                        </a:spcAft>
                      </a:pPr>
                      <a:r>
                        <a:rPr lang="en-US" sz="2000" dirty="0">
                          <a:effectLst/>
                        </a:rPr>
                        <a:t>0.017</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r>
            </a:tbl>
          </a:graphicData>
        </a:graphic>
      </p:graphicFrame>
      <p:sp>
        <p:nvSpPr>
          <p:cNvPr id="6" name="Rectangle 1"/>
          <p:cNvSpPr>
            <a:spLocks noChangeArrowheads="1"/>
          </p:cNvSpPr>
          <p:nvPr/>
        </p:nvSpPr>
        <p:spPr bwMode="auto">
          <a:xfrm>
            <a:off x="980851" y="5103673"/>
            <a:ext cx="7995724"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But there is now a total belief of 0.54 associated with </a:t>
            </a:r>
            <a:r>
              <a:rPr kumimoji="0" lang="en-US" sz="2000" b="0" i="0" u="none" strike="noStrike" cap="none" normalizeH="0" baseline="0" dirty="0" smtClean="0">
                <a:ln>
                  <a:noFill/>
                </a:ln>
                <a:solidFill>
                  <a:schemeClr val="tx1"/>
                </a:solidFill>
                <a:effectLst/>
                <a:latin typeface="Symbol" panose="05050102010706020507" pitchFamily="18" charset="2"/>
                <a:ea typeface="Times New Roman" panose="02020603050405020304" pitchFamily="18" charset="0"/>
              </a:rPr>
              <a:t>F</a:t>
            </a:r>
            <a:r>
              <a:rPr kumimoji="0" lang="en-US" sz="2000" b="0" i="0" u="none" strike="noStrike" cap="none" normalizeH="0" baseline="0" dirty="0" smtClean="0">
                <a:ln>
                  <a:noFill/>
                </a:ln>
                <a:solidFill>
                  <a:schemeClr val="tx1"/>
                </a:solidFill>
                <a:effectLst/>
                <a:ea typeface="Times New Roman" panose="02020603050405020304" pitchFamily="18" charset="0"/>
              </a:rPr>
              <a:t>; </a:t>
            </a:r>
            <a:r>
              <a:rPr kumimoji="0" 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only 0.46 is associated with outcomes that are in fact possible. So we need to scale the remaining values by the </a:t>
            </a:r>
            <a:r>
              <a:rPr kumimoji="0" lang="en-US" sz="20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facor</a:t>
            </a:r>
            <a:r>
              <a:rPr kumimoji="0" 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1 - 0.54 = 0.46 .</a:t>
            </a:r>
            <a:endParaRPr kumimoji="0" lang="en-US"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Then m</a:t>
            </a:r>
            <a:r>
              <a:rPr kumimoji="0" lang="en-US" sz="2000" b="0" i="0" u="none" strike="noStrike" cap="none" normalizeH="0" baseline="-30000" dirty="0" smtClean="0">
                <a:ln>
                  <a:noFill/>
                </a:ln>
                <a:solidFill>
                  <a:schemeClr val="tx1"/>
                </a:solidFill>
                <a:effectLst/>
                <a:latin typeface="Arial" panose="020B0604020202020204" pitchFamily="34" charset="0"/>
                <a:ea typeface="Times New Roman" panose="02020603050405020304" pitchFamily="18" charset="0"/>
              </a:rPr>
              <a:t>5</a:t>
            </a:r>
            <a:r>
              <a:rPr kumimoji="0" lang="en-US" sz="20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is</a:t>
            </a:r>
            <a:endParaRPr kumimoji="0" lang="en-US"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61830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lstStyle/>
          <a:p>
            <a:r>
              <a:rPr lang="en-US" smtClean="0"/>
              <a:t>Disclaimer</a:t>
            </a:r>
          </a:p>
        </p:txBody>
      </p:sp>
      <p:sp>
        <p:nvSpPr>
          <p:cNvPr id="142339" name="Content Placeholder 2"/>
          <p:cNvSpPr>
            <a:spLocks noGrp="1"/>
          </p:cNvSpPr>
          <p:nvPr>
            <p:ph idx="1"/>
          </p:nvPr>
        </p:nvSpPr>
        <p:spPr/>
        <p:txBody>
          <a:bodyPr/>
          <a:lstStyle/>
          <a:p>
            <a:r>
              <a:rPr lang="en-US" smtClean="0"/>
              <a:t>The content in the slides is amalgamated from web and not my own</a:t>
            </a:r>
          </a:p>
        </p:txBody>
      </p:sp>
    </p:spTree>
    <p:extLst>
      <p:ext uri="{BB962C8B-B14F-4D97-AF65-F5344CB8AC3E}">
        <p14:creationId xmlns:p14="http://schemas.microsoft.com/office/powerpoint/2010/main" val="25688661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Uninformed </a:t>
            </a:r>
            <a:r>
              <a:rPr lang="en-IN" b="1" dirty="0" smtClean="0"/>
              <a:t>Search</a:t>
            </a:r>
            <a:endParaRPr lang="en-IN" dirty="0"/>
          </a:p>
        </p:txBody>
      </p:sp>
      <p:sp>
        <p:nvSpPr>
          <p:cNvPr id="3" name="Content Placeholder 2"/>
          <p:cNvSpPr>
            <a:spLocks noGrp="1"/>
          </p:cNvSpPr>
          <p:nvPr>
            <p:ph idx="1"/>
          </p:nvPr>
        </p:nvSpPr>
        <p:spPr/>
        <p:txBody>
          <a:bodyPr/>
          <a:lstStyle/>
          <a:p>
            <a:r>
              <a:rPr lang="en-US" dirty="0"/>
              <a:t>These strategies have no additional information about states beyond that provided in the problem definition, so they can only proceed by generating successors until they find a goal state. </a:t>
            </a:r>
            <a:endParaRPr lang="en-US" dirty="0" smtClean="0"/>
          </a:p>
          <a:p>
            <a:endParaRPr lang="en-US" dirty="0"/>
          </a:p>
          <a:p>
            <a:r>
              <a:rPr lang="en-US" dirty="0" smtClean="0"/>
              <a:t>BREADTH FIRST</a:t>
            </a:r>
          </a:p>
          <a:p>
            <a:r>
              <a:rPr lang="en-US" dirty="0" smtClean="0"/>
              <a:t>CHEAPEST FIRST</a:t>
            </a:r>
          </a:p>
          <a:p>
            <a:r>
              <a:rPr lang="en-US" dirty="0" smtClean="0"/>
              <a:t>DEPTH FIRST</a:t>
            </a:r>
          </a:p>
          <a:p>
            <a:endParaRPr lang="en-IN" dirty="0"/>
          </a:p>
        </p:txBody>
      </p:sp>
    </p:spTree>
    <p:extLst>
      <p:ext uri="{BB962C8B-B14F-4D97-AF65-F5344CB8AC3E}">
        <p14:creationId xmlns:p14="http://schemas.microsoft.com/office/powerpoint/2010/main" val="29900812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8787" y="176320"/>
            <a:ext cx="11887201" cy="6574675"/>
          </a:xfrm>
          <a:prstGeom prst="rect">
            <a:avLst/>
          </a:prstGeom>
        </p:spPr>
      </p:pic>
    </p:spTree>
    <p:extLst>
      <p:ext uri="{BB962C8B-B14F-4D97-AF65-F5344CB8AC3E}">
        <p14:creationId xmlns:p14="http://schemas.microsoft.com/office/powerpoint/2010/main" val="16404835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Searching For Solutions</a:t>
            </a: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t>The possible </a:t>
            </a:r>
            <a:r>
              <a:rPr lang="en-IN" dirty="0"/>
              <a:t>action sequences starting at the initial state form a </a:t>
            </a:r>
            <a:r>
              <a:rPr lang="en-IN" b="1" dirty="0"/>
              <a:t>search tree </a:t>
            </a:r>
            <a:r>
              <a:rPr lang="en-IN" dirty="0"/>
              <a:t>with the initial </a:t>
            </a:r>
            <a:r>
              <a:rPr lang="en-IN" dirty="0" smtClean="0"/>
              <a:t>state at </a:t>
            </a:r>
            <a:r>
              <a:rPr lang="en-IN" dirty="0"/>
              <a:t>the root; the branches are actions and the </a:t>
            </a:r>
            <a:r>
              <a:rPr lang="en-IN" b="1" dirty="0"/>
              <a:t>nodes </a:t>
            </a:r>
            <a:r>
              <a:rPr lang="en-IN" dirty="0"/>
              <a:t>correspond to states in the state space </a:t>
            </a:r>
            <a:r>
              <a:rPr lang="en-IN" dirty="0" smtClean="0"/>
              <a:t>of the </a:t>
            </a:r>
            <a:r>
              <a:rPr lang="en-IN" dirty="0"/>
              <a:t>problem</a:t>
            </a:r>
            <a:r>
              <a:rPr lang="en-IN" dirty="0" smtClean="0"/>
              <a:t>.</a:t>
            </a:r>
          </a:p>
          <a:p>
            <a:r>
              <a:rPr lang="en-IN" dirty="0"/>
              <a:t>The root node of the tree corresponds to the initial state, </a:t>
            </a:r>
            <a:r>
              <a:rPr lang="en-IN" i="1" dirty="0"/>
              <a:t>In(Arad</a:t>
            </a:r>
            <a:r>
              <a:rPr lang="en-IN" i="1" dirty="0" smtClean="0"/>
              <a:t>)</a:t>
            </a:r>
            <a:r>
              <a:rPr lang="en-IN" dirty="0" smtClean="0"/>
              <a:t>.</a:t>
            </a:r>
          </a:p>
          <a:p>
            <a:r>
              <a:rPr lang="en-IN" dirty="0"/>
              <a:t>The first step is to test whether this is a goal </a:t>
            </a:r>
            <a:r>
              <a:rPr lang="en-IN" dirty="0" smtClean="0"/>
              <a:t>state. As it is not</a:t>
            </a:r>
          </a:p>
          <a:p>
            <a:r>
              <a:rPr lang="en-IN" dirty="0" smtClean="0"/>
              <a:t>We need to </a:t>
            </a:r>
            <a:r>
              <a:rPr lang="en-IN" dirty="0"/>
              <a:t>consider taking various actions. We do this by </a:t>
            </a:r>
            <a:r>
              <a:rPr lang="en-IN" b="1" dirty="0"/>
              <a:t>expanding </a:t>
            </a:r>
            <a:r>
              <a:rPr lang="en-IN" dirty="0"/>
              <a:t>the current state; that is</a:t>
            </a:r>
            <a:r>
              <a:rPr lang="en-IN" dirty="0" smtClean="0"/>
              <a:t>, applying </a:t>
            </a:r>
            <a:r>
              <a:rPr lang="en-IN" dirty="0"/>
              <a:t>each legal action to the current state, thereby </a:t>
            </a:r>
            <a:r>
              <a:rPr lang="en-IN" b="1" dirty="0"/>
              <a:t>generating </a:t>
            </a:r>
            <a:r>
              <a:rPr lang="en-IN" dirty="0"/>
              <a:t>a new set of states. </a:t>
            </a:r>
            <a:endParaRPr lang="en-IN" dirty="0" smtClean="0"/>
          </a:p>
          <a:p>
            <a:r>
              <a:rPr lang="en-IN" dirty="0" smtClean="0"/>
              <a:t>In this </a:t>
            </a:r>
            <a:r>
              <a:rPr lang="en-IN" dirty="0"/>
              <a:t>case, we add three branches from the </a:t>
            </a:r>
            <a:r>
              <a:rPr lang="en-IN" b="1" dirty="0"/>
              <a:t>parent node </a:t>
            </a:r>
            <a:r>
              <a:rPr lang="en-IN" i="1" dirty="0"/>
              <a:t>In(Arad) </a:t>
            </a:r>
            <a:r>
              <a:rPr lang="en-IN" dirty="0"/>
              <a:t>leading to three new </a:t>
            </a:r>
            <a:r>
              <a:rPr lang="en-IN" b="1" dirty="0" smtClean="0"/>
              <a:t>child</a:t>
            </a:r>
            <a:r>
              <a:rPr lang="en-IN" dirty="0" smtClean="0"/>
              <a:t> </a:t>
            </a:r>
            <a:r>
              <a:rPr lang="en-IN" b="1" dirty="0"/>
              <a:t>nodes</a:t>
            </a:r>
            <a:r>
              <a:rPr lang="en-IN" dirty="0"/>
              <a:t>: </a:t>
            </a:r>
            <a:r>
              <a:rPr lang="en-IN" i="1" dirty="0"/>
              <a:t>In(Sibiu), In(Timisoara), </a:t>
            </a:r>
            <a:r>
              <a:rPr lang="en-IN" dirty="0"/>
              <a:t>and </a:t>
            </a:r>
            <a:r>
              <a:rPr lang="en-IN" i="1" dirty="0"/>
              <a:t>In(</a:t>
            </a:r>
            <a:r>
              <a:rPr lang="en-IN" i="1" dirty="0" err="1"/>
              <a:t>Zerind</a:t>
            </a:r>
            <a:r>
              <a:rPr lang="en-IN" i="1" dirty="0"/>
              <a:t>)</a:t>
            </a:r>
            <a:r>
              <a:rPr lang="en-IN" dirty="0"/>
              <a:t>. </a:t>
            </a:r>
            <a:endParaRPr lang="en-IN" dirty="0" smtClean="0"/>
          </a:p>
          <a:p>
            <a:r>
              <a:rPr lang="en-IN" dirty="0" smtClean="0"/>
              <a:t>Now </a:t>
            </a:r>
            <a:r>
              <a:rPr lang="en-IN" dirty="0"/>
              <a:t>we must choose which of these </a:t>
            </a:r>
            <a:r>
              <a:rPr lang="en-IN" dirty="0" smtClean="0"/>
              <a:t>three possibilities </a:t>
            </a:r>
            <a:r>
              <a:rPr lang="en-IN" dirty="0"/>
              <a:t>to consider further</a:t>
            </a:r>
            <a:r>
              <a:rPr lang="en-IN" dirty="0" smtClean="0"/>
              <a:t>.</a:t>
            </a:r>
          </a:p>
          <a:p>
            <a:r>
              <a:rPr lang="en-IN" b="1" dirty="0" smtClean="0"/>
              <a:t>Leaf node </a:t>
            </a:r>
            <a:r>
              <a:rPr lang="en-IN" dirty="0" smtClean="0"/>
              <a:t>is </a:t>
            </a:r>
            <a:r>
              <a:rPr lang="en-IN" dirty="0"/>
              <a:t>a </a:t>
            </a:r>
            <a:r>
              <a:rPr lang="en-IN" dirty="0" smtClean="0"/>
              <a:t>node with </a:t>
            </a:r>
            <a:r>
              <a:rPr lang="en-IN" dirty="0"/>
              <a:t>no children in the tree</a:t>
            </a:r>
            <a:r>
              <a:rPr lang="en-IN" dirty="0" smtClean="0"/>
              <a:t>.</a:t>
            </a:r>
          </a:p>
          <a:p>
            <a:r>
              <a:rPr lang="en-IN" dirty="0" smtClean="0"/>
              <a:t>The </a:t>
            </a:r>
            <a:r>
              <a:rPr lang="en-IN" dirty="0"/>
              <a:t>set of all leaf nodes available for expansion at any </a:t>
            </a:r>
            <a:r>
              <a:rPr lang="en-IN" dirty="0" smtClean="0"/>
              <a:t>given point </a:t>
            </a:r>
            <a:r>
              <a:rPr lang="en-IN" dirty="0"/>
              <a:t>is called the </a:t>
            </a:r>
            <a:r>
              <a:rPr lang="en-IN" b="1" dirty="0"/>
              <a:t>frontier</a:t>
            </a:r>
            <a:r>
              <a:rPr lang="en-IN" dirty="0" smtClean="0"/>
              <a:t>.</a:t>
            </a:r>
          </a:p>
          <a:p>
            <a:r>
              <a:rPr lang="en-IN" b="1" dirty="0" smtClean="0"/>
              <a:t>Loopy Path</a:t>
            </a:r>
          </a:p>
          <a:p>
            <a:r>
              <a:rPr lang="en-IN" b="1" dirty="0" smtClean="0"/>
              <a:t>Redundant Path</a:t>
            </a:r>
          </a:p>
          <a:p>
            <a:endParaRPr lang="en-IN" dirty="0"/>
          </a:p>
        </p:txBody>
      </p:sp>
    </p:spTree>
    <p:extLst>
      <p:ext uri="{BB962C8B-B14F-4D97-AF65-F5344CB8AC3E}">
        <p14:creationId xmlns:p14="http://schemas.microsoft.com/office/powerpoint/2010/main" val="26677595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Terms…</a:t>
            </a:r>
            <a:endParaRPr lang="en-IN" dirty="0"/>
          </a:p>
        </p:txBody>
      </p:sp>
      <p:sp>
        <p:nvSpPr>
          <p:cNvPr id="3" name="Content Placeholder 2"/>
          <p:cNvSpPr>
            <a:spLocks noGrp="1"/>
          </p:cNvSpPr>
          <p:nvPr>
            <p:ph idx="1"/>
          </p:nvPr>
        </p:nvSpPr>
        <p:spPr/>
        <p:txBody>
          <a:bodyPr/>
          <a:lstStyle/>
          <a:p>
            <a:r>
              <a:rPr lang="en-IN" dirty="0" smtClean="0"/>
              <a:t>State Space  : Entire Area</a:t>
            </a:r>
          </a:p>
          <a:p>
            <a:r>
              <a:rPr lang="en-IN" dirty="0" smtClean="0"/>
              <a:t>Actions : Navigate the State Space</a:t>
            </a:r>
          </a:p>
          <a:p>
            <a:pPr lvl="1"/>
            <a:r>
              <a:rPr lang="en-IN" dirty="0" smtClean="0"/>
              <a:t>Actions are specific to each state</a:t>
            </a:r>
          </a:p>
          <a:p>
            <a:r>
              <a:rPr lang="en-IN" dirty="0" smtClean="0"/>
              <a:t>Frontier</a:t>
            </a:r>
          </a:p>
          <a:p>
            <a:r>
              <a:rPr lang="en-IN" dirty="0" smtClean="0"/>
              <a:t>Explored &amp; Unexplored</a:t>
            </a:r>
            <a:endParaRPr lang="en-IN" dirty="0"/>
          </a:p>
        </p:txBody>
      </p:sp>
    </p:spTree>
    <p:extLst>
      <p:ext uri="{BB962C8B-B14F-4D97-AF65-F5344CB8AC3E}">
        <p14:creationId xmlns:p14="http://schemas.microsoft.com/office/powerpoint/2010/main" val="14646574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517704" y="223458"/>
            <a:ext cx="11308000" cy="6357646"/>
          </a:xfrm>
          <a:prstGeom prst="rect">
            <a:avLst/>
          </a:prstGeom>
        </p:spPr>
      </p:pic>
    </p:spTree>
    <p:extLst>
      <p:ext uri="{BB962C8B-B14F-4D97-AF65-F5344CB8AC3E}">
        <p14:creationId xmlns:p14="http://schemas.microsoft.com/office/powerpoint/2010/main" val="37917698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639" y="85725"/>
            <a:ext cx="8848725" cy="668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608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838200" y="120427"/>
            <a:ext cx="10515600" cy="1000035"/>
          </a:xfrm>
        </p:spPr>
        <p:txBody>
          <a:bodyPr/>
          <a:lstStyle/>
          <a:p>
            <a:pPr algn="ctr"/>
            <a:r>
              <a:rPr lang="en-US" altLang="en-US" u="sng" dirty="0" smtClean="0"/>
              <a:t>Agent &amp; Environment</a:t>
            </a:r>
            <a:endParaRPr lang="en-US" altLang="en-US" u="sng" dirty="0"/>
          </a:p>
        </p:txBody>
      </p:sp>
      <p:sp>
        <p:nvSpPr>
          <p:cNvPr id="15363" name="Rectangle 3"/>
          <p:cNvSpPr>
            <a:spLocks noGrp="1" noChangeArrowheads="1"/>
          </p:cNvSpPr>
          <p:nvPr>
            <p:ph type="body" idx="1"/>
          </p:nvPr>
        </p:nvSpPr>
        <p:spPr>
          <a:xfrm>
            <a:off x="90154" y="1759888"/>
            <a:ext cx="6413677" cy="4351338"/>
          </a:xfrm>
        </p:spPr>
        <p:txBody>
          <a:bodyPr>
            <a:normAutofit fontScale="92500" lnSpcReduction="20000"/>
          </a:bodyPr>
          <a:lstStyle/>
          <a:p>
            <a:r>
              <a:rPr lang="en-US" altLang="en-US" dirty="0"/>
              <a:t> ‘Anything’ that can gather information about its environment and take </a:t>
            </a:r>
            <a:r>
              <a:rPr lang="en-US" altLang="en-US" b="1" dirty="0"/>
              <a:t>action</a:t>
            </a:r>
            <a:r>
              <a:rPr lang="en-US" altLang="en-US" dirty="0"/>
              <a:t> based on that information</a:t>
            </a:r>
            <a:r>
              <a:rPr lang="en-US" altLang="en-US" dirty="0" smtClean="0"/>
              <a:t>.</a:t>
            </a:r>
          </a:p>
          <a:p>
            <a:pPr algn="just"/>
            <a:r>
              <a:rPr lang="en-US" dirty="0"/>
              <a:t>In </a:t>
            </a:r>
            <a:r>
              <a:rPr lang="en-US" dirty="0" smtClean="0"/>
              <a:t>AI, </a:t>
            </a:r>
            <a:r>
              <a:rPr lang="en-US" dirty="0"/>
              <a:t>an intelligent agent (IA) is an autonomous entity which observes through sensors and acts upon an environment using actuators </a:t>
            </a:r>
            <a:r>
              <a:rPr lang="en-US" dirty="0" smtClean="0"/>
              <a:t>and </a:t>
            </a:r>
            <a:r>
              <a:rPr lang="en-US" dirty="0"/>
              <a:t>directs its activity towards achieving </a:t>
            </a:r>
            <a:r>
              <a:rPr lang="en-US" dirty="0" smtClean="0"/>
              <a:t>goals.</a:t>
            </a:r>
          </a:p>
          <a:p>
            <a:pPr algn="just"/>
            <a:r>
              <a:rPr lang="en-US" b="1" dirty="0" smtClean="0"/>
              <a:t>Intelligent</a:t>
            </a:r>
            <a:r>
              <a:rPr lang="en-US" dirty="0" smtClean="0"/>
              <a:t> </a:t>
            </a:r>
            <a:r>
              <a:rPr lang="en-US" dirty="0"/>
              <a:t>agents may also learn or use knowledge to achieve their goals</a:t>
            </a:r>
            <a:r>
              <a:rPr lang="en-US" dirty="0" smtClean="0"/>
              <a:t>.</a:t>
            </a:r>
          </a:p>
          <a:p>
            <a:pPr algn="just"/>
            <a:r>
              <a:rPr lang="en-US" dirty="0"/>
              <a:t>A </a:t>
            </a:r>
            <a:r>
              <a:rPr lang="en-US" b="1" dirty="0"/>
              <a:t>rational</a:t>
            </a:r>
            <a:r>
              <a:rPr lang="en-US" dirty="0"/>
              <a:t> agent is one that acts so as to achieve </a:t>
            </a:r>
            <a:r>
              <a:rPr lang="en-US" dirty="0" smtClean="0"/>
              <a:t>the best </a:t>
            </a:r>
            <a:r>
              <a:rPr lang="en-US" dirty="0"/>
              <a:t>outcome or, when there is uncertainty, the best expected outcome.  </a:t>
            </a:r>
            <a:endParaRPr lang="en-US" dirty="0" smtClean="0"/>
          </a:p>
          <a:p>
            <a:pPr>
              <a:buFont typeface="Wingdings" panose="05000000000000000000" pitchFamily="2" charset="2"/>
              <a:buNone/>
            </a:pPr>
            <a:endParaRPr lang="en-US" altLang="en-US" dirty="0"/>
          </a:p>
        </p:txBody>
      </p:sp>
      <p:pic>
        <p:nvPicPr>
          <p:cNvPr id="15364" name="Picture 4" descr="secretag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35" y="283335"/>
            <a:ext cx="1123092" cy="13136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722772" y="2031395"/>
            <a:ext cx="5281966" cy="3808324"/>
          </a:xfrm>
          <a:prstGeom prst="rect">
            <a:avLst/>
          </a:prstGeom>
          <a:ln>
            <a:solidFill>
              <a:schemeClr val="tx1"/>
            </a:solidFill>
          </a:ln>
        </p:spPr>
      </p:pic>
    </p:spTree>
    <p:extLst>
      <p:ext uri="{BB962C8B-B14F-4D97-AF65-F5344CB8AC3E}">
        <p14:creationId xmlns:p14="http://schemas.microsoft.com/office/powerpoint/2010/main" val="24083860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493" y="1084896"/>
            <a:ext cx="11693433" cy="4824536"/>
          </a:xfrm>
        </p:spPr>
        <p:txBody>
          <a:bodyPr>
            <a:normAutofit/>
          </a:bodyPr>
          <a:lstStyle/>
          <a:p>
            <a:r>
              <a:rPr lang="en-IN" dirty="0" smtClean="0"/>
              <a:t>The way </a:t>
            </a:r>
            <a:r>
              <a:rPr lang="en-IN" dirty="0"/>
              <a:t>to avoid exploring redundant paths is to remember where one has been. </a:t>
            </a:r>
            <a:endParaRPr lang="en-IN" dirty="0" smtClean="0"/>
          </a:p>
          <a:p>
            <a:r>
              <a:rPr lang="en-IN" dirty="0" smtClean="0"/>
              <a:t>To </a:t>
            </a:r>
            <a:r>
              <a:rPr lang="en-IN" dirty="0"/>
              <a:t>do this, </a:t>
            </a:r>
            <a:r>
              <a:rPr lang="en-IN" dirty="0" smtClean="0"/>
              <a:t>we augment </a:t>
            </a:r>
            <a:r>
              <a:rPr lang="en-IN" dirty="0"/>
              <a:t>the TREE-SEARCH algorithm with a data structure called the </a:t>
            </a:r>
            <a:r>
              <a:rPr lang="en-IN" b="1" dirty="0"/>
              <a:t>explored </a:t>
            </a:r>
            <a:r>
              <a:rPr lang="en-IN" b="1" dirty="0" smtClean="0"/>
              <a:t>set </a:t>
            </a:r>
            <a:r>
              <a:rPr lang="en-IN" dirty="0" smtClean="0"/>
              <a:t>which </a:t>
            </a:r>
            <a:r>
              <a:rPr lang="en-IN" dirty="0"/>
              <a:t>remembers every expanded node</a:t>
            </a:r>
            <a:r>
              <a:rPr lang="en-IN" dirty="0" smtClean="0"/>
              <a:t>.</a:t>
            </a:r>
          </a:p>
          <a:p>
            <a:r>
              <a:rPr lang="en-IN" dirty="0" smtClean="0"/>
              <a:t>Newly </a:t>
            </a:r>
            <a:r>
              <a:rPr lang="en-IN" dirty="0"/>
              <a:t>generated </a:t>
            </a:r>
            <a:r>
              <a:rPr lang="en-IN" dirty="0" smtClean="0"/>
              <a:t>nodes that </a:t>
            </a:r>
            <a:r>
              <a:rPr lang="en-IN" dirty="0"/>
              <a:t>match previously generated nodes—ones in the explored set or the frontier—can be </a:t>
            </a:r>
            <a:r>
              <a:rPr lang="en-IN" dirty="0" smtClean="0"/>
              <a:t>discarded instead </a:t>
            </a:r>
            <a:r>
              <a:rPr lang="en-IN" dirty="0"/>
              <a:t>of being added to the frontier. </a:t>
            </a:r>
            <a:endParaRPr lang="en-IN" dirty="0" smtClean="0"/>
          </a:p>
          <a:p>
            <a:r>
              <a:rPr lang="en-IN" dirty="0" smtClean="0"/>
              <a:t>The </a:t>
            </a:r>
            <a:r>
              <a:rPr lang="en-IN" dirty="0"/>
              <a:t>new algorithm, called </a:t>
            </a:r>
            <a:r>
              <a:rPr lang="en-IN" dirty="0" smtClean="0"/>
              <a:t>GRAPH-SEARCH</a:t>
            </a:r>
          </a:p>
          <a:p>
            <a:r>
              <a:rPr lang="en-IN" dirty="0" smtClean="0"/>
              <a:t>In GS the </a:t>
            </a:r>
            <a:r>
              <a:rPr lang="en-IN" dirty="0"/>
              <a:t>frontier </a:t>
            </a:r>
            <a:r>
              <a:rPr lang="en-IN" b="1" dirty="0"/>
              <a:t>separates </a:t>
            </a:r>
            <a:r>
              <a:rPr lang="en-IN" dirty="0" smtClean="0"/>
              <a:t>the state-space </a:t>
            </a:r>
            <a:r>
              <a:rPr lang="en-IN" dirty="0"/>
              <a:t>graph into the explored region and the unexplored region, so that every path </a:t>
            </a:r>
            <a:r>
              <a:rPr lang="en-IN" dirty="0" smtClean="0"/>
              <a:t>from </a:t>
            </a:r>
            <a:r>
              <a:rPr lang="en-IN" dirty="0"/>
              <a:t>the initial state to an unexplored state has to pass through a state in the frontier</a:t>
            </a:r>
          </a:p>
        </p:txBody>
      </p:sp>
    </p:spTree>
    <p:extLst>
      <p:ext uri="{BB962C8B-B14F-4D97-AF65-F5344CB8AC3E}">
        <p14:creationId xmlns:p14="http://schemas.microsoft.com/office/powerpoint/2010/main" val="5658654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93906" y="6441540"/>
            <a:ext cx="2948179" cy="369332"/>
          </a:xfrm>
          <a:prstGeom prst="rect">
            <a:avLst/>
          </a:prstGeom>
          <a:noFill/>
        </p:spPr>
        <p:txBody>
          <a:bodyPr wrap="none" rtlCol="0">
            <a:spAutoFit/>
          </a:bodyPr>
          <a:lstStyle/>
          <a:p>
            <a:r>
              <a:rPr lang="en-IN" b="1" dirty="0" smtClean="0"/>
              <a:t>NEXT WHICH To Explore ????</a:t>
            </a:r>
            <a:endParaRPr lang="en-IN" b="1" dirty="0"/>
          </a:p>
        </p:txBody>
      </p:sp>
      <p:sp>
        <p:nvSpPr>
          <p:cNvPr id="5" name="TextBox 4"/>
          <p:cNvSpPr txBox="1"/>
          <p:nvPr/>
        </p:nvSpPr>
        <p:spPr>
          <a:xfrm>
            <a:off x="2915865" y="0"/>
            <a:ext cx="6217215" cy="461665"/>
          </a:xfrm>
          <a:prstGeom prst="rect">
            <a:avLst/>
          </a:prstGeom>
          <a:noFill/>
        </p:spPr>
        <p:txBody>
          <a:bodyPr wrap="none" rtlCol="0">
            <a:spAutoFit/>
          </a:bodyPr>
          <a:lstStyle/>
          <a:p>
            <a:r>
              <a:rPr lang="en-IN" sz="2400" b="1" u="sng" dirty="0" smtClean="0"/>
              <a:t>Breadth FIRST SEARCH / Shortest FIRST SEARCH</a:t>
            </a:r>
            <a:endParaRPr lang="en-IN" sz="2400" b="1" u="sng" dirty="0"/>
          </a:p>
        </p:txBody>
      </p:sp>
      <p:pic>
        <p:nvPicPr>
          <p:cNvPr id="1028" name="Picture 4" descr="https://s3.amazonaws.com/video.udacity-data.com/topher/2018/November/5be4e0fe_graph-search-image/graph-search-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32" y="461665"/>
            <a:ext cx="11448291" cy="588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7321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3487" y="141668"/>
            <a:ext cx="11423561" cy="5177307"/>
          </a:xfrm>
          <a:prstGeom prst="rect">
            <a:avLst/>
          </a:prstGeom>
        </p:spPr>
      </p:pic>
      <p:sp>
        <p:nvSpPr>
          <p:cNvPr id="4" name="TextBox 3"/>
          <p:cNvSpPr txBox="1"/>
          <p:nvPr/>
        </p:nvSpPr>
        <p:spPr>
          <a:xfrm>
            <a:off x="5048518" y="5615189"/>
            <a:ext cx="1650260" cy="369332"/>
          </a:xfrm>
          <a:prstGeom prst="rect">
            <a:avLst/>
          </a:prstGeom>
          <a:noFill/>
        </p:spPr>
        <p:txBody>
          <a:bodyPr wrap="none" rtlCol="0">
            <a:spAutoFit/>
          </a:bodyPr>
          <a:lstStyle/>
          <a:p>
            <a:r>
              <a:rPr lang="en-IN" dirty="0" smtClean="0"/>
              <a:t>Which Next ???</a:t>
            </a:r>
            <a:endParaRPr lang="en-IN" dirty="0"/>
          </a:p>
        </p:txBody>
      </p:sp>
      <p:sp>
        <p:nvSpPr>
          <p:cNvPr id="5" name="TextBox 4"/>
          <p:cNvSpPr txBox="1"/>
          <p:nvPr/>
        </p:nvSpPr>
        <p:spPr>
          <a:xfrm>
            <a:off x="5048518" y="6096069"/>
            <a:ext cx="2186881" cy="369332"/>
          </a:xfrm>
          <a:prstGeom prst="rect">
            <a:avLst/>
          </a:prstGeom>
          <a:noFill/>
        </p:spPr>
        <p:txBody>
          <a:bodyPr wrap="none" rtlCol="0">
            <a:spAutoFit/>
          </a:bodyPr>
          <a:lstStyle/>
          <a:p>
            <a:r>
              <a:rPr lang="en-IN" dirty="0" smtClean="0"/>
              <a:t>Do We Terminate ???</a:t>
            </a:r>
            <a:endParaRPr lang="en-IN" dirty="0"/>
          </a:p>
        </p:txBody>
      </p:sp>
    </p:spTree>
    <p:extLst>
      <p:ext uri="{BB962C8B-B14F-4D97-AF65-F5344CB8AC3E}">
        <p14:creationId xmlns:p14="http://schemas.microsoft.com/office/powerpoint/2010/main" val="16873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9677" y="399243"/>
            <a:ext cx="10403579" cy="5849157"/>
          </a:xfrm>
          <a:prstGeom prst="rect">
            <a:avLst/>
          </a:prstGeom>
        </p:spPr>
      </p:pic>
    </p:spTree>
    <p:extLst>
      <p:ext uri="{BB962C8B-B14F-4D97-AF65-F5344CB8AC3E}">
        <p14:creationId xmlns:p14="http://schemas.microsoft.com/office/powerpoint/2010/main" val="16763530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27290" y="128788"/>
            <a:ext cx="6151684" cy="523220"/>
          </a:xfrm>
          <a:prstGeom prst="rect">
            <a:avLst/>
          </a:prstGeom>
          <a:noFill/>
        </p:spPr>
        <p:txBody>
          <a:bodyPr wrap="none" rtlCol="0">
            <a:spAutoFit/>
          </a:bodyPr>
          <a:lstStyle/>
          <a:p>
            <a:r>
              <a:rPr lang="en-IN" sz="2800" b="1" u="sng" dirty="0" smtClean="0"/>
              <a:t>UNIFORM- COST SEARCH/Cheapest First</a:t>
            </a:r>
            <a:endParaRPr lang="en-IN" sz="2800" b="1" u="sng" dirty="0"/>
          </a:p>
        </p:txBody>
      </p:sp>
      <p:pic>
        <p:nvPicPr>
          <p:cNvPr id="3" name="Picture 2"/>
          <p:cNvPicPr>
            <a:picLocks noChangeAspect="1"/>
          </p:cNvPicPr>
          <p:nvPr/>
        </p:nvPicPr>
        <p:blipFill>
          <a:blip r:embed="rId2"/>
          <a:stretch>
            <a:fillRect/>
          </a:stretch>
        </p:blipFill>
        <p:spPr>
          <a:xfrm>
            <a:off x="193182" y="652008"/>
            <a:ext cx="11837576" cy="6109400"/>
          </a:xfrm>
          <a:prstGeom prst="rect">
            <a:avLst/>
          </a:prstGeom>
          <a:ln>
            <a:solidFill>
              <a:schemeClr val="tx1"/>
            </a:solidFill>
          </a:ln>
        </p:spPr>
      </p:pic>
    </p:spTree>
    <p:extLst>
      <p:ext uri="{BB962C8B-B14F-4D97-AF65-F5344CB8AC3E}">
        <p14:creationId xmlns:p14="http://schemas.microsoft.com/office/powerpoint/2010/main" val="3822250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909" y="106458"/>
            <a:ext cx="11822806" cy="6647082"/>
          </a:xfrm>
          <a:prstGeom prst="rect">
            <a:avLst/>
          </a:prstGeom>
        </p:spPr>
      </p:pic>
    </p:spTree>
    <p:extLst>
      <p:ext uri="{BB962C8B-B14F-4D97-AF65-F5344CB8AC3E}">
        <p14:creationId xmlns:p14="http://schemas.microsoft.com/office/powerpoint/2010/main" val="21499065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4546" y="131328"/>
            <a:ext cx="11517679" cy="6475533"/>
          </a:xfrm>
          <a:prstGeom prst="rect">
            <a:avLst/>
          </a:prstGeom>
        </p:spPr>
      </p:pic>
    </p:spTree>
    <p:extLst>
      <p:ext uri="{BB962C8B-B14F-4D97-AF65-F5344CB8AC3E}">
        <p14:creationId xmlns:p14="http://schemas.microsoft.com/office/powerpoint/2010/main" val="16232250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183" y="95728"/>
            <a:ext cx="11718442" cy="6588407"/>
          </a:xfrm>
          <a:prstGeom prst="rect">
            <a:avLst/>
          </a:prstGeom>
        </p:spPr>
      </p:pic>
    </p:spTree>
    <p:extLst>
      <p:ext uri="{BB962C8B-B14F-4D97-AF65-F5344CB8AC3E}">
        <p14:creationId xmlns:p14="http://schemas.microsoft.com/office/powerpoint/2010/main" val="7400471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1217" y="2537137"/>
            <a:ext cx="10934532" cy="461665"/>
          </a:xfrm>
          <a:prstGeom prst="rect">
            <a:avLst/>
          </a:prstGeom>
          <a:noFill/>
        </p:spPr>
        <p:txBody>
          <a:bodyPr wrap="none" rtlCol="0">
            <a:spAutoFit/>
          </a:bodyPr>
          <a:lstStyle/>
          <a:p>
            <a:r>
              <a:rPr lang="en-IN" sz="2400" dirty="0" smtClean="0"/>
              <a:t>UNIFORM COST SEARCH CONTINUES TILL WE POP OFF THE PATH FROM THE FRONTIER</a:t>
            </a:r>
          </a:p>
        </p:txBody>
      </p:sp>
    </p:spTree>
    <p:extLst>
      <p:ext uri="{BB962C8B-B14F-4D97-AF65-F5344CB8AC3E}">
        <p14:creationId xmlns:p14="http://schemas.microsoft.com/office/powerpoint/2010/main" val="13413020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546" y="130386"/>
            <a:ext cx="11794239" cy="6631022"/>
          </a:xfrm>
          <a:prstGeom prst="rect">
            <a:avLst/>
          </a:prstGeom>
        </p:spPr>
      </p:pic>
    </p:spTree>
    <p:extLst>
      <p:ext uri="{BB962C8B-B14F-4D97-AF65-F5344CB8AC3E}">
        <p14:creationId xmlns:p14="http://schemas.microsoft.com/office/powerpoint/2010/main" val="29211366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5185"/>
          </a:xfrm>
        </p:spPr>
        <p:txBody>
          <a:bodyPr>
            <a:normAutofit fontScale="90000"/>
          </a:bodyPr>
          <a:lstStyle/>
          <a:p>
            <a:pPr algn="ctr"/>
            <a:r>
              <a:rPr lang="en-IN" dirty="0" smtClean="0"/>
              <a:t>Agents</a:t>
            </a:r>
            <a:endParaRPr lang="en-IN" dirty="0"/>
          </a:p>
        </p:txBody>
      </p:sp>
      <p:sp>
        <p:nvSpPr>
          <p:cNvPr id="3" name="Content Placeholder 2"/>
          <p:cNvSpPr>
            <a:spLocks noGrp="1"/>
          </p:cNvSpPr>
          <p:nvPr>
            <p:ph idx="1"/>
          </p:nvPr>
        </p:nvSpPr>
        <p:spPr>
          <a:xfrm>
            <a:off x="838200" y="1825625"/>
            <a:ext cx="10515600" cy="4304719"/>
          </a:xfrm>
        </p:spPr>
        <p:txBody>
          <a:bodyPr>
            <a:normAutofit/>
          </a:bodyPr>
          <a:lstStyle/>
          <a:p>
            <a:r>
              <a:rPr lang="en-US" dirty="0" smtClean="0"/>
              <a:t>A human agent </a:t>
            </a:r>
            <a:endParaRPr lang="en-US" dirty="0"/>
          </a:p>
          <a:p>
            <a:pPr lvl="1"/>
            <a:r>
              <a:rPr lang="en-US" dirty="0"/>
              <a:t>eyes, ears, and other organs for sensors </a:t>
            </a:r>
          </a:p>
          <a:p>
            <a:pPr lvl="1"/>
            <a:r>
              <a:rPr lang="en-US" sz="2400" dirty="0" smtClean="0"/>
              <a:t>hands</a:t>
            </a:r>
            <a:r>
              <a:rPr lang="en-US" sz="2400" dirty="0"/>
              <a:t>, legs, </a:t>
            </a:r>
            <a:r>
              <a:rPr lang="en-US" sz="2400" dirty="0" smtClean="0"/>
              <a:t>vocal </a:t>
            </a:r>
            <a:r>
              <a:rPr lang="en-US" sz="2400" dirty="0"/>
              <a:t>tract, and so on for actuators. </a:t>
            </a:r>
          </a:p>
          <a:p>
            <a:r>
              <a:rPr lang="en-US" dirty="0" smtClean="0"/>
              <a:t>A </a:t>
            </a:r>
            <a:r>
              <a:rPr lang="en-US" dirty="0"/>
              <a:t>robotic agent </a:t>
            </a:r>
            <a:endParaRPr lang="en-US" dirty="0" smtClean="0"/>
          </a:p>
          <a:p>
            <a:pPr lvl="1"/>
            <a:r>
              <a:rPr lang="en-US" dirty="0" smtClean="0"/>
              <a:t>might </a:t>
            </a:r>
            <a:r>
              <a:rPr lang="en-US" dirty="0"/>
              <a:t>have cameras and infrared range ﬁnders for sensors </a:t>
            </a:r>
            <a:endParaRPr lang="en-US" dirty="0" smtClean="0"/>
          </a:p>
          <a:p>
            <a:pPr lvl="1"/>
            <a:r>
              <a:rPr lang="en-US" dirty="0" smtClean="0"/>
              <a:t>various </a:t>
            </a:r>
            <a:r>
              <a:rPr lang="en-US" dirty="0"/>
              <a:t>motors for actuators. </a:t>
            </a:r>
            <a:endParaRPr lang="en-US" dirty="0" smtClean="0"/>
          </a:p>
          <a:p>
            <a:r>
              <a:rPr lang="en-US" dirty="0" smtClean="0"/>
              <a:t>A </a:t>
            </a:r>
            <a:r>
              <a:rPr lang="en-US" dirty="0"/>
              <a:t>software agent </a:t>
            </a:r>
            <a:endParaRPr lang="en-US" dirty="0" smtClean="0"/>
          </a:p>
          <a:p>
            <a:pPr lvl="1"/>
            <a:r>
              <a:rPr lang="en-US" dirty="0" smtClean="0"/>
              <a:t>receives </a:t>
            </a:r>
            <a:r>
              <a:rPr lang="en-US" dirty="0"/>
              <a:t>keystrokes, ﬁle contents, and network packets as sensory inputs </a:t>
            </a:r>
            <a:endParaRPr lang="en-US" dirty="0" smtClean="0"/>
          </a:p>
          <a:p>
            <a:pPr lvl="1"/>
            <a:r>
              <a:rPr lang="en-US" dirty="0" smtClean="0"/>
              <a:t>acts </a:t>
            </a:r>
            <a:r>
              <a:rPr lang="en-US" dirty="0"/>
              <a:t>on the environment by displaying on the screen, writing ﬁles, and sending network packets. </a:t>
            </a:r>
            <a:endParaRPr lang="en-IN" dirty="0"/>
          </a:p>
        </p:txBody>
      </p:sp>
    </p:spTree>
    <p:extLst>
      <p:ext uri="{BB962C8B-B14F-4D97-AF65-F5344CB8AC3E}">
        <p14:creationId xmlns:p14="http://schemas.microsoft.com/office/powerpoint/2010/main" val="3238872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6519" y="207070"/>
            <a:ext cx="10406129" cy="5850591"/>
          </a:xfrm>
          <a:prstGeom prst="rect">
            <a:avLst/>
          </a:prstGeom>
        </p:spPr>
      </p:pic>
      <p:sp>
        <p:nvSpPr>
          <p:cNvPr id="3" name="TextBox 2"/>
          <p:cNvSpPr txBox="1"/>
          <p:nvPr/>
        </p:nvSpPr>
        <p:spPr>
          <a:xfrm>
            <a:off x="985234" y="6323527"/>
            <a:ext cx="9156878" cy="369332"/>
          </a:xfrm>
          <a:prstGeom prst="rect">
            <a:avLst/>
          </a:prstGeom>
          <a:noFill/>
        </p:spPr>
        <p:txBody>
          <a:bodyPr wrap="square" rtlCol="0">
            <a:spAutoFit/>
          </a:bodyPr>
          <a:lstStyle/>
          <a:p>
            <a:r>
              <a:rPr lang="en-IN" dirty="0" smtClean="0"/>
              <a:t>NUMBER IT IN ORDER OF PROCESSING                           BREAK TIE FROM LEFT TO RIGHT</a:t>
            </a:r>
            <a:endParaRPr lang="en-IN" dirty="0"/>
          </a:p>
        </p:txBody>
      </p:sp>
    </p:spTree>
    <p:extLst>
      <p:ext uri="{BB962C8B-B14F-4D97-AF65-F5344CB8AC3E}">
        <p14:creationId xmlns:p14="http://schemas.microsoft.com/office/powerpoint/2010/main" val="26267435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513" y="903668"/>
            <a:ext cx="3494604" cy="5188039"/>
          </a:xfrm>
          <a:prstGeom prst="rect">
            <a:avLst/>
          </a:prstGeom>
        </p:spPr>
      </p:pic>
      <p:pic>
        <p:nvPicPr>
          <p:cNvPr id="3" name="Picture 2"/>
          <p:cNvPicPr>
            <a:picLocks noChangeAspect="1"/>
          </p:cNvPicPr>
          <p:nvPr/>
        </p:nvPicPr>
        <p:blipFill>
          <a:blip r:embed="rId3"/>
          <a:stretch>
            <a:fillRect/>
          </a:stretch>
        </p:blipFill>
        <p:spPr>
          <a:xfrm>
            <a:off x="4101987" y="903668"/>
            <a:ext cx="4175739" cy="5188039"/>
          </a:xfrm>
          <a:prstGeom prst="rect">
            <a:avLst/>
          </a:prstGeom>
        </p:spPr>
      </p:pic>
      <p:pic>
        <p:nvPicPr>
          <p:cNvPr id="4" name="Picture 3"/>
          <p:cNvPicPr>
            <a:picLocks noChangeAspect="1"/>
          </p:cNvPicPr>
          <p:nvPr/>
        </p:nvPicPr>
        <p:blipFill>
          <a:blip r:embed="rId4"/>
          <a:stretch>
            <a:fillRect/>
          </a:stretch>
        </p:blipFill>
        <p:spPr>
          <a:xfrm>
            <a:off x="8510788" y="903667"/>
            <a:ext cx="3550059" cy="5188039"/>
          </a:xfrm>
          <a:prstGeom prst="rect">
            <a:avLst/>
          </a:prstGeom>
        </p:spPr>
      </p:pic>
    </p:spTree>
    <p:extLst>
      <p:ext uri="{BB962C8B-B14F-4D97-AF65-F5344CB8AC3E}">
        <p14:creationId xmlns:p14="http://schemas.microsoft.com/office/powerpoint/2010/main" val="92042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752857" y="5073068"/>
            <a:ext cx="5943600" cy="1657350"/>
          </a:xfrm>
          <a:prstGeom prst="rect">
            <a:avLst/>
          </a:prstGeom>
          <a:ln>
            <a:solidFill>
              <a:schemeClr val="tx1"/>
            </a:solidFill>
          </a:ln>
        </p:spPr>
      </p:pic>
      <p:pic>
        <p:nvPicPr>
          <p:cNvPr id="10" name="Picture 9"/>
          <p:cNvPicPr>
            <a:picLocks noChangeAspect="1"/>
          </p:cNvPicPr>
          <p:nvPr/>
        </p:nvPicPr>
        <p:blipFill>
          <a:blip r:embed="rId3"/>
          <a:stretch>
            <a:fillRect/>
          </a:stretch>
        </p:blipFill>
        <p:spPr>
          <a:xfrm>
            <a:off x="141668" y="167425"/>
            <a:ext cx="11848563" cy="4736588"/>
          </a:xfrm>
          <a:prstGeom prst="rect">
            <a:avLst/>
          </a:prstGeom>
        </p:spPr>
      </p:pic>
    </p:spTree>
    <p:extLst>
      <p:ext uri="{BB962C8B-B14F-4D97-AF65-F5344CB8AC3E}">
        <p14:creationId xmlns:p14="http://schemas.microsoft.com/office/powerpoint/2010/main" val="18272593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9042" y="316259"/>
            <a:ext cx="10899820" cy="2308324"/>
          </a:xfrm>
          <a:prstGeom prst="rect">
            <a:avLst/>
          </a:prstGeom>
        </p:spPr>
        <p:txBody>
          <a:bodyPr wrap="square">
            <a:spAutoFit/>
          </a:bodyPr>
          <a:lstStyle/>
          <a:p>
            <a:r>
              <a:rPr lang="en-IN" sz="3600" dirty="0" smtClean="0"/>
              <a:t>“</a:t>
            </a:r>
            <a:r>
              <a:rPr lang="en-IN" sz="3600" i="1" dirty="0"/>
              <a:t>You are given a 5 litre jug and a 3 litre jug. Both the jugs are initially empty. The jugs don’t have markings to allow measuring smaller quantities. You have to use the jugs to collect 4 litres of water.”</a:t>
            </a:r>
            <a:endParaRPr lang="en-US" sz="3200" dirty="0"/>
          </a:p>
        </p:txBody>
      </p:sp>
      <p:sp>
        <p:nvSpPr>
          <p:cNvPr id="3" name="Rectangle 2"/>
          <p:cNvSpPr/>
          <p:nvPr/>
        </p:nvSpPr>
        <p:spPr>
          <a:xfrm>
            <a:off x="279043" y="3131592"/>
            <a:ext cx="3288406" cy="1631216"/>
          </a:xfrm>
          <a:prstGeom prst="rect">
            <a:avLst/>
          </a:prstGeom>
        </p:spPr>
        <p:txBody>
          <a:bodyPr wrap="square">
            <a:spAutoFit/>
          </a:bodyPr>
          <a:lstStyle/>
          <a:p>
            <a:pPr lvl="0" algn="just"/>
            <a:r>
              <a:rPr lang="en-US" sz="2000" b="1" dirty="0"/>
              <a:t>Solve the water jug problem given below using BFS. Specify the state space, the rules applied and the final solution.</a:t>
            </a:r>
          </a:p>
        </p:txBody>
      </p:sp>
      <p:pic>
        <p:nvPicPr>
          <p:cNvPr id="4" name="Picture 3" descr="bfs12"/>
          <p:cNvPicPr/>
          <p:nvPr/>
        </p:nvPicPr>
        <p:blipFill>
          <a:blip r:embed="rId2">
            <a:extLst>
              <a:ext uri="{28A0092B-C50C-407E-A947-70E740481C1C}">
                <a14:useLocalDpi xmlns:a14="http://schemas.microsoft.com/office/drawing/2010/main" val="0"/>
              </a:ext>
            </a:extLst>
          </a:blip>
          <a:srcRect/>
          <a:stretch>
            <a:fillRect/>
          </a:stretch>
        </p:blipFill>
        <p:spPr bwMode="auto">
          <a:xfrm>
            <a:off x="5499279" y="2247506"/>
            <a:ext cx="6525161" cy="4501023"/>
          </a:xfrm>
          <a:prstGeom prst="rect">
            <a:avLst/>
          </a:prstGeom>
          <a:noFill/>
          <a:ln>
            <a:noFill/>
          </a:ln>
        </p:spPr>
      </p:pic>
    </p:spTree>
    <p:extLst>
      <p:ext uri="{BB962C8B-B14F-4D97-AF65-F5344CB8AC3E}">
        <p14:creationId xmlns:p14="http://schemas.microsoft.com/office/powerpoint/2010/main" val="305326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u="sng" dirty="0" smtClean="0"/>
              <a:t> INFORMED SEARCH / (HEURISTIC SEARCH)</a:t>
            </a:r>
            <a:endParaRPr lang="en-IN" b="1" u="sng"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These </a:t>
            </a:r>
            <a:r>
              <a:rPr lang="en-US" dirty="0"/>
              <a:t>strategies have additional information about search states, so they can guide the search by ranking successors according to some fitness score until they find a goal state</a:t>
            </a:r>
            <a:r>
              <a:rPr lang="en-US" dirty="0" smtClean="0"/>
              <a:t>.</a:t>
            </a:r>
          </a:p>
          <a:p>
            <a:r>
              <a:rPr lang="en-IN" b="1" dirty="0"/>
              <a:t>Greedy best-first </a:t>
            </a:r>
            <a:r>
              <a:rPr lang="en-IN" b="1" dirty="0" smtClean="0"/>
              <a:t>search  </a:t>
            </a:r>
          </a:p>
          <a:p>
            <a:r>
              <a:rPr lang="en-US" b="1" dirty="0" smtClean="0"/>
              <a:t>A* Search</a:t>
            </a:r>
            <a:endParaRPr lang="en-IN" dirty="0"/>
          </a:p>
        </p:txBody>
      </p:sp>
    </p:spTree>
    <p:extLst>
      <p:ext uri="{BB962C8B-B14F-4D97-AF65-F5344CB8AC3E}">
        <p14:creationId xmlns:p14="http://schemas.microsoft.com/office/powerpoint/2010/main" val="10002546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62884" y="777761"/>
            <a:ext cx="10167467" cy="5716409"/>
          </a:xfrm>
          <a:prstGeom prst="rect">
            <a:avLst/>
          </a:prstGeom>
        </p:spPr>
      </p:pic>
    </p:spTree>
    <p:extLst>
      <p:ext uri="{BB962C8B-B14F-4D97-AF65-F5344CB8AC3E}">
        <p14:creationId xmlns:p14="http://schemas.microsoft.com/office/powerpoint/2010/main" val="20468375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1520" y="603982"/>
            <a:ext cx="10476561" cy="5890189"/>
          </a:xfrm>
          <a:prstGeom prst="rect">
            <a:avLst/>
          </a:prstGeom>
        </p:spPr>
      </p:pic>
    </p:spTree>
    <p:extLst>
      <p:ext uri="{BB962C8B-B14F-4D97-AF65-F5344CB8AC3E}">
        <p14:creationId xmlns:p14="http://schemas.microsoft.com/office/powerpoint/2010/main" val="978541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5707" y="463639"/>
            <a:ext cx="10754814" cy="6046631"/>
          </a:xfrm>
          <a:prstGeom prst="rect">
            <a:avLst/>
          </a:prstGeom>
        </p:spPr>
      </p:pic>
    </p:spTree>
    <p:extLst>
      <p:ext uri="{BB962C8B-B14F-4D97-AF65-F5344CB8AC3E}">
        <p14:creationId xmlns:p14="http://schemas.microsoft.com/office/powerpoint/2010/main" val="22193130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3188" y="685233"/>
            <a:ext cx="10309136" cy="5796059"/>
          </a:xfrm>
          <a:prstGeom prst="rect">
            <a:avLst/>
          </a:prstGeom>
        </p:spPr>
      </p:pic>
    </p:spTree>
    <p:extLst>
      <p:ext uri="{BB962C8B-B14F-4D97-AF65-F5344CB8AC3E}">
        <p14:creationId xmlns:p14="http://schemas.microsoft.com/office/powerpoint/2010/main" val="23861601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5763" y="534780"/>
            <a:ext cx="10553834" cy="5933634"/>
          </a:xfrm>
          <a:prstGeom prst="rect">
            <a:avLst/>
          </a:prstGeom>
        </p:spPr>
      </p:pic>
    </p:spTree>
    <p:extLst>
      <p:ext uri="{BB962C8B-B14F-4D97-AF65-F5344CB8AC3E}">
        <p14:creationId xmlns:p14="http://schemas.microsoft.com/office/powerpoint/2010/main" val="32825647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Agent…</a:t>
            </a:r>
            <a:endParaRPr lang="en-IN" dirty="0"/>
          </a:p>
        </p:txBody>
      </p:sp>
      <p:sp>
        <p:nvSpPr>
          <p:cNvPr id="3" name="Content Placeholder 2"/>
          <p:cNvSpPr>
            <a:spLocks noGrp="1"/>
          </p:cNvSpPr>
          <p:nvPr>
            <p:ph idx="1"/>
          </p:nvPr>
        </p:nvSpPr>
        <p:spPr/>
        <p:txBody>
          <a:bodyPr>
            <a:normAutofit fontScale="92500"/>
          </a:bodyPr>
          <a:lstStyle/>
          <a:p>
            <a:r>
              <a:rPr lang="en-US" b="1" dirty="0" smtClean="0"/>
              <a:t>Percept</a:t>
            </a:r>
            <a:r>
              <a:rPr lang="en-US" dirty="0" smtClean="0"/>
              <a:t> refers to the agent’s perceptual inputs at any given instant.</a:t>
            </a:r>
          </a:p>
          <a:p>
            <a:r>
              <a:rPr lang="en-US" dirty="0" smtClean="0"/>
              <a:t> An agent’s </a:t>
            </a:r>
            <a:r>
              <a:rPr lang="en-US" b="1" dirty="0"/>
              <a:t>percept sequence </a:t>
            </a:r>
            <a:r>
              <a:rPr lang="en-US" dirty="0"/>
              <a:t>is the complete history of everything the agent has ever perceived</a:t>
            </a:r>
            <a:r>
              <a:rPr lang="en-US" dirty="0" smtClean="0"/>
              <a:t>.</a:t>
            </a:r>
          </a:p>
          <a:p>
            <a:r>
              <a:rPr lang="en-US" dirty="0" smtClean="0"/>
              <a:t>An </a:t>
            </a:r>
            <a:r>
              <a:rPr lang="en-US" dirty="0"/>
              <a:t>agent’s choice of action at any given instant can depend on the entire percept sequence observed to date, but not on anything it hasn’t perceived</a:t>
            </a:r>
            <a:r>
              <a:rPr lang="en-US" dirty="0" smtClean="0"/>
              <a:t>.</a:t>
            </a:r>
          </a:p>
          <a:p>
            <a:r>
              <a:rPr lang="en-US" dirty="0" smtClean="0"/>
              <a:t>Mathematically </a:t>
            </a:r>
            <a:r>
              <a:rPr lang="en-US" dirty="0"/>
              <a:t>speaking, we say that an agent’s behavior is described by the agent function that maps any given percept sequence to an </a:t>
            </a:r>
            <a:r>
              <a:rPr lang="en-US" dirty="0" smtClean="0"/>
              <a:t>action</a:t>
            </a:r>
          </a:p>
          <a:p>
            <a:r>
              <a:rPr lang="en-US" dirty="0"/>
              <a:t> One could view a hand-held calculator as an agent that chooses the action of displaying “4” when given the percept sequence “2 + 2 </a:t>
            </a:r>
            <a:r>
              <a:rPr lang="en-US" dirty="0" smtClean="0"/>
              <a:t>=,”</a:t>
            </a:r>
          </a:p>
        </p:txBody>
      </p:sp>
    </p:spTree>
    <p:extLst>
      <p:ext uri="{BB962C8B-B14F-4D97-AF65-F5344CB8AC3E}">
        <p14:creationId xmlns:p14="http://schemas.microsoft.com/office/powerpoint/2010/main" val="24773745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789" y="269302"/>
            <a:ext cx="6336407" cy="6237749"/>
          </a:xfrm>
          <a:prstGeom prst="rect">
            <a:avLst/>
          </a:prstGeom>
        </p:spPr>
      </p:pic>
      <p:pic>
        <p:nvPicPr>
          <p:cNvPr id="4" name="Picture 3"/>
          <p:cNvPicPr>
            <a:picLocks noChangeAspect="1"/>
          </p:cNvPicPr>
          <p:nvPr/>
        </p:nvPicPr>
        <p:blipFill>
          <a:blip r:embed="rId3"/>
          <a:stretch>
            <a:fillRect/>
          </a:stretch>
        </p:blipFill>
        <p:spPr>
          <a:xfrm>
            <a:off x="5276669" y="1544310"/>
            <a:ext cx="7005483" cy="3938661"/>
          </a:xfrm>
          <a:prstGeom prst="rect">
            <a:avLst/>
          </a:prstGeom>
        </p:spPr>
      </p:pic>
    </p:spTree>
    <p:extLst>
      <p:ext uri="{BB962C8B-B14F-4D97-AF65-F5344CB8AC3E}">
        <p14:creationId xmlns:p14="http://schemas.microsoft.com/office/powerpoint/2010/main" val="35504537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3656" y="480727"/>
            <a:ext cx="11272935" cy="6337932"/>
          </a:xfrm>
          <a:prstGeom prst="rect">
            <a:avLst/>
          </a:prstGeom>
        </p:spPr>
      </p:pic>
      <p:sp>
        <p:nvSpPr>
          <p:cNvPr id="3" name="TextBox 2"/>
          <p:cNvSpPr txBox="1"/>
          <p:nvPr/>
        </p:nvSpPr>
        <p:spPr>
          <a:xfrm>
            <a:off x="4185633" y="111395"/>
            <a:ext cx="4087273" cy="369332"/>
          </a:xfrm>
          <a:prstGeom prst="rect">
            <a:avLst/>
          </a:prstGeom>
          <a:noFill/>
        </p:spPr>
        <p:txBody>
          <a:bodyPr wrap="none" rtlCol="0">
            <a:spAutoFit/>
          </a:bodyPr>
          <a:lstStyle/>
          <a:p>
            <a:r>
              <a:rPr lang="en-IN" b="1" u="sng" dirty="0" smtClean="0"/>
              <a:t>BEST ESTIMATED TOTAL</a:t>
            </a:r>
            <a:r>
              <a:rPr lang="en-US" b="1" u="sng" dirty="0" smtClean="0"/>
              <a:t> PATH COST FIRST</a:t>
            </a:r>
            <a:endParaRPr lang="en-IN" b="1" u="sng" dirty="0"/>
          </a:p>
        </p:txBody>
      </p:sp>
    </p:spTree>
    <p:extLst>
      <p:ext uri="{BB962C8B-B14F-4D97-AF65-F5344CB8AC3E}">
        <p14:creationId xmlns:p14="http://schemas.microsoft.com/office/powerpoint/2010/main" val="33304605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787" y="116129"/>
            <a:ext cx="11925838" cy="6619522"/>
          </a:xfrm>
          <a:prstGeom prst="rect">
            <a:avLst/>
          </a:prstGeom>
        </p:spPr>
      </p:pic>
    </p:spTree>
    <p:extLst>
      <p:ext uri="{BB962C8B-B14F-4D97-AF65-F5344CB8AC3E}">
        <p14:creationId xmlns:p14="http://schemas.microsoft.com/office/powerpoint/2010/main" val="20797873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6061" y="243034"/>
            <a:ext cx="11423562" cy="6422617"/>
          </a:xfrm>
          <a:prstGeom prst="rect">
            <a:avLst/>
          </a:prstGeom>
          <a:ln>
            <a:solidFill>
              <a:schemeClr val="tx1"/>
            </a:solidFill>
          </a:ln>
        </p:spPr>
      </p:pic>
    </p:spTree>
    <p:extLst>
      <p:ext uri="{BB962C8B-B14F-4D97-AF65-F5344CB8AC3E}">
        <p14:creationId xmlns:p14="http://schemas.microsoft.com/office/powerpoint/2010/main" val="31763854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78" y="31013"/>
            <a:ext cx="11977352" cy="6618119"/>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6928432" y="5260617"/>
            <a:ext cx="5229225" cy="1571625"/>
          </a:xfrm>
          <a:prstGeom prst="rect">
            <a:avLst/>
          </a:prstGeom>
        </p:spPr>
      </p:pic>
    </p:spTree>
    <p:extLst>
      <p:ext uri="{BB962C8B-B14F-4D97-AF65-F5344CB8AC3E}">
        <p14:creationId xmlns:p14="http://schemas.microsoft.com/office/powerpoint/2010/main" val="22657296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940" y="105742"/>
            <a:ext cx="11809927" cy="6639842"/>
          </a:xfrm>
          <a:prstGeom prst="rect">
            <a:avLst/>
          </a:prstGeom>
        </p:spPr>
      </p:pic>
      <p:pic>
        <p:nvPicPr>
          <p:cNvPr id="3" name="Picture 2"/>
          <p:cNvPicPr>
            <a:picLocks noChangeAspect="1"/>
          </p:cNvPicPr>
          <p:nvPr/>
        </p:nvPicPr>
        <p:blipFill>
          <a:blip r:embed="rId3"/>
          <a:stretch>
            <a:fillRect/>
          </a:stretch>
        </p:blipFill>
        <p:spPr>
          <a:xfrm>
            <a:off x="5875717" y="4507209"/>
            <a:ext cx="6153150" cy="2238375"/>
          </a:xfrm>
          <a:prstGeom prst="rect">
            <a:avLst/>
          </a:prstGeom>
          <a:ln>
            <a:solidFill>
              <a:schemeClr val="tx1"/>
            </a:solidFill>
          </a:ln>
        </p:spPr>
      </p:pic>
    </p:spTree>
    <p:extLst>
      <p:ext uri="{BB962C8B-B14F-4D97-AF65-F5344CB8AC3E}">
        <p14:creationId xmlns:p14="http://schemas.microsoft.com/office/powerpoint/2010/main" val="13284260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3639" y="382777"/>
            <a:ext cx="11030353" cy="6201545"/>
          </a:xfrm>
          <a:prstGeom prst="rect">
            <a:avLst/>
          </a:prstGeom>
        </p:spPr>
      </p:pic>
      <p:pic>
        <p:nvPicPr>
          <p:cNvPr id="3" name="Picture 2"/>
          <p:cNvPicPr>
            <a:picLocks noChangeAspect="1"/>
          </p:cNvPicPr>
          <p:nvPr/>
        </p:nvPicPr>
        <p:blipFill>
          <a:blip r:embed="rId3"/>
          <a:stretch>
            <a:fillRect/>
          </a:stretch>
        </p:blipFill>
        <p:spPr>
          <a:xfrm>
            <a:off x="5217555" y="4228094"/>
            <a:ext cx="6934200" cy="2600325"/>
          </a:xfrm>
          <a:prstGeom prst="rect">
            <a:avLst/>
          </a:prstGeom>
        </p:spPr>
      </p:pic>
    </p:spTree>
    <p:extLst>
      <p:ext uri="{BB962C8B-B14F-4D97-AF65-F5344CB8AC3E}">
        <p14:creationId xmlns:p14="http://schemas.microsoft.com/office/powerpoint/2010/main" val="22940577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304" y="212261"/>
            <a:ext cx="11493991" cy="6462215"/>
          </a:xfrm>
          <a:prstGeom prst="rect">
            <a:avLst/>
          </a:prstGeom>
        </p:spPr>
      </p:pic>
      <p:pic>
        <p:nvPicPr>
          <p:cNvPr id="3" name="Picture 2"/>
          <p:cNvPicPr>
            <a:picLocks noChangeAspect="1"/>
          </p:cNvPicPr>
          <p:nvPr/>
        </p:nvPicPr>
        <p:blipFill>
          <a:blip r:embed="rId3"/>
          <a:stretch>
            <a:fillRect/>
          </a:stretch>
        </p:blipFill>
        <p:spPr>
          <a:xfrm>
            <a:off x="5512156" y="4294998"/>
            <a:ext cx="6654085" cy="2550123"/>
          </a:xfrm>
          <a:prstGeom prst="rect">
            <a:avLst/>
          </a:prstGeom>
        </p:spPr>
      </p:pic>
      <p:pic>
        <p:nvPicPr>
          <p:cNvPr id="4" name="Picture 3"/>
          <p:cNvPicPr>
            <a:picLocks noChangeAspect="1"/>
          </p:cNvPicPr>
          <p:nvPr/>
        </p:nvPicPr>
        <p:blipFill>
          <a:blip r:embed="rId4"/>
          <a:stretch>
            <a:fillRect/>
          </a:stretch>
        </p:blipFill>
        <p:spPr>
          <a:xfrm>
            <a:off x="7834111" y="365839"/>
            <a:ext cx="3542229" cy="1501597"/>
          </a:xfrm>
          <a:prstGeom prst="rect">
            <a:avLst/>
          </a:prstGeom>
        </p:spPr>
      </p:pic>
    </p:spTree>
    <p:extLst>
      <p:ext uri="{BB962C8B-B14F-4D97-AF65-F5344CB8AC3E}">
        <p14:creationId xmlns:p14="http://schemas.microsoft.com/office/powerpoint/2010/main" val="30089658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4281"/>
            <a:ext cx="9620519" cy="6673719"/>
          </a:xfrm>
          <a:prstGeom prst="rect">
            <a:avLst/>
          </a:prstGeom>
        </p:spPr>
      </p:pic>
      <p:pic>
        <p:nvPicPr>
          <p:cNvPr id="3" name="Picture 2"/>
          <p:cNvPicPr>
            <a:picLocks noChangeAspect="1"/>
          </p:cNvPicPr>
          <p:nvPr/>
        </p:nvPicPr>
        <p:blipFill>
          <a:blip r:embed="rId3"/>
          <a:stretch>
            <a:fillRect/>
          </a:stretch>
        </p:blipFill>
        <p:spPr>
          <a:xfrm>
            <a:off x="5632799" y="0"/>
            <a:ext cx="6559201" cy="2701344"/>
          </a:xfrm>
          <a:prstGeom prst="rect">
            <a:avLst/>
          </a:prstGeom>
          <a:ln>
            <a:solidFill>
              <a:schemeClr val="tx1"/>
            </a:solidFill>
          </a:ln>
        </p:spPr>
      </p:pic>
    </p:spTree>
    <p:extLst>
      <p:ext uri="{BB962C8B-B14F-4D97-AF65-F5344CB8AC3E}">
        <p14:creationId xmlns:p14="http://schemas.microsoft.com/office/powerpoint/2010/main" val="15861492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6214" y="324134"/>
            <a:ext cx="11455356" cy="6440493"/>
          </a:xfrm>
          <a:prstGeom prst="rect">
            <a:avLst/>
          </a:prstGeom>
        </p:spPr>
      </p:pic>
    </p:spTree>
    <p:extLst>
      <p:ext uri="{BB962C8B-B14F-4D97-AF65-F5344CB8AC3E}">
        <p14:creationId xmlns:p14="http://schemas.microsoft.com/office/powerpoint/2010/main" val="38817550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rtl="0">
              <a:lnSpc>
                <a:spcPct val="90000"/>
              </a:lnSpc>
              <a:spcBef>
                <a:spcPct val="0"/>
              </a:spcBef>
            </a:pPr>
            <a:r>
              <a:rPr lang="en-IN" sz="3600" u="sng" dirty="0" smtClean="0"/>
              <a:t>Solving problems by Searching</a:t>
            </a:r>
            <a:endParaRPr lang="en-IN" sz="3600" u="sng" dirty="0"/>
          </a:p>
        </p:txBody>
      </p:sp>
      <p:sp>
        <p:nvSpPr>
          <p:cNvPr id="3" name="Content Placeholder 2"/>
          <p:cNvSpPr>
            <a:spLocks noGrp="1"/>
          </p:cNvSpPr>
          <p:nvPr>
            <p:ph idx="1"/>
          </p:nvPr>
        </p:nvSpPr>
        <p:spPr/>
        <p:txBody>
          <a:bodyPr>
            <a:normAutofit/>
          </a:bodyPr>
          <a:lstStyle/>
          <a:p>
            <a:r>
              <a:rPr lang="en-US" dirty="0" smtClean="0"/>
              <a:t>Goal-based </a:t>
            </a:r>
            <a:r>
              <a:rPr lang="en-US" dirty="0"/>
              <a:t>agent called a </a:t>
            </a:r>
            <a:r>
              <a:rPr lang="en-US" b="1" i="1" dirty="0" smtClean="0"/>
              <a:t>Problem-solving Agent.</a:t>
            </a:r>
          </a:p>
          <a:p>
            <a:r>
              <a:rPr lang="en-US" b="1" i="1" dirty="0" smtClean="0"/>
              <a:t>Uninformed Search Algorithms</a:t>
            </a:r>
            <a:r>
              <a:rPr lang="en-US" dirty="0" smtClean="0"/>
              <a:t>—algorithms </a:t>
            </a:r>
            <a:r>
              <a:rPr lang="en-US" dirty="0"/>
              <a:t>that are given no information </a:t>
            </a:r>
            <a:r>
              <a:rPr lang="en-US" dirty="0" smtClean="0"/>
              <a:t>about </a:t>
            </a:r>
            <a:r>
              <a:rPr lang="en-US" dirty="0"/>
              <a:t>the problem other than its deﬁnition</a:t>
            </a:r>
            <a:r>
              <a:rPr lang="en-US" dirty="0" smtClean="0"/>
              <a:t>.</a:t>
            </a:r>
          </a:p>
          <a:p>
            <a:pPr lvl="1"/>
            <a:r>
              <a:rPr lang="en-US" dirty="0"/>
              <a:t>Although some of these algorithms can solve any solvable problem, none of them can do so </a:t>
            </a:r>
            <a:r>
              <a:rPr lang="en-US" dirty="0" smtClean="0"/>
              <a:t>efﬁciently.</a:t>
            </a:r>
          </a:p>
          <a:p>
            <a:r>
              <a:rPr lang="en-US" dirty="0"/>
              <a:t> </a:t>
            </a:r>
            <a:r>
              <a:rPr lang="en-US" b="1" i="1" dirty="0" smtClean="0"/>
              <a:t>Informed Search Algorithms</a:t>
            </a:r>
            <a:r>
              <a:rPr lang="en-US" dirty="0" smtClean="0"/>
              <a:t>, </a:t>
            </a:r>
            <a:r>
              <a:rPr lang="en-US" dirty="0"/>
              <a:t>on the other hand, can do quite well given some guidance on where to look for </a:t>
            </a:r>
            <a:r>
              <a:rPr lang="en-US" dirty="0" smtClean="0"/>
              <a:t>solutions</a:t>
            </a:r>
          </a:p>
          <a:p>
            <a:endParaRPr lang="en-IN" dirty="0"/>
          </a:p>
        </p:txBody>
      </p:sp>
    </p:spTree>
    <p:extLst>
      <p:ext uri="{BB962C8B-B14F-4D97-AF65-F5344CB8AC3E}">
        <p14:creationId xmlns:p14="http://schemas.microsoft.com/office/powerpoint/2010/main" val="31721431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4673" y="235528"/>
            <a:ext cx="11223536" cy="6310158"/>
          </a:xfrm>
          <a:prstGeom prst="rect">
            <a:avLst/>
          </a:prstGeom>
        </p:spPr>
      </p:pic>
    </p:spTree>
    <p:extLst>
      <p:ext uri="{BB962C8B-B14F-4D97-AF65-F5344CB8AC3E}">
        <p14:creationId xmlns:p14="http://schemas.microsoft.com/office/powerpoint/2010/main" val="31906092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151" y="622548"/>
            <a:ext cx="11539471" cy="6124318"/>
          </a:xfrm>
          <a:prstGeom prst="rect">
            <a:avLst/>
          </a:prstGeom>
          <a:ln>
            <a:solidFill>
              <a:schemeClr val="tx1"/>
            </a:solidFill>
          </a:ln>
        </p:spPr>
      </p:pic>
      <p:sp>
        <p:nvSpPr>
          <p:cNvPr id="3" name="TextBox 2"/>
          <p:cNvSpPr txBox="1"/>
          <p:nvPr/>
        </p:nvSpPr>
        <p:spPr>
          <a:xfrm>
            <a:off x="1906073" y="0"/>
            <a:ext cx="8010526" cy="523220"/>
          </a:xfrm>
          <a:prstGeom prst="rect">
            <a:avLst/>
          </a:prstGeom>
          <a:noFill/>
        </p:spPr>
        <p:txBody>
          <a:bodyPr wrap="none" rtlCol="0">
            <a:spAutoFit/>
          </a:bodyPr>
          <a:lstStyle/>
          <a:p>
            <a:r>
              <a:rPr lang="en-IN" sz="2800" b="1" u="sng" dirty="0" smtClean="0"/>
              <a:t>CONDITIONS FOR PROBLEM SOLVING BY SEARCHING</a:t>
            </a:r>
            <a:endParaRPr lang="en-IN" sz="2800" b="1" u="sng" dirty="0"/>
          </a:p>
        </p:txBody>
      </p:sp>
    </p:spTree>
    <p:extLst>
      <p:ext uri="{BB962C8B-B14F-4D97-AF65-F5344CB8AC3E}">
        <p14:creationId xmlns:p14="http://schemas.microsoft.com/office/powerpoint/2010/main" val="2208511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44624"/>
            <a:ext cx="8229600" cy="854968"/>
          </a:xfrm>
        </p:spPr>
        <p:txBody>
          <a:bodyPr/>
          <a:lstStyle/>
          <a:p>
            <a:r>
              <a:rPr lang="en-IN" dirty="0" smtClean="0"/>
              <a:t>Constraint Satisfaction Problem</a:t>
            </a:r>
            <a:endParaRPr lang="en-IN" dirty="0"/>
          </a:p>
        </p:txBody>
      </p:sp>
      <p:sp>
        <p:nvSpPr>
          <p:cNvPr id="5" name="Content Placeholder 4"/>
          <p:cNvSpPr>
            <a:spLocks noGrp="1"/>
          </p:cNvSpPr>
          <p:nvPr>
            <p:ph idx="1"/>
          </p:nvPr>
        </p:nvSpPr>
        <p:spPr>
          <a:xfrm>
            <a:off x="283335" y="847254"/>
            <a:ext cx="7396841" cy="5695214"/>
          </a:xfrm>
        </p:spPr>
        <p:txBody>
          <a:bodyPr>
            <a:normAutofit/>
          </a:bodyPr>
          <a:lstStyle/>
          <a:p>
            <a:pPr algn="just"/>
            <a:r>
              <a:rPr lang="en-IN" sz="1400" dirty="0"/>
              <a:t>A constraint satisfaction problem is defined mathematically as a set of variables, a set of domains for each variable, and a set of constraints that limit which values in each domain are a valid assignment for each variable. </a:t>
            </a:r>
          </a:p>
          <a:p>
            <a:pPr algn="just"/>
            <a:r>
              <a:rPr lang="en-IN" sz="1400" b="1" dirty="0"/>
              <a:t>Sudoku</a:t>
            </a:r>
          </a:p>
          <a:p>
            <a:pPr lvl="1" algn="just"/>
            <a:r>
              <a:rPr lang="en-IN" sz="1400" b="1" dirty="0"/>
              <a:t>Sudoku CSP Definition</a:t>
            </a:r>
          </a:p>
          <a:p>
            <a:pPr lvl="2"/>
            <a:r>
              <a:rPr lang="en-IN" sz="1400" b="1" dirty="0"/>
              <a:t>Variables:</a:t>
            </a:r>
            <a:r>
              <a:rPr lang="en-IN" sz="1400" dirty="0"/>
              <a:t> the 81 boxes that must be assigned a value</a:t>
            </a:r>
          </a:p>
          <a:p>
            <a:pPr lvl="2"/>
            <a:r>
              <a:rPr lang="en-IN" sz="1400" b="1" dirty="0"/>
              <a:t>Domains:</a:t>
            </a:r>
            <a:r>
              <a:rPr lang="en-IN" sz="1400" dirty="0"/>
              <a:t> every variable has the same domain, the single digits 1-9</a:t>
            </a:r>
          </a:p>
          <a:p>
            <a:pPr lvl="2"/>
            <a:r>
              <a:rPr lang="en-IN" sz="1400" b="1" dirty="0"/>
              <a:t>Constraints:</a:t>
            </a:r>
            <a:r>
              <a:rPr lang="en-IN" sz="1400" dirty="0"/>
              <a:t> each row, column, and 3x3 group must contain one of each digits 1-9</a:t>
            </a:r>
          </a:p>
          <a:p>
            <a:pPr algn="just"/>
            <a:r>
              <a:rPr lang="en-IN" sz="1400" b="1" dirty="0"/>
              <a:t>4-Queens</a:t>
            </a:r>
          </a:p>
          <a:p>
            <a:pPr lvl="1"/>
            <a:r>
              <a:rPr lang="en-IN" sz="1400" b="1" dirty="0"/>
              <a:t>4-Queens CSP Definition</a:t>
            </a:r>
          </a:p>
          <a:p>
            <a:pPr lvl="2"/>
            <a:r>
              <a:rPr lang="en-IN" sz="1400" b="1" dirty="0"/>
              <a:t>Variables: </a:t>
            </a:r>
            <a:r>
              <a:rPr lang="en-IN" sz="1400" dirty="0"/>
              <a:t>the row assignment of each of the 4 queens (the variables represent the queen assigned to each of the four columns)</a:t>
            </a:r>
          </a:p>
          <a:p>
            <a:pPr lvl="2"/>
            <a:r>
              <a:rPr lang="en-IN" sz="1400" b="1" dirty="0"/>
              <a:t>Domains: </a:t>
            </a:r>
            <a:r>
              <a:rPr lang="en-IN" sz="1400" dirty="0"/>
              <a:t>every variable has the same domain, the single digits 1-4</a:t>
            </a:r>
          </a:p>
          <a:p>
            <a:pPr lvl="2"/>
            <a:r>
              <a:rPr lang="en-IN" sz="1400" b="1" dirty="0"/>
              <a:t>Constraints: </a:t>
            </a:r>
            <a:r>
              <a:rPr lang="en-IN" sz="1400" dirty="0"/>
              <a:t>No pair of queens can be on the same row or diagonal</a:t>
            </a:r>
          </a:p>
          <a:p>
            <a:r>
              <a:rPr lang="en-IN" sz="1400" b="1" dirty="0"/>
              <a:t>Map </a:t>
            </a:r>
            <a:r>
              <a:rPr lang="en-IN" sz="1400" b="1" dirty="0" err="1"/>
              <a:t>Coloring</a:t>
            </a:r>
            <a:endParaRPr lang="en-IN" sz="1400" b="1" dirty="0"/>
          </a:p>
          <a:p>
            <a:pPr lvl="1"/>
            <a:r>
              <a:rPr lang="en-IN" sz="1400" b="1" dirty="0"/>
              <a:t>Map </a:t>
            </a:r>
            <a:r>
              <a:rPr lang="en-IN" sz="1400" b="1" dirty="0" err="1"/>
              <a:t>Coloring</a:t>
            </a:r>
            <a:r>
              <a:rPr lang="en-IN" sz="1400" b="1" dirty="0"/>
              <a:t> CSP Definition</a:t>
            </a:r>
          </a:p>
          <a:p>
            <a:pPr lvl="2"/>
            <a:r>
              <a:rPr lang="en-IN" sz="1400" b="1" dirty="0"/>
              <a:t>Variables: </a:t>
            </a:r>
            <a:r>
              <a:rPr lang="en-IN" sz="1300" dirty="0"/>
              <a:t>One for each region of the map (in this case WA, NT, SA, Q, NSW, V, and T)</a:t>
            </a:r>
          </a:p>
          <a:p>
            <a:pPr lvl="2"/>
            <a:r>
              <a:rPr lang="en-IN" sz="1400" b="1" dirty="0"/>
              <a:t>Domains: </a:t>
            </a:r>
            <a:r>
              <a:rPr lang="en-IN" sz="1400" dirty="0"/>
              <a:t>All variables have the same domain, the list of </a:t>
            </a:r>
            <a:r>
              <a:rPr lang="en-IN" sz="1400" dirty="0" err="1"/>
              <a:t>colors</a:t>
            </a:r>
            <a:r>
              <a:rPr lang="en-IN" sz="1400" dirty="0"/>
              <a:t> that may be assigned to each region</a:t>
            </a:r>
          </a:p>
          <a:p>
            <a:pPr lvl="2"/>
            <a:r>
              <a:rPr lang="en-IN" sz="1400" b="1" dirty="0"/>
              <a:t>Constraints: </a:t>
            </a:r>
            <a:r>
              <a:rPr lang="en-IN" sz="1400" dirty="0"/>
              <a:t>No pair of adjacent regions can have the same </a:t>
            </a:r>
            <a:r>
              <a:rPr lang="en-IN" sz="1400" dirty="0" err="1"/>
              <a:t>color</a:t>
            </a:r>
            <a:endParaRPr lang="en-IN" sz="1400" dirty="0"/>
          </a:p>
          <a:p>
            <a:endParaRPr lang="en-IN" sz="2200" b="1" dirty="0"/>
          </a:p>
          <a:p>
            <a:pPr lvl="1" algn="just"/>
            <a:endParaRPr lang="en-IN" sz="1000" dirty="0"/>
          </a:p>
        </p:txBody>
      </p:sp>
      <p:pic>
        <p:nvPicPr>
          <p:cNvPr id="1026" name="Picture 2" descr="https://s3.amazonaws.com/video.udacity-data.com/topher/2018/April/5ada2a91_4-queens/4-quee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95020" y="2535209"/>
            <a:ext cx="1852637" cy="1783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3.amazonaws.com/video.udacity-data.com/topher/2018/April/5ada4e75_map-coloring-small/map-coloring-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7022" y="4583503"/>
            <a:ext cx="2608634" cy="2109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5995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Constraint Graph</a:t>
            </a:r>
            <a:endParaRPr lang="en-IN"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406525"/>
            <a:ext cx="8640960" cy="5252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16225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Sudoku</a:t>
            </a:r>
            <a:endParaRPr lang="en-IN"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1584" y="1556793"/>
            <a:ext cx="602462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7914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208" y="230778"/>
            <a:ext cx="10515600" cy="927502"/>
          </a:xfrm>
        </p:spPr>
        <p:txBody>
          <a:bodyPr/>
          <a:lstStyle/>
          <a:p>
            <a:r>
              <a:rPr lang="en-IN" u="sng" dirty="0" err="1" smtClean="0"/>
              <a:t>Cryptarithmetic</a:t>
            </a:r>
            <a:r>
              <a:rPr lang="en-IN" u="sng" dirty="0" smtClean="0"/>
              <a:t> Puzzle</a:t>
            </a:r>
            <a:endParaRPr lang="en-IN" u="sng"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2130" y="1415492"/>
            <a:ext cx="8482640"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p:cNvSpPr txBox="1">
            <a:spLocks/>
          </p:cNvSpPr>
          <p:nvPr/>
        </p:nvSpPr>
        <p:spPr>
          <a:xfrm>
            <a:off x="1863303" y="5111285"/>
            <a:ext cx="4485010" cy="7920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IN" dirty="0"/>
              <a:t>Constraints???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313" y="4506772"/>
            <a:ext cx="5598989" cy="223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15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16632"/>
            <a:ext cx="8856985"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54768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933853"/>
            <a:ext cx="8951640" cy="5035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71162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Types of Constraints</a:t>
            </a:r>
            <a:endParaRPr lang="en-IN" dirty="0"/>
          </a:p>
        </p:txBody>
      </p:sp>
      <p:sp>
        <p:nvSpPr>
          <p:cNvPr id="3" name="Content Placeholder 2"/>
          <p:cNvSpPr>
            <a:spLocks noGrp="1"/>
          </p:cNvSpPr>
          <p:nvPr>
            <p:ph idx="1"/>
          </p:nvPr>
        </p:nvSpPr>
        <p:spPr/>
        <p:txBody>
          <a:bodyPr>
            <a:normAutofit/>
          </a:bodyPr>
          <a:lstStyle/>
          <a:p>
            <a:r>
              <a:rPr lang="en-IN" dirty="0" smtClean="0"/>
              <a:t>Types:</a:t>
            </a:r>
          </a:p>
          <a:p>
            <a:pPr lvl="1"/>
            <a:r>
              <a:rPr lang="en-IN" dirty="0" smtClean="0"/>
              <a:t>Unary</a:t>
            </a:r>
          </a:p>
          <a:p>
            <a:pPr lvl="1"/>
            <a:r>
              <a:rPr lang="en-IN" dirty="0" smtClean="0"/>
              <a:t>Binary</a:t>
            </a:r>
          </a:p>
          <a:p>
            <a:pPr lvl="1"/>
            <a:r>
              <a:rPr lang="en-IN" dirty="0" smtClean="0"/>
              <a:t>Constraints involving 3 or more variables</a:t>
            </a:r>
          </a:p>
          <a:p>
            <a:pPr lvl="1"/>
            <a:r>
              <a:rPr lang="en-IN" dirty="0" smtClean="0"/>
              <a:t>Soft Constraints</a:t>
            </a:r>
          </a:p>
          <a:p>
            <a:r>
              <a:rPr lang="en-IN" dirty="0" smtClean="0"/>
              <a:t>Constraint Optimization Problems</a:t>
            </a:r>
          </a:p>
          <a:p>
            <a:pPr lvl="1"/>
            <a:r>
              <a:rPr lang="en-IN" dirty="0" smtClean="0"/>
              <a:t>Solved using LPP	</a:t>
            </a:r>
          </a:p>
          <a:p>
            <a:pPr marL="0" indent="0">
              <a:buNone/>
            </a:pPr>
            <a:endParaRPr lang="en-IN" dirty="0"/>
          </a:p>
          <a:p>
            <a:pPr marL="0" indent="0">
              <a:buNone/>
            </a:pPr>
            <a:r>
              <a:rPr lang="en-IN" dirty="0" smtClean="0"/>
              <a:t>Give 2 examples for each</a:t>
            </a:r>
            <a:endParaRPr lang="en-IN" dirty="0"/>
          </a:p>
        </p:txBody>
      </p:sp>
    </p:spTree>
    <p:extLst>
      <p:ext uri="{BB962C8B-B14F-4D97-AF65-F5344CB8AC3E}">
        <p14:creationId xmlns:p14="http://schemas.microsoft.com/office/powerpoint/2010/main" val="7926745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481540"/>
            <a:ext cx="8856984" cy="5611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9905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996" y="188912"/>
            <a:ext cx="9089824" cy="470125"/>
          </a:xfrm>
        </p:spPr>
        <p:txBody>
          <a:bodyPr>
            <a:normAutofit fontScale="90000"/>
          </a:bodyPr>
          <a:lstStyle/>
          <a:p>
            <a:r>
              <a:rPr lang="en-IN" b="1" u="sng" dirty="0" smtClean="0"/>
              <a:t>Problem </a:t>
            </a:r>
            <a:r>
              <a:rPr lang="en-IN" dirty="0" smtClean="0"/>
              <a:t>: Travel from Bangalore to Mysore</a:t>
            </a:r>
            <a:endParaRPr lang="en-IN" dirty="0"/>
          </a:p>
        </p:txBody>
      </p:sp>
      <p:sp>
        <p:nvSpPr>
          <p:cNvPr id="8" name="Text Placeholder 7"/>
          <p:cNvSpPr>
            <a:spLocks noGrp="1"/>
          </p:cNvSpPr>
          <p:nvPr>
            <p:ph type="body" sz="half" idx="2"/>
          </p:nvPr>
        </p:nvSpPr>
        <p:spPr>
          <a:xfrm>
            <a:off x="128790" y="839339"/>
            <a:ext cx="6065948" cy="5844795"/>
          </a:xfrm>
        </p:spPr>
        <p:txBody>
          <a:bodyPr>
            <a:normAutofit fontScale="92500" lnSpcReduction="20000"/>
          </a:bodyPr>
          <a:lstStyle/>
          <a:p>
            <a:pPr marL="285750" indent="-285750" algn="just">
              <a:buFont typeface="Arial" panose="020B0604020202020204" pitchFamily="34" charset="0"/>
              <a:buChar char="•"/>
            </a:pPr>
            <a:r>
              <a:rPr lang="en-IN" dirty="0"/>
              <a:t> If the agent has no additional information—i.e., if the environment is unknown in the </a:t>
            </a:r>
            <a:r>
              <a:rPr lang="en-IN" dirty="0" smtClean="0"/>
              <a:t>sense—then </a:t>
            </a:r>
            <a:r>
              <a:rPr lang="en-IN" dirty="0"/>
              <a:t>it is has no choice but to try one of the actions at random</a:t>
            </a:r>
            <a:r>
              <a:rPr lang="en-IN" dirty="0" smtClean="0"/>
              <a:t>.</a:t>
            </a:r>
          </a:p>
          <a:p>
            <a:pPr marL="285750" indent="-285750" algn="just">
              <a:buFont typeface="Arial" panose="020B0604020202020204" pitchFamily="34" charset="0"/>
              <a:buChar char="•"/>
            </a:pPr>
            <a:r>
              <a:rPr lang="en-US" dirty="0"/>
              <a:t>But suppose the agent has a map of </a:t>
            </a:r>
            <a:r>
              <a:rPr lang="en-US" dirty="0" smtClean="0"/>
              <a:t>Karnataka</a:t>
            </a:r>
          </a:p>
          <a:p>
            <a:pPr marL="285750" indent="-285750" algn="just">
              <a:buFont typeface="Arial" panose="020B0604020202020204" pitchFamily="34" charset="0"/>
              <a:buChar char="•"/>
            </a:pPr>
            <a:r>
              <a:rPr lang="en-US" dirty="0"/>
              <a:t>The point of a map is to provide the agent with information about the states it might get itself into and the actions it can take. </a:t>
            </a:r>
            <a:endParaRPr lang="en-US" dirty="0" smtClean="0"/>
          </a:p>
          <a:p>
            <a:pPr marL="285750" indent="-285750" algn="just">
              <a:buFont typeface="Arial" panose="020B0604020202020204" pitchFamily="34" charset="0"/>
              <a:buChar char="•"/>
            </a:pPr>
            <a:r>
              <a:rPr lang="en-US" dirty="0" smtClean="0"/>
              <a:t>The </a:t>
            </a:r>
            <a:r>
              <a:rPr lang="en-US" dirty="0"/>
              <a:t>agent can use this information to consider subsequent stages of a hypothetical journey via each of the </a:t>
            </a:r>
            <a:r>
              <a:rPr lang="en-US" dirty="0" smtClean="0"/>
              <a:t>towns</a:t>
            </a:r>
            <a:r>
              <a:rPr lang="en-US" dirty="0"/>
              <a:t>, trying to ﬁnd a journey that eventually gets to </a:t>
            </a:r>
            <a:r>
              <a:rPr lang="en-US" dirty="0" smtClean="0"/>
              <a:t>Mysore.</a:t>
            </a:r>
          </a:p>
          <a:p>
            <a:pPr marL="285750" indent="-285750" algn="just">
              <a:buFont typeface="Arial" panose="020B0604020202020204" pitchFamily="34" charset="0"/>
              <a:buChar char="•"/>
            </a:pPr>
            <a:r>
              <a:rPr lang="en-US" dirty="0" smtClean="0"/>
              <a:t>Once </a:t>
            </a:r>
            <a:r>
              <a:rPr lang="en-US" dirty="0"/>
              <a:t>it has found a path on the map from </a:t>
            </a:r>
            <a:r>
              <a:rPr lang="en-US" dirty="0" smtClean="0"/>
              <a:t>Bangalore  </a:t>
            </a:r>
            <a:r>
              <a:rPr lang="en-US" dirty="0"/>
              <a:t>to </a:t>
            </a:r>
            <a:r>
              <a:rPr lang="en-US" dirty="0" smtClean="0"/>
              <a:t>Mysore, </a:t>
            </a:r>
            <a:r>
              <a:rPr lang="en-US" dirty="0"/>
              <a:t>it can achieve its goal by carrying out the driving actions that correspond to the legs of the journey</a:t>
            </a:r>
            <a:r>
              <a:rPr lang="en-US" dirty="0" smtClean="0"/>
              <a:t>.</a:t>
            </a:r>
          </a:p>
          <a:p>
            <a:pPr marL="285750" indent="-285750" algn="just">
              <a:buFont typeface="Arial" panose="020B0604020202020204" pitchFamily="34" charset="0"/>
              <a:buChar char="•"/>
            </a:pPr>
            <a:r>
              <a:rPr lang="en-US" b="1" i="1" dirty="0" smtClean="0"/>
              <a:t>An agent </a:t>
            </a:r>
            <a:r>
              <a:rPr lang="en-US" b="1" i="1" dirty="0"/>
              <a:t>with several immediate options of unknown value can decide what to do by ﬁrst examining future actions that eventually lead to states of known value. </a:t>
            </a:r>
            <a:endParaRPr lang="en-US" b="1" i="1" dirty="0" smtClean="0"/>
          </a:p>
          <a:p>
            <a:pPr marL="285750" indent="-285750" algn="just">
              <a:buFont typeface="Arial" panose="020B0604020202020204" pitchFamily="34" charset="0"/>
              <a:buChar char="•"/>
            </a:pPr>
            <a:r>
              <a:rPr lang="en-US" b="1" dirty="0"/>
              <a:t>OBSERVABLE</a:t>
            </a:r>
            <a:r>
              <a:rPr lang="en-US" dirty="0"/>
              <a:t> :</a:t>
            </a:r>
            <a:r>
              <a:rPr lang="en-US" dirty="0" smtClean="0"/>
              <a:t>The </a:t>
            </a:r>
            <a:r>
              <a:rPr lang="en-US" dirty="0"/>
              <a:t>agent always knows the current state. </a:t>
            </a:r>
            <a:endParaRPr lang="en-US" dirty="0" smtClean="0"/>
          </a:p>
          <a:p>
            <a:pPr marL="285750" indent="-285750" algn="just">
              <a:buFont typeface="Arial" panose="020B0604020202020204" pitchFamily="34" charset="0"/>
              <a:buChar char="•"/>
            </a:pPr>
            <a:r>
              <a:rPr lang="en-US" b="1" dirty="0"/>
              <a:t>DISCRETE</a:t>
            </a:r>
            <a:r>
              <a:rPr lang="en-US" dirty="0"/>
              <a:t>: </a:t>
            </a:r>
            <a:r>
              <a:rPr lang="en-US" dirty="0" smtClean="0"/>
              <a:t>At </a:t>
            </a:r>
            <a:r>
              <a:rPr lang="en-US" dirty="0"/>
              <a:t>any given state there are only ﬁnitely many actions to choose from</a:t>
            </a:r>
            <a:endParaRPr lang="en-US" dirty="0" smtClean="0"/>
          </a:p>
          <a:p>
            <a:pPr marL="285750" indent="-285750" algn="just">
              <a:buFont typeface="Arial" panose="020B0604020202020204" pitchFamily="34" charset="0"/>
              <a:buChar char="•"/>
            </a:pPr>
            <a:r>
              <a:rPr lang="en-US" b="1" dirty="0"/>
              <a:t>KNOWN </a:t>
            </a:r>
            <a:r>
              <a:rPr lang="en-US" dirty="0"/>
              <a:t>: </a:t>
            </a:r>
            <a:r>
              <a:rPr lang="en-US" dirty="0" smtClean="0"/>
              <a:t>The </a:t>
            </a:r>
            <a:r>
              <a:rPr lang="en-US" dirty="0"/>
              <a:t>agent knows which states are reached by each </a:t>
            </a:r>
            <a:r>
              <a:rPr lang="en-US" dirty="0" smtClean="0"/>
              <a:t>action</a:t>
            </a:r>
          </a:p>
          <a:p>
            <a:pPr marL="285750" indent="-285750" algn="just">
              <a:buFont typeface="Arial" panose="020B0604020202020204" pitchFamily="34" charset="0"/>
              <a:buChar char="•"/>
            </a:pPr>
            <a:r>
              <a:rPr lang="en-US" b="1" dirty="0"/>
              <a:t>DETERMINISTIC :</a:t>
            </a:r>
            <a:r>
              <a:rPr lang="en-US" dirty="0" smtClean="0"/>
              <a:t> Each </a:t>
            </a:r>
            <a:r>
              <a:rPr lang="en-US" dirty="0"/>
              <a:t>action has exactly one </a:t>
            </a:r>
            <a:r>
              <a:rPr lang="en-US" dirty="0" smtClean="0"/>
              <a:t>outcome</a:t>
            </a:r>
          </a:p>
          <a:p>
            <a:pPr marL="285750" indent="-285750" algn="just">
              <a:buFont typeface="Arial" panose="020B0604020202020204" pitchFamily="34" charset="0"/>
              <a:buChar char="•"/>
            </a:pPr>
            <a:r>
              <a:rPr lang="en-US" dirty="0"/>
              <a:t>Under these assumptions, the solution to any problem is a ﬁxed sequence of actions. </a:t>
            </a:r>
            <a:endParaRPr lang="en-US" dirty="0" smtClean="0"/>
          </a:p>
          <a:p>
            <a:pPr marL="285750" indent="-285750" algn="just">
              <a:buFont typeface="Arial" panose="020B0604020202020204" pitchFamily="34" charset="0"/>
              <a:buChar char="•"/>
            </a:pPr>
            <a:r>
              <a:rPr lang="en-US" dirty="0"/>
              <a:t>The process of looking for a sequence of actions that reaches the goal is called </a:t>
            </a:r>
            <a:r>
              <a:rPr lang="en-US" sz="2200" b="1" dirty="0"/>
              <a:t>search</a:t>
            </a:r>
            <a:r>
              <a:rPr lang="en-US" dirty="0"/>
              <a:t>.</a:t>
            </a:r>
          </a:p>
          <a:p>
            <a:pPr marL="285750" indent="-285750" algn="just">
              <a:buFont typeface="Arial" panose="020B0604020202020204" pitchFamily="34" charset="0"/>
              <a:buChar char="•"/>
            </a:pPr>
            <a:endParaRPr lang="en-US" b="1" i="1" dirty="0" smtClean="0"/>
          </a:p>
          <a:p>
            <a:pPr marL="285750" indent="-285750" algn="just">
              <a:buFont typeface="Arial" panose="020B0604020202020204" pitchFamily="34" charset="0"/>
              <a:buChar char="•"/>
            </a:pPr>
            <a:endParaRPr lang="en-US" b="1" i="1" dirty="0" smtClean="0"/>
          </a:p>
          <a:p>
            <a:pPr marL="285750" indent="-285750" algn="just">
              <a:buFont typeface="Arial" panose="020B0604020202020204" pitchFamily="34" charset="0"/>
              <a:buChar char="•"/>
            </a:pPr>
            <a:endParaRPr lang="en-IN" b="1" i="1" dirty="0"/>
          </a:p>
          <a:p>
            <a:endParaRPr lang="en-IN" dirty="0"/>
          </a:p>
        </p:txBody>
      </p:sp>
      <p:pic>
        <p:nvPicPr>
          <p:cNvPr id="5" name="Picture 4"/>
          <p:cNvPicPr>
            <a:picLocks noChangeAspect="1"/>
          </p:cNvPicPr>
          <p:nvPr/>
        </p:nvPicPr>
        <p:blipFill>
          <a:blip r:embed="rId2"/>
          <a:stretch>
            <a:fillRect/>
          </a:stretch>
        </p:blipFill>
        <p:spPr>
          <a:xfrm>
            <a:off x="6310648" y="839340"/>
            <a:ext cx="5746930" cy="5561460"/>
          </a:xfrm>
          <a:prstGeom prst="rect">
            <a:avLst/>
          </a:prstGeom>
        </p:spPr>
      </p:pic>
    </p:spTree>
    <p:extLst>
      <p:ext uri="{BB962C8B-B14F-4D97-AF65-F5344CB8AC3E}">
        <p14:creationId xmlns:p14="http://schemas.microsoft.com/office/powerpoint/2010/main" val="812545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159064"/>
            <a:ext cx="10515600" cy="1090188"/>
          </a:xfrm>
        </p:spPr>
        <p:txBody>
          <a:bodyPr/>
          <a:lstStyle/>
          <a:p>
            <a:pPr algn="ctr"/>
            <a:r>
              <a:rPr lang="en-IN" dirty="0" smtClean="0"/>
              <a:t>Optimizing Backtracking</a:t>
            </a:r>
            <a:endParaRPr lang="en-IN" dirty="0"/>
          </a:p>
        </p:txBody>
      </p:sp>
      <p:sp>
        <p:nvSpPr>
          <p:cNvPr id="4" name="Content Placeholder 3"/>
          <p:cNvSpPr>
            <a:spLocks noGrp="1"/>
          </p:cNvSpPr>
          <p:nvPr>
            <p:ph idx="1"/>
          </p:nvPr>
        </p:nvSpPr>
        <p:spPr>
          <a:xfrm>
            <a:off x="1981200" y="1639342"/>
            <a:ext cx="8229600" cy="4525963"/>
          </a:xfrm>
        </p:spPr>
        <p:txBody>
          <a:bodyPr>
            <a:normAutofit/>
          </a:bodyPr>
          <a:lstStyle/>
          <a:p>
            <a:r>
              <a:rPr lang="en-IN" dirty="0" smtClean="0"/>
              <a:t>How to choose next variables:</a:t>
            </a:r>
          </a:p>
          <a:p>
            <a:pPr lvl="1"/>
            <a:endParaRPr lang="en-IN" b="1" u="sng" dirty="0" smtClean="0"/>
          </a:p>
          <a:p>
            <a:pPr lvl="1"/>
            <a:r>
              <a:rPr lang="en-IN" b="1" u="sng" dirty="0" smtClean="0"/>
              <a:t>Degree heuristic</a:t>
            </a:r>
            <a:r>
              <a:rPr lang="en-IN" dirty="0" smtClean="0"/>
              <a:t>: assign a value to the variable that is involved in the largest number of constraints on other unassigned variables.</a:t>
            </a:r>
          </a:p>
          <a:p>
            <a:pPr lvl="1"/>
            <a:r>
              <a:rPr lang="en-IN" dirty="0" smtClean="0"/>
              <a:t> </a:t>
            </a:r>
            <a:r>
              <a:rPr lang="en-IN" b="1" u="sng" dirty="0"/>
              <a:t>Minimum remaining values (MRV): </a:t>
            </a:r>
            <a:r>
              <a:rPr lang="en-IN" dirty="0" smtClean="0"/>
              <a:t>choose the variable with the fewest possible values. </a:t>
            </a:r>
          </a:p>
          <a:p>
            <a:pPr lvl="1"/>
            <a:r>
              <a:rPr lang="en-IN" b="1" u="sng" dirty="0"/>
              <a:t>Least-constraining value heuristic</a:t>
            </a:r>
            <a:r>
              <a:rPr lang="en-IN" dirty="0" smtClean="0"/>
              <a:t>: choose a value that rules out the smallest number of values in variables connected to the current variable by constraints.</a:t>
            </a:r>
          </a:p>
          <a:p>
            <a:pPr lvl="1"/>
            <a:r>
              <a:rPr lang="en-IN" b="1" u="sng" dirty="0" smtClean="0"/>
              <a:t>Forward Checking: </a:t>
            </a:r>
            <a:r>
              <a:rPr lang="en-IN" dirty="0" smtClean="0"/>
              <a:t>Keep track of all permissible values for variables</a:t>
            </a:r>
            <a:r>
              <a:rPr lang="en-IN" b="1" u="sng" dirty="0" smtClean="0"/>
              <a:t> </a:t>
            </a:r>
          </a:p>
          <a:p>
            <a:endParaRPr lang="en-IN" dirty="0" smtClean="0"/>
          </a:p>
          <a:p>
            <a:endParaRPr lang="en-IN" dirty="0" smtClean="0"/>
          </a:p>
          <a:p>
            <a:endParaRPr lang="en-IN" dirty="0"/>
          </a:p>
        </p:txBody>
      </p:sp>
    </p:spTree>
    <p:extLst>
      <p:ext uri="{BB962C8B-B14F-4D97-AF65-F5344CB8AC3E}">
        <p14:creationId xmlns:p14="http://schemas.microsoft.com/office/powerpoint/2010/main" val="35889850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980728"/>
            <a:ext cx="8832981"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98976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8" y="116632"/>
            <a:ext cx="7776864" cy="3456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568" y="3789040"/>
            <a:ext cx="7752184"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562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04664"/>
            <a:ext cx="9036496" cy="4893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52282" y="5298482"/>
            <a:ext cx="9208214" cy="646331"/>
          </a:xfrm>
          <a:prstGeom prst="rect">
            <a:avLst/>
          </a:prstGeom>
          <a:noFill/>
        </p:spPr>
        <p:txBody>
          <a:bodyPr wrap="square" rtlCol="0">
            <a:spAutoFit/>
          </a:bodyPr>
          <a:lstStyle/>
          <a:p>
            <a:r>
              <a:rPr lang="en-US"/>
              <a:t> Keep track of remaining legal values for unassigned variables </a:t>
            </a:r>
            <a:endParaRPr lang="en-US" smtClean="0"/>
          </a:p>
          <a:p>
            <a:r>
              <a:rPr lang="en-US" smtClean="0"/>
              <a:t></a:t>
            </a:r>
            <a:r>
              <a:rPr lang="en-US"/>
              <a:t>  Terminate search when any variable has no legal values </a:t>
            </a:r>
          </a:p>
        </p:txBody>
      </p:sp>
    </p:spTree>
    <p:extLst>
      <p:ext uri="{BB962C8B-B14F-4D97-AF65-F5344CB8AC3E}">
        <p14:creationId xmlns:p14="http://schemas.microsoft.com/office/powerpoint/2010/main" val="17438500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88640"/>
            <a:ext cx="8964488" cy="640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5630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4"/>
          <p:cNvSpPr>
            <a:spLocks noGrp="1" noChangeArrowheads="1"/>
          </p:cNvSpPr>
          <p:nvPr>
            <p:ph type="ctrTitle"/>
          </p:nvPr>
        </p:nvSpPr>
        <p:spPr>
          <a:xfrm>
            <a:off x="2807593" y="358748"/>
            <a:ext cx="6176493" cy="813203"/>
          </a:xfrm>
        </p:spPr>
        <p:txBody>
          <a:bodyPr>
            <a:normAutofit fontScale="90000"/>
          </a:bodyPr>
          <a:lstStyle/>
          <a:p>
            <a:r>
              <a:rPr lang="en-US" dirty="0" smtClean="0"/>
              <a:t>Adversarial search</a:t>
            </a:r>
            <a:endParaRPr lang="en-US" dirty="0"/>
          </a:p>
        </p:txBody>
      </p:sp>
      <p:pic>
        <p:nvPicPr>
          <p:cNvPr id="3078" name="Picture 6"/>
          <p:cNvPicPr>
            <a:picLocks noChangeAspect="1" noChangeArrowheads="1"/>
          </p:cNvPicPr>
          <p:nvPr/>
        </p:nvPicPr>
        <p:blipFill>
          <a:blip r:embed="rId3" cstate="print"/>
          <a:srcRect/>
          <a:stretch>
            <a:fillRect/>
          </a:stretch>
        </p:blipFill>
        <p:spPr bwMode="auto">
          <a:xfrm>
            <a:off x="2286000" y="1623551"/>
            <a:ext cx="4210050" cy="3514725"/>
          </a:xfrm>
          <a:prstGeom prst="rect">
            <a:avLst/>
          </a:prstGeom>
          <a:noFill/>
          <a:ln w="9525">
            <a:noFill/>
            <a:miter lim="800000"/>
            <a:headEnd/>
            <a:tailEnd/>
          </a:ln>
        </p:spPr>
      </p:pic>
      <p:sp>
        <p:nvSpPr>
          <p:cNvPr id="3" name="Rectangle 2"/>
          <p:cNvSpPr/>
          <p:nvPr/>
        </p:nvSpPr>
        <p:spPr>
          <a:xfrm>
            <a:off x="2314978" y="5228272"/>
            <a:ext cx="4333473" cy="1477328"/>
          </a:xfrm>
          <a:prstGeom prst="rect">
            <a:avLst/>
          </a:prstGeom>
        </p:spPr>
        <p:txBody>
          <a:bodyPr wrap="square">
            <a:spAutoFit/>
          </a:bodyPr>
          <a:lstStyle/>
          <a:p>
            <a:pPr algn="ctr"/>
            <a:r>
              <a:rPr lang="en-US" dirty="0"/>
              <a:t>World Champion chess player Garry Kasparov is defeated by IBM’s Deep Blue chess-playing computer in a </a:t>
            </a:r>
            <a:br>
              <a:rPr lang="en-US" dirty="0"/>
            </a:br>
            <a:r>
              <a:rPr lang="en-US" dirty="0"/>
              <a:t>six-game match in May, 1997</a:t>
            </a:r>
            <a:br>
              <a:rPr lang="en-US" dirty="0"/>
            </a:br>
            <a:endParaRPr lang="en-US" dirty="0"/>
          </a:p>
        </p:txBody>
      </p:sp>
      <p:pic>
        <p:nvPicPr>
          <p:cNvPr id="7" name="Picture 2" descr="Deep Blue Carto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1" y="1623550"/>
            <a:ext cx="2627986" cy="417140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7118878" y="5867401"/>
            <a:ext cx="2750689" cy="307777"/>
          </a:xfrm>
          <a:prstGeom prst="rect">
            <a:avLst/>
          </a:prstGeom>
        </p:spPr>
        <p:txBody>
          <a:bodyPr wrap="none">
            <a:spAutoFit/>
          </a:bodyPr>
          <a:lstStyle/>
          <a:p>
            <a:r>
              <a:rPr lang="en-US" sz="1400" dirty="0"/>
              <a:t>© Telegraph Group Unlimited 1997</a:t>
            </a:r>
          </a:p>
        </p:txBody>
      </p:sp>
    </p:spTree>
    <p:extLst>
      <p:ext uri="{BB962C8B-B14F-4D97-AF65-F5344CB8AC3E}">
        <p14:creationId xmlns:p14="http://schemas.microsoft.com/office/powerpoint/2010/main" val="117657077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lgn="ctr" eaLnBrk="1" hangingPunct="1"/>
            <a:r>
              <a:rPr lang="en-US" dirty="0" smtClean="0"/>
              <a:t>Games vs. search problems</a:t>
            </a:r>
          </a:p>
        </p:txBody>
      </p:sp>
      <p:sp>
        <p:nvSpPr>
          <p:cNvPr id="5123" name="Rectangle 3"/>
          <p:cNvSpPr>
            <a:spLocks noGrp="1" noChangeArrowheads="1"/>
          </p:cNvSpPr>
          <p:nvPr>
            <p:ph type="body" idx="1"/>
          </p:nvPr>
        </p:nvSpPr>
        <p:spPr/>
        <p:txBody>
          <a:bodyPr>
            <a:normAutofit/>
          </a:bodyPr>
          <a:lstStyle/>
          <a:p>
            <a:pPr eaLnBrk="1" hangingPunct="1"/>
            <a:r>
              <a:rPr lang="en-US" dirty="0" smtClean="0"/>
              <a:t>"Unpredictable" opponent </a:t>
            </a:r>
            <a:r>
              <a:rPr lang="en-US" dirty="0" smtClean="0">
                <a:sym typeface="Wingdings" pitchFamily="2" charset="2"/>
              </a:rPr>
              <a:t></a:t>
            </a:r>
            <a:r>
              <a:rPr lang="en-US" dirty="0" smtClean="0"/>
              <a:t> specifying a move for every possible opponent reply</a:t>
            </a:r>
          </a:p>
          <a:p>
            <a:pPr eaLnBrk="1" hangingPunct="1"/>
            <a:r>
              <a:rPr lang="en-US" dirty="0" smtClean="0"/>
              <a:t>Time limits </a:t>
            </a:r>
            <a:r>
              <a:rPr lang="en-US" dirty="0" smtClean="0">
                <a:cs typeface="Arial" charset="0"/>
                <a:sym typeface="Wingdings" pitchFamily="2" charset="2"/>
              </a:rPr>
              <a:t></a:t>
            </a:r>
            <a:r>
              <a:rPr lang="en-US" dirty="0" smtClean="0"/>
              <a:t> unlikely to find goal, must approximate</a:t>
            </a:r>
          </a:p>
          <a:p>
            <a:pPr marL="342900" lvl="1" indent="-342900"/>
            <a:r>
              <a:rPr lang="en-US" dirty="0" smtClean="0"/>
              <a:t>Turn based games</a:t>
            </a:r>
          </a:p>
          <a:p>
            <a:pPr eaLnBrk="1" hangingPunct="1"/>
            <a:r>
              <a:rPr lang="en-US" dirty="0" smtClean="0"/>
              <a:t>Competitive : Commonly zero sum( One player wins and other loses)</a:t>
            </a:r>
          </a:p>
          <a:p>
            <a:pPr eaLnBrk="1" hangingPunct="1"/>
            <a:r>
              <a:rPr lang="en-US" dirty="0" smtClean="0"/>
              <a:t>Perfect Information: Player knows results of all previous moves</a:t>
            </a:r>
          </a:p>
          <a:p>
            <a:pPr eaLnBrk="1" hangingPunct="1"/>
            <a:r>
              <a:rPr lang="en-US" dirty="0" smtClean="0"/>
              <a:t>There is one best move for each player</a:t>
            </a:r>
          </a:p>
        </p:txBody>
      </p:sp>
    </p:spTree>
    <p:extLst>
      <p:ext uri="{BB962C8B-B14F-4D97-AF65-F5344CB8AC3E}">
        <p14:creationId xmlns:p14="http://schemas.microsoft.com/office/powerpoint/2010/main" val="33814817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study games?</a:t>
            </a:r>
            <a:endParaRPr lang="en-US" dirty="0"/>
          </a:p>
        </p:txBody>
      </p:sp>
      <p:sp>
        <p:nvSpPr>
          <p:cNvPr id="3" name="Content Placeholder 2"/>
          <p:cNvSpPr>
            <a:spLocks noGrp="1"/>
          </p:cNvSpPr>
          <p:nvPr>
            <p:ph idx="1"/>
          </p:nvPr>
        </p:nvSpPr>
        <p:spPr>
          <a:xfrm>
            <a:off x="1158025" y="1960809"/>
            <a:ext cx="8305800" cy="4525963"/>
          </a:xfrm>
        </p:spPr>
        <p:txBody>
          <a:bodyPr/>
          <a:lstStyle/>
          <a:p>
            <a:r>
              <a:rPr lang="en-US" dirty="0"/>
              <a:t>Games are a traditional hallmark of intelligence</a:t>
            </a:r>
          </a:p>
          <a:p>
            <a:r>
              <a:rPr lang="en-US" dirty="0"/>
              <a:t>Games are easy to formalize</a:t>
            </a:r>
          </a:p>
          <a:p>
            <a:r>
              <a:rPr lang="en-US" dirty="0"/>
              <a:t>Games can be a good model of real-world competitive or cooperative activities</a:t>
            </a:r>
          </a:p>
          <a:p>
            <a:pPr lvl="1"/>
            <a:r>
              <a:rPr lang="en-US" dirty="0"/>
              <a:t>Military confrontations, negotiation</a:t>
            </a:r>
            <a:r>
              <a:rPr lang="en-US" dirty="0" smtClean="0"/>
              <a:t>, </a:t>
            </a:r>
            <a:r>
              <a:rPr lang="en-US" dirty="0"/>
              <a:t>etc.</a:t>
            </a:r>
          </a:p>
        </p:txBody>
      </p:sp>
    </p:spTree>
    <p:extLst>
      <p:ext uri="{BB962C8B-B14F-4D97-AF65-F5344CB8AC3E}">
        <p14:creationId xmlns:p14="http://schemas.microsoft.com/office/powerpoint/2010/main" val="122624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t>Types of game environments</a:t>
            </a:r>
            <a:endParaRPr lang="en-US" u="sng" dirty="0"/>
          </a:p>
        </p:txBody>
      </p:sp>
      <p:graphicFrame>
        <p:nvGraphicFramePr>
          <p:cNvPr id="6" name="Content Placeholder 3"/>
          <p:cNvGraphicFramePr>
            <a:graphicFrameLocks/>
          </p:cNvGraphicFramePr>
          <p:nvPr>
            <p:extLst>
              <p:ext uri="{D42A27DB-BD31-4B8C-83A1-F6EECF244321}">
                <p14:modId xmlns:p14="http://schemas.microsoft.com/office/powerpoint/2010/main" val="1945333981"/>
              </p:ext>
            </p:extLst>
          </p:nvPr>
        </p:nvGraphicFramePr>
        <p:xfrm>
          <a:off x="1942564" y="1806263"/>
          <a:ext cx="8229600" cy="2667001"/>
        </p:xfrm>
        <a:graphic>
          <a:graphicData uri="http://schemas.openxmlformats.org/drawingml/2006/table">
            <a:tbl>
              <a:tblPr firstRow="1" bandRow="1">
                <a:tableStyleId>{5C22544A-7EE6-4342-B048-85BDC9FD1C3A}</a:tableStyleId>
              </a:tblPr>
              <a:tblGrid>
                <a:gridCol w="2743200"/>
                <a:gridCol w="2743200"/>
                <a:gridCol w="2743200"/>
              </a:tblGrid>
              <a:tr h="599049">
                <a:tc>
                  <a:txBody>
                    <a:bodyPr/>
                    <a:lstStyle/>
                    <a:p>
                      <a:pPr algn="ctr"/>
                      <a:endParaRPr lang="en-US" sz="2000" dirty="0"/>
                    </a:p>
                  </a:txBody>
                  <a:tcPr/>
                </a:tc>
                <a:tc>
                  <a:txBody>
                    <a:bodyPr/>
                    <a:lstStyle/>
                    <a:p>
                      <a:pPr algn="ctr"/>
                      <a:r>
                        <a:rPr lang="en-US" sz="2000" dirty="0" smtClean="0">
                          <a:solidFill>
                            <a:schemeClr val="tx1"/>
                          </a:solidFill>
                        </a:rPr>
                        <a:t>Deterministic</a:t>
                      </a:r>
                      <a:endParaRPr lang="en-US" sz="2000" dirty="0">
                        <a:solidFill>
                          <a:schemeClr val="tx1"/>
                        </a:solidFill>
                      </a:endParaRPr>
                    </a:p>
                  </a:txBody>
                  <a:tcPr/>
                </a:tc>
                <a:tc>
                  <a:txBody>
                    <a:bodyPr/>
                    <a:lstStyle/>
                    <a:p>
                      <a:pPr algn="ctr"/>
                      <a:r>
                        <a:rPr lang="en-US" sz="2000" dirty="0" smtClean="0">
                          <a:solidFill>
                            <a:schemeClr val="tx1"/>
                          </a:solidFill>
                        </a:rPr>
                        <a:t>Stochastic</a:t>
                      </a:r>
                      <a:endParaRPr lang="en-US" sz="2000" dirty="0">
                        <a:solidFill>
                          <a:schemeClr val="tx1"/>
                        </a:solidFill>
                      </a:endParaRPr>
                    </a:p>
                  </a:txBody>
                  <a:tcPr/>
                </a:tc>
              </a:tr>
              <a:tr h="1033976">
                <a:tc>
                  <a:txBody>
                    <a:bodyPr/>
                    <a:lstStyle/>
                    <a:p>
                      <a:r>
                        <a:rPr lang="en-US" sz="2000" dirty="0" smtClean="0"/>
                        <a:t>Perfect</a:t>
                      </a:r>
                      <a:r>
                        <a:rPr lang="en-US" sz="2000" baseline="0" dirty="0" smtClean="0"/>
                        <a:t> information</a:t>
                      </a:r>
                      <a:br>
                        <a:rPr lang="en-US" sz="2000" baseline="0" dirty="0" smtClean="0"/>
                      </a:br>
                      <a:r>
                        <a:rPr lang="en-US" sz="2000" baseline="0" dirty="0" smtClean="0"/>
                        <a:t>(fully observable)</a:t>
                      </a:r>
                      <a:endParaRPr lang="en-US" sz="2000" dirty="0"/>
                    </a:p>
                  </a:txBody>
                  <a:tcPr/>
                </a:tc>
                <a:tc>
                  <a:txBody>
                    <a:bodyPr/>
                    <a:lstStyle/>
                    <a:p>
                      <a:endParaRPr lang="en-US" sz="2000" dirty="0">
                        <a:solidFill>
                          <a:schemeClr val="tx1"/>
                        </a:solidFill>
                      </a:endParaRPr>
                    </a:p>
                  </a:txBody>
                  <a:tcPr/>
                </a:tc>
                <a:tc>
                  <a:txBody>
                    <a:bodyPr/>
                    <a:lstStyle/>
                    <a:p>
                      <a:endParaRPr lang="en-US" sz="2000" dirty="0">
                        <a:solidFill>
                          <a:schemeClr val="tx1"/>
                        </a:solidFill>
                      </a:endParaRPr>
                    </a:p>
                  </a:txBody>
                  <a:tcPr/>
                </a:tc>
              </a:tr>
              <a:tr h="1033976">
                <a:tc>
                  <a:txBody>
                    <a:bodyPr/>
                    <a:lstStyle/>
                    <a:p>
                      <a:r>
                        <a:rPr lang="en-US" sz="2000" dirty="0" smtClean="0"/>
                        <a:t>Imperfect information</a:t>
                      </a:r>
                    </a:p>
                    <a:p>
                      <a:r>
                        <a:rPr lang="en-US" sz="2000" dirty="0" smtClean="0"/>
                        <a:t>(partially observable)</a:t>
                      </a:r>
                      <a:endParaRPr lang="en-US" sz="2000" dirty="0"/>
                    </a:p>
                  </a:txBody>
                  <a:tcPr/>
                </a:tc>
                <a:tc>
                  <a:txBody>
                    <a:bodyPr/>
                    <a:lstStyle/>
                    <a:p>
                      <a:endParaRPr lang="en-US" sz="2000" dirty="0">
                        <a:solidFill>
                          <a:schemeClr val="tx1"/>
                        </a:solidFill>
                      </a:endParaRPr>
                    </a:p>
                  </a:txBody>
                  <a:tcPr/>
                </a:tc>
                <a:tc>
                  <a:txBody>
                    <a:bodyPr/>
                    <a:lstStyle/>
                    <a:p>
                      <a:endParaRPr lang="en-US" sz="2000" dirty="0">
                        <a:solidFill>
                          <a:schemeClr val="tx1"/>
                        </a:solidFill>
                      </a:endParaRPr>
                    </a:p>
                  </a:txBody>
                  <a:tcPr/>
                </a:tc>
              </a:tr>
            </a:tbl>
          </a:graphicData>
        </a:graphic>
      </p:graphicFrame>
      <p:sp>
        <p:nvSpPr>
          <p:cNvPr id="3" name="Rectangle 2"/>
          <p:cNvSpPr/>
          <p:nvPr/>
        </p:nvSpPr>
        <p:spPr>
          <a:xfrm>
            <a:off x="4735419" y="2450068"/>
            <a:ext cx="1986249" cy="369332"/>
          </a:xfrm>
          <a:prstGeom prst="rect">
            <a:avLst/>
          </a:prstGeom>
        </p:spPr>
        <p:txBody>
          <a:bodyPr wrap="none">
            <a:spAutoFit/>
          </a:bodyPr>
          <a:lstStyle/>
          <a:p>
            <a:r>
              <a:rPr lang="en-US" dirty="0"/>
              <a:t>Chess, checkers, go</a:t>
            </a:r>
          </a:p>
        </p:txBody>
      </p:sp>
      <p:sp>
        <p:nvSpPr>
          <p:cNvPr id="4" name="Rectangle 3"/>
          <p:cNvSpPr/>
          <p:nvPr/>
        </p:nvSpPr>
        <p:spPr>
          <a:xfrm>
            <a:off x="7467600" y="2362201"/>
            <a:ext cx="1895312" cy="646331"/>
          </a:xfrm>
          <a:prstGeom prst="rect">
            <a:avLst/>
          </a:prstGeom>
        </p:spPr>
        <p:txBody>
          <a:bodyPr wrap="square">
            <a:spAutoFit/>
          </a:bodyPr>
          <a:lstStyle/>
          <a:p>
            <a:r>
              <a:rPr lang="en-US" dirty="0"/>
              <a:t>Backgammon, monopoly</a:t>
            </a:r>
          </a:p>
        </p:txBody>
      </p:sp>
      <p:sp>
        <p:nvSpPr>
          <p:cNvPr id="5" name="Rectangle 4"/>
          <p:cNvSpPr/>
          <p:nvPr/>
        </p:nvSpPr>
        <p:spPr>
          <a:xfrm>
            <a:off x="4706621" y="3440668"/>
            <a:ext cx="1212063" cy="369332"/>
          </a:xfrm>
          <a:prstGeom prst="rect">
            <a:avLst/>
          </a:prstGeom>
        </p:spPr>
        <p:txBody>
          <a:bodyPr wrap="none">
            <a:spAutoFit/>
          </a:bodyPr>
          <a:lstStyle/>
          <a:p>
            <a:r>
              <a:rPr lang="en-US" dirty="0"/>
              <a:t>Battleships</a:t>
            </a:r>
          </a:p>
        </p:txBody>
      </p:sp>
      <p:sp>
        <p:nvSpPr>
          <p:cNvPr id="7" name="Rectangle 6"/>
          <p:cNvSpPr/>
          <p:nvPr/>
        </p:nvSpPr>
        <p:spPr>
          <a:xfrm>
            <a:off x="7484412" y="3392270"/>
            <a:ext cx="1888188" cy="646331"/>
          </a:xfrm>
          <a:prstGeom prst="rect">
            <a:avLst/>
          </a:prstGeom>
        </p:spPr>
        <p:txBody>
          <a:bodyPr wrap="square">
            <a:spAutoFit/>
          </a:bodyPr>
          <a:lstStyle/>
          <a:p>
            <a:r>
              <a:rPr lang="en-US" dirty="0"/>
              <a:t>Scrabble, poker, bridge</a:t>
            </a:r>
          </a:p>
        </p:txBody>
      </p:sp>
    </p:spTree>
    <p:extLst>
      <p:ext uri="{BB962C8B-B14F-4D97-AF65-F5344CB8AC3E}">
        <p14:creationId xmlns:p14="http://schemas.microsoft.com/office/powerpoint/2010/main" val="21876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ctr" eaLnBrk="1" hangingPunct="1"/>
            <a:r>
              <a:rPr lang="en-US" dirty="0" smtClean="0"/>
              <a:t>Game Tree</a:t>
            </a:r>
          </a:p>
        </p:txBody>
      </p:sp>
      <p:sp>
        <p:nvSpPr>
          <p:cNvPr id="8195" name="Rectangle 3"/>
          <p:cNvSpPr>
            <a:spLocks noGrp="1" noChangeArrowheads="1"/>
          </p:cNvSpPr>
          <p:nvPr>
            <p:ph type="body" idx="1"/>
          </p:nvPr>
        </p:nvSpPr>
        <p:spPr/>
        <p:txBody>
          <a:bodyPr/>
          <a:lstStyle/>
          <a:p>
            <a:pPr eaLnBrk="1" hangingPunct="1"/>
            <a:r>
              <a:rPr lang="en-US" dirty="0" smtClean="0"/>
              <a:t>Nodes are states</a:t>
            </a:r>
          </a:p>
          <a:p>
            <a:pPr eaLnBrk="1" hangingPunct="1"/>
            <a:r>
              <a:rPr lang="en-US" dirty="0" smtClean="0"/>
              <a:t>Edges are decisions</a:t>
            </a:r>
          </a:p>
          <a:p>
            <a:pPr eaLnBrk="1" hangingPunct="1"/>
            <a:r>
              <a:rPr lang="en-US" dirty="0" smtClean="0"/>
              <a:t>Levels are called “</a:t>
            </a:r>
            <a:r>
              <a:rPr lang="en-US" dirty="0" err="1" smtClean="0"/>
              <a:t>plys</a:t>
            </a:r>
            <a:r>
              <a:rPr lang="en-US" dirty="0" smtClean="0"/>
              <a:t>”</a:t>
            </a:r>
          </a:p>
        </p:txBody>
      </p:sp>
      <p:pic>
        <p:nvPicPr>
          <p:cNvPr id="1026" name="Picture 2" descr="Image result for game 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6857" y="1953424"/>
            <a:ext cx="5215944" cy="40957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874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259" y="159064"/>
            <a:ext cx="10515600" cy="510637"/>
          </a:xfrm>
        </p:spPr>
        <p:txBody>
          <a:bodyPr>
            <a:normAutofit fontScale="90000"/>
          </a:bodyPr>
          <a:lstStyle/>
          <a:p>
            <a:pPr algn="ctr"/>
            <a:r>
              <a:rPr lang="en-IN" b="1" u="sng" dirty="0" smtClean="0"/>
              <a:t>Well Defined Problem</a:t>
            </a:r>
            <a:endParaRPr lang="en-IN" b="1" u="sng" dirty="0"/>
          </a:p>
        </p:txBody>
      </p:sp>
      <p:sp>
        <p:nvSpPr>
          <p:cNvPr id="3" name="Content Placeholder 2"/>
          <p:cNvSpPr>
            <a:spLocks noGrp="1"/>
          </p:cNvSpPr>
          <p:nvPr>
            <p:ph idx="1"/>
          </p:nvPr>
        </p:nvSpPr>
        <p:spPr>
          <a:xfrm>
            <a:off x="128790" y="988497"/>
            <a:ext cx="11925836" cy="5721396"/>
          </a:xfrm>
        </p:spPr>
        <p:txBody>
          <a:bodyPr>
            <a:normAutofit lnSpcReduction="10000"/>
          </a:bodyPr>
          <a:lstStyle/>
          <a:p>
            <a:r>
              <a:rPr lang="en-US" dirty="0"/>
              <a:t>A problem</a:t>
            </a:r>
            <a:r>
              <a:rPr lang="en-US" b="1" dirty="0"/>
              <a:t> </a:t>
            </a:r>
            <a:r>
              <a:rPr lang="en-US" dirty="0"/>
              <a:t>can be defined formally by </a:t>
            </a:r>
            <a:r>
              <a:rPr lang="en-US" b="1" u="sng" dirty="0"/>
              <a:t>five</a:t>
            </a:r>
            <a:r>
              <a:rPr lang="en-US" dirty="0"/>
              <a:t> </a:t>
            </a:r>
            <a:r>
              <a:rPr lang="en-US" dirty="0" smtClean="0"/>
              <a:t>components:</a:t>
            </a:r>
          </a:p>
          <a:p>
            <a:pPr marL="514350" indent="-514350">
              <a:buFont typeface="+mj-lt"/>
              <a:buAutoNum type="arabicPeriod"/>
            </a:pPr>
            <a:r>
              <a:rPr lang="en-US" dirty="0"/>
              <a:t>The </a:t>
            </a:r>
            <a:r>
              <a:rPr lang="en-US" b="1" i="1" u="sng" dirty="0"/>
              <a:t>initial state </a:t>
            </a:r>
            <a:r>
              <a:rPr lang="en-US" dirty="0"/>
              <a:t>that the agent starts in. For example, the initial state for our agent </a:t>
            </a:r>
            <a:r>
              <a:rPr lang="en-US" dirty="0" smtClean="0"/>
              <a:t>in Bangalore </a:t>
            </a:r>
            <a:r>
              <a:rPr lang="en-US" dirty="0"/>
              <a:t>might be described as </a:t>
            </a:r>
            <a:r>
              <a:rPr lang="en-US" i="1" dirty="0" smtClean="0"/>
              <a:t>In</a:t>
            </a:r>
            <a:r>
              <a:rPr lang="en-US" dirty="0" smtClean="0"/>
              <a:t>(Bangalore).</a:t>
            </a:r>
          </a:p>
          <a:p>
            <a:pPr marL="514350" indent="-514350">
              <a:buFont typeface="+mj-lt"/>
              <a:buAutoNum type="arabicPeriod"/>
            </a:pPr>
            <a:r>
              <a:rPr lang="en-US" dirty="0"/>
              <a:t>A description of the possible </a:t>
            </a:r>
            <a:r>
              <a:rPr lang="en-US" b="1" i="1" u="sng" dirty="0"/>
              <a:t>actions</a:t>
            </a:r>
            <a:r>
              <a:rPr lang="en-US" b="1" dirty="0"/>
              <a:t> </a:t>
            </a:r>
            <a:r>
              <a:rPr lang="en-US" dirty="0" smtClean="0"/>
              <a:t>available </a:t>
            </a:r>
            <a:r>
              <a:rPr lang="en-US" dirty="0"/>
              <a:t>to the agent. </a:t>
            </a:r>
          </a:p>
          <a:p>
            <a:pPr lvl="1"/>
            <a:r>
              <a:rPr lang="en-US" dirty="0" smtClean="0"/>
              <a:t>Given </a:t>
            </a:r>
            <a:r>
              <a:rPr lang="en-US" dirty="0"/>
              <a:t>a particular state s</a:t>
            </a:r>
            <a:r>
              <a:rPr lang="en-US" dirty="0" smtClean="0"/>
              <a:t>, ACTIONS(s</a:t>
            </a:r>
            <a:r>
              <a:rPr lang="en-US" dirty="0"/>
              <a:t>) returns the set of actions that can be executed in </a:t>
            </a:r>
            <a:r>
              <a:rPr lang="en-US" dirty="0" smtClean="0"/>
              <a:t>s.</a:t>
            </a:r>
          </a:p>
          <a:p>
            <a:pPr lvl="1"/>
            <a:r>
              <a:rPr lang="en-US" dirty="0" smtClean="0"/>
              <a:t>Each of these </a:t>
            </a:r>
            <a:r>
              <a:rPr lang="en-US" dirty="0"/>
              <a:t>actions is applicable</a:t>
            </a:r>
            <a:r>
              <a:rPr lang="en-US" b="1" dirty="0"/>
              <a:t> </a:t>
            </a:r>
            <a:r>
              <a:rPr lang="en-US" dirty="0"/>
              <a:t>in s. </a:t>
            </a:r>
            <a:endParaRPr lang="en-US" dirty="0" smtClean="0"/>
          </a:p>
          <a:p>
            <a:pPr lvl="1"/>
            <a:r>
              <a:rPr lang="en-US" dirty="0" smtClean="0"/>
              <a:t>For </a:t>
            </a:r>
            <a:r>
              <a:rPr lang="en-US" dirty="0"/>
              <a:t>example, from the state </a:t>
            </a:r>
            <a:r>
              <a:rPr lang="en-US" b="1" i="1" dirty="0" smtClean="0"/>
              <a:t>In</a:t>
            </a:r>
            <a:r>
              <a:rPr lang="en-US" dirty="0" smtClean="0"/>
              <a:t>(Bangalore), </a:t>
            </a:r>
            <a:r>
              <a:rPr lang="en-US" dirty="0"/>
              <a:t>the applicable</a:t>
            </a:r>
          </a:p>
          <a:p>
            <a:pPr lvl="1"/>
            <a:r>
              <a:rPr lang="en-US" dirty="0" smtClean="0"/>
              <a:t>Actions </a:t>
            </a:r>
            <a:r>
              <a:rPr lang="en-US" dirty="0"/>
              <a:t>are </a:t>
            </a:r>
            <a:r>
              <a:rPr lang="en-US" dirty="0" smtClean="0"/>
              <a:t> -----  {</a:t>
            </a:r>
            <a:r>
              <a:rPr lang="en-US" b="1" dirty="0" smtClean="0"/>
              <a:t>Go</a:t>
            </a:r>
            <a:r>
              <a:rPr lang="en-US" dirty="0" smtClean="0"/>
              <a:t>(</a:t>
            </a:r>
            <a:r>
              <a:rPr lang="en-US" dirty="0" err="1" smtClean="0"/>
              <a:t>Hosur</a:t>
            </a:r>
            <a:r>
              <a:rPr lang="en-US" dirty="0" smtClean="0"/>
              <a:t>), </a:t>
            </a:r>
            <a:r>
              <a:rPr lang="en-US" b="1" dirty="0"/>
              <a:t>Go</a:t>
            </a:r>
            <a:r>
              <a:rPr lang="en-US" dirty="0" smtClean="0"/>
              <a:t>(</a:t>
            </a:r>
            <a:r>
              <a:rPr lang="en-US" dirty="0" err="1" smtClean="0"/>
              <a:t>Kunigal</a:t>
            </a:r>
            <a:r>
              <a:rPr lang="en-US" dirty="0" smtClean="0"/>
              <a:t>), </a:t>
            </a:r>
            <a:r>
              <a:rPr lang="en-US" b="1" dirty="0"/>
              <a:t>Go</a:t>
            </a:r>
            <a:r>
              <a:rPr lang="en-US" dirty="0" smtClean="0"/>
              <a:t>(</a:t>
            </a:r>
            <a:r>
              <a:rPr lang="en-US" dirty="0" err="1" smtClean="0"/>
              <a:t>Kolar</a:t>
            </a:r>
            <a:r>
              <a:rPr lang="en-US" dirty="0" smtClean="0"/>
              <a:t>)}.</a:t>
            </a:r>
          </a:p>
          <a:p>
            <a:pPr marL="514350" indent="-514350">
              <a:buFont typeface="+mj-lt"/>
              <a:buAutoNum type="arabicPeriod"/>
            </a:pPr>
            <a:r>
              <a:rPr lang="en-US" dirty="0"/>
              <a:t>A description of what each action does; the formal name for this is the </a:t>
            </a:r>
            <a:r>
              <a:rPr lang="en-US" b="1" i="1" u="sng" dirty="0" smtClean="0"/>
              <a:t>transition model</a:t>
            </a:r>
            <a:r>
              <a:rPr lang="en-US" i="1" dirty="0"/>
              <a:t>, </a:t>
            </a:r>
            <a:r>
              <a:rPr lang="en-US" dirty="0"/>
              <a:t>specified by a function RESULT(s, a) that returns the state that results </a:t>
            </a:r>
            <a:r>
              <a:rPr lang="en-US" dirty="0" smtClean="0"/>
              <a:t>from doing </a:t>
            </a:r>
            <a:r>
              <a:rPr lang="en-US" dirty="0"/>
              <a:t>action </a:t>
            </a:r>
            <a:r>
              <a:rPr lang="en-US" i="1" dirty="0"/>
              <a:t>a</a:t>
            </a:r>
            <a:r>
              <a:rPr lang="en-US" dirty="0"/>
              <a:t> in state </a:t>
            </a:r>
            <a:r>
              <a:rPr lang="en-US" i="1" dirty="0"/>
              <a:t>s</a:t>
            </a:r>
            <a:r>
              <a:rPr lang="en-US" dirty="0"/>
              <a:t>. </a:t>
            </a:r>
            <a:endParaRPr lang="en-US" dirty="0" smtClean="0"/>
          </a:p>
          <a:p>
            <a:pPr lvl="1"/>
            <a:r>
              <a:rPr lang="en-US" dirty="0" smtClean="0"/>
              <a:t>We </a:t>
            </a:r>
            <a:r>
              <a:rPr lang="en-US" dirty="0"/>
              <a:t>also use the term </a:t>
            </a:r>
            <a:r>
              <a:rPr lang="en-US" b="1" dirty="0"/>
              <a:t>successor </a:t>
            </a:r>
            <a:r>
              <a:rPr lang="en-US" dirty="0"/>
              <a:t>to refer to any state </a:t>
            </a:r>
            <a:r>
              <a:rPr lang="en-US" dirty="0" smtClean="0"/>
              <a:t>reachable from </a:t>
            </a:r>
            <a:r>
              <a:rPr lang="en-US" dirty="0"/>
              <a:t>a given state by a single action</a:t>
            </a:r>
            <a:r>
              <a:rPr lang="en-US" dirty="0" smtClean="0"/>
              <a:t>.</a:t>
            </a:r>
          </a:p>
          <a:p>
            <a:pPr lvl="1"/>
            <a:r>
              <a:rPr lang="en-US" dirty="0" smtClean="0"/>
              <a:t>For </a:t>
            </a:r>
            <a:r>
              <a:rPr lang="en-US" dirty="0"/>
              <a:t>example, </a:t>
            </a:r>
            <a:r>
              <a:rPr lang="en-IN" b="1" dirty="0" smtClean="0"/>
              <a:t>RESULT</a:t>
            </a:r>
            <a:r>
              <a:rPr lang="en-IN" dirty="0" smtClean="0"/>
              <a:t> (In(Bangalore),Go(</a:t>
            </a:r>
            <a:r>
              <a:rPr lang="en-IN" dirty="0" err="1" smtClean="0"/>
              <a:t>Hosur</a:t>
            </a:r>
            <a:r>
              <a:rPr lang="en-IN" dirty="0" smtClean="0"/>
              <a:t>)) </a:t>
            </a:r>
            <a:r>
              <a:rPr lang="en-IN" dirty="0"/>
              <a:t>= </a:t>
            </a:r>
            <a:r>
              <a:rPr lang="en-IN" dirty="0" smtClean="0"/>
              <a:t>In(</a:t>
            </a:r>
            <a:r>
              <a:rPr lang="en-IN" dirty="0" err="1" smtClean="0"/>
              <a:t>Hosur</a:t>
            </a:r>
            <a:r>
              <a:rPr lang="en-IN" dirty="0" smtClean="0"/>
              <a:t>) </a:t>
            </a:r>
            <a:r>
              <a:rPr lang="en-IN" dirty="0"/>
              <a:t>.</a:t>
            </a:r>
            <a:endParaRPr lang="en-IN" b="1" dirty="0"/>
          </a:p>
        </p:txBody>
      </p:sp>
    </p:spTree>
    <p:extLst>
      <p:ext uri="{BB962C8B-B14F-4D97-AF65-F5344CB8AC3E}">
        <p14:creationId xmlns:p14="http://schemas.microsoft.com/office/powerpoint/2010/main" val="28681210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154546" y="590025"/>
            <a:ext cx="11983041" cy="6068352"/>
          </a:xfrm>
          <a:prstGeom prst="rect">
            <a:avLst/>
          </a:prstGeom>
        </p:spPr>
      </p:pic>
    </p:spTree>
    <p:extLst>
      <p:ext uri="{BB962C8B-B14F-4D97-AF65-F5344CB8AC3E}">
        <p14:creationId xmlns:p14="http://schemas.microsoft.com/office/powerpoint/2010/main" val="2486448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Notation</a:t>
            </a:r>
            <a:endParaRPr lang="en-IN" dirty="0"/>
          </a:p>
        </p:txBody>
      </p:sp>
      <p:sp>
        <p:nvSpPr>
          <p:cNvPr id="3" name="Content Placeholder 2"/>
          <p:cNvSpPr>
            <a:spLocks noGrp="1"/>
          </p:cNvSpPr>
          <p:nvPr>
            <p:ph idx="1"/>
          </p:nvPr>
        </p:nvSpPr>
        <p:spPr>
          <a:xfrm>
            <a:off x="1703512" y="1600201"/>
            <a:ext cx="8784976" cy="4525963"/>
          </a:xfrm>
        </p:spPr>
        <p:txBody>
          <a:bodyPr/>
          <a:lstStyle/>
          <a:p>
            <a:r>
              <a:rPr lang="en-IN" dirty="0" smtClean="0"/>
              <a:t>S</a:t>
            </a:r>
            <a:r>
              <a:rPr lang="en-IN" baseline="-25000" dirty="0" smtClean="0"/>
              <a:t>0   </a:t>
            </a:r>
            <a:r>
              <a:rPr lang="en-IN" dirty="0" smtClean="0"/>
              <a:t>  -  Initial State</a:t>
            </a:r>
          </a:p>
          <a:p>
            <a:r>
              <a:rPr lang="en-IN" dirty="0" smtClean="0"/>
              <a:t>Player(s)- Who’s the player in state ‘s’</a:t>
            </a:r>
            <a:r>
              <a:rPr lang="en-IN" baseline="-25000" dirty="0" smtClean="0"/>
              <a:t>         </a:t>
            </a:r>
          </a:p>
          <a:p>
            <a:r>
              <a:rPr lang="en-IN" dirty="0" smtClean="0"/>
              <a:t>Actions(s) – Possible moves from state ‘s’	</a:t>
            </a:r>
          </a:p>
          <a:p>
            <a:r>
              <a:rPr lang="en-IN" dirty="0" smtClean="0"/>
              <a:t>Result(s, a)- State after action ‘a’ is taken on state ‘s’</a:t>
            </a:r>
          </a:p>
          <a:p>
            <a:r>
              <a:rPr lang="en-IN" dirty="0" smtClean="0"/>
              <a:t>Terminal(s)-returns true if ‘s’ is a terminal state</a:t>
            </a:r>
          </a:p>
          <a:p>
            <a:r>
              <a:rPr lang="en-IN" dirty="0" smtClean="0"/>
              <a:t>Utility(s, p)- Objective function in state ‘s’ for player ‘p’</a:t>
            </a:r>
          </a:p>
          <a:p>
            <a:endParaRPr lang="en-IN" dirty="0"/>
          </a:p>
        </p:txBody>
      </p:sp>
    </p:spTree>
    <p:extLst>
      <p:ext uri="{BB962C8B-B14F-4D97-AF65-F5344CB8AC3E}">
        <p14:creationId xmlns:p14="http://schemas.microsoft.com/office/powerpoint/2010/main" val="1528532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hangingPunct="1"/>
            <a:r>
              <a:rPr lang="en-US" smtClean="0"/>
              <a:t>Game tree (2-player, deterministic, turns)</a:t>
            </a:r>
          </a:p>
        </p:txBody>
      </p:sp>
      <p:pic>
        <p:nvPicPr>
          <p:cNvPr id="7171" name="Picture 4" descr="tictacto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752600"/>
            <a:ext cx="9105362" cy="48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7449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MINIMAX</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t>Actions(s) and Result(</a:t>
            </a:r>
            <a:r>
              <a:rPr lang="en-IN" dirty="0" err="1" smtClean="0"/>
              <a:t>s,a</a:t>
            </a:r>
            <a:r>
              <a:rPr lang="en-IN" dirty="0" smtClean="0"/>
              <a:t>)  defines a game tree</a:t>
            </a:r>
          </a:p>
          <a:p>
            <a:r>
              <a:rPr lang="en-IN" dirty="0" smtClean="0"/>
              <a:t>Two players Max and Min</a:t>
            </a:r>
          </a:p>
          <a:p>
            <a:r>
              <a:rPr lang="en-US" dirty="0" smtClean="0"/>
              <a:t>Choose move which results in best state</a:t>
            </a:r>
          </a:p>
          <a:p>
            <a:pPr lvl="1"/>
            <a:r>
              <a:rPr lang="en-US" dirty="0" smtClean="0"/>
              <a:t>Select highest expected score for you</a:t>
            </a:r>
          </a:p>
          <a:p>
            <a:r>
              <a:rPr lang="en-US" dirty="0" smtClean="0"/>
              <a:t>Assume opponent is playing optimally too</a:t>
            </a:r>
          </a:p>
          <a:p>
            <a:pPr lvl="1"/>
            <a:r>
              <a:rPr lang="en-US" dirty="0" smtClean="0"/>
              <a:t>Will choose lowest expected score for you</a:t>
            </a:r>
          </a:p>
          <a:p>
            <a:r>
              <a:rPr lang="en-IN" dirty="0" err="1"/>
              <a:t>Minimax</a:t>
            </a:r>
            <a:r>
              <a:rPr lang="en-IN" dirty="0"/>
              <a:t> uses depth-first </a:t>
            </a:r>
            <a:r>
              <a:rPr lang="en-IN" dirty="0" smtClean="0"/>
              <a:t>search</a:t>
            </a:r>
          </a:p>
          <a:p>
            <a:r>
              <a:rPr lang="en-US" b="1" i="1" dirty="0" smtClean="0"/>
              <a:t>d</a:t>
            </a:r>
            <a:r>
              <a:rPr lang="en-US" dirty="0" smtClean="0"/>
              <a:t> </a:t>
            </a:r>
            <a:r>
              <a:rPr lang="en-US" dirty="0"/>
              <a:t>is the maximum depth </a:t>
            </a:r>
            <a:r>
              <a:rPr lang="en-US" b="1" i="1" dirty="0"/>
              <a:t>b</a:t>
            </a:r>
            <a:r>
              <a:rPr lang="en-US" dirty="0"/>
              <a:t> is the branching-factor </a:t>
            </a:r>
            <a:endParaRPr lang="en-US" dirty="0" smtClean="0"/>
          </a:p>
          <a:p>
            <a:r>
              <a:rPr lang="en-US" dirty="0" smtClean="0"/>
              <a:t>Time complexity-  ? </a:t>
            </a:r>
          </a:p>
          <a:p>
            <a:r>
              <a:rPr lang="en-US" dirty="0" smtClean="0"/>
              <a:t>Space complexity- ?</a:t>
            </a:r>
          </a:p>
          <a:p>
            <a:endParaRPr lang="en-IN" dirty="0"/>
          </a:p>
        </p:txBody>
      </p:sp>
    </p:spTree>
    <p:extLst>
      <p:ext uri="{BB962C8B-B14F-4D97-AF65-F5344CB8AC3E}">
        <p14:creationId xmlns:p14="http://schemas.microsoft.com/office/powerpoint/2010/main" val="10416256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919536" y="116632"/>
            <a:ext cx="8229600" cy="778098"/>
          </a:xfrm>
        </p:spPr>
        <p:txBody>
          <a:bodyPr/>
          <a:lstStyle/>
          <a:p>
            <a:pPr algn="ctr" eaLnBrk="1" hangingPunct="1"/>
            <a:r>
              <a:rPr lang="en-US" b="1" u="sng" dirty="0" err="1" smtClean="0"/>
              <a:t>Minimax</a:t>
            </a:r>
            <a:endParaRPr lang="en-US" b="1" u="sng" dirty="0" smtClean="0"/>
          </a:p>
        </p:txBody>
      </p:sp>
      <p:sp>
        <p:nvSpPr>
          <p:cNvPr id="11267" name="Rectangle 3"/>
          <p:cNvSpPr>
            <a:spLocks noGrp="1" noChangeArrowheads="1"/>
          </p:cNvSpPr>
          <p:nvPr>
            <p:ph type="body" idx="1"/>
          </p:nvPr>
        </p:nvSpPr>
        <p:spPr>
          <a:xfrm>
            <a:off x="1631504" y="836713"/>
            <a:ext cx="8928992" cy="4525963"/>
          </a:xfrm>
        </p:spPr>
        <p:txBody>
          <a:bodyPr/>
          <a:lstStyle/>
          <a:p>
            <a:pPr eaLnBrk="1" hangingPunct="1"/>
            <a:r>
              <a:rPr lang="en-US" sz="2400" dirty="0" smtClean="0"/>
              <a:t>Choose a </a:t>
            </a:r>
            <a:r>
              <a:rPr lang="en-US" sz="2400" dirty="0"/>
              <a:t>move to position with highest </a:t>
            </a:r>
            <a:r>
              <a:rPr lang="en-US" sz="2400" dirty="0" err="1">
                <a:solidFill>
                  <a:srgbClr val="FF0000"/>
                </a:solidFill>
              </a:rPr>
              <a:t>minimax</a:t>
            </a:r>
            <a:r>
              <a:rPr lang="en-US" sz="2400" dirty="0">
                <a:solidFill>
                  <a:srgbClr val="FF0000"/>
                </a:solidFill>
              </a:rPr>
              <a:t> value</a:t>
            </a:r>
            <a:r>
              <a:rPr lang="en-US" sz="2400" dirty="0"/>
              <a:t> </a:t>
            </a:r>
            <a:endParaRPr lang="en-US" sz="2400" dirty="0" smtClean="0"/>
          </a:p>
          <a:p>
            <a:pPr eaLnBrk="1" hangingPunct="1"/>
            <a:r>
              <a:rPr lang="en-US" sz="2400" dirty="0" smtClean="0"/>
              <a:t>Pick </a:t>
            </a:r>
            <a:r>
              <a:rPr lang="en-US" sz="2400" dirty="0"/>
              <a:t>the best next move against your best move</a:t>
            </a:r>
          </a:p>
          <a:p>
            <a:pPr eaLnBrk="1" hangingPunct="1"/>
            <a:r>
              <a:rPr lang="en-US" sz="2400" dirty="0"/>
              <a:t>E.g., 2-ply game:</a:t>
            </a:r>
          </a:p>
          <a:p>
            <a:pPr eaLnBrk="1" hangingPunct="1"/>
            <a:endParaRPr lang="en-US" sz="2400" dirty="0"/>
          </a:p>
        </p:txBody>
      </p:sp>
      <p:pic>
        <p:nvPicPr>
          <p:cNvPr id="11268" name="Picture 4" descr="minima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850" y="2735077"/>
            <a:ext cx="6840760" cy="24008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076" y="5229200"/>
            <a:ext cx="6718300" cy="154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9484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Solve…</a:t>
            </a:r>
            <a:endParaRPr lang="en-IN" dirty="0"/>
          </a:p>
        </p:txBody>
      </p:sp>
      <p:pic>
        <p:nvPicPr>
          <p:cNvPr id="4" name="Content Placeholder 3"/>
          <p:cNvPicPr>
            <a:picLocks noGrp="1" noChangeAspect="1"/>
          </p:cNvPicPr>
          <p:nvPr>
            <p:ph idx="1"/>
          </p:nvPr>
        </p:nvPicPr>
        <p:blipFill>
          <a:blip r:embed="rId2"/>
          <a:stretch>
            <a:fillRect/>
          </a:stretch>
        </p:blipFill>
        <p:spPr>
          <a:xfrm>
            <a:off x="2061693" y="1690688"/>
            <a:ext cx="7469444" cy="4761627"/>
          </a:xfrm>
          <a:prstGeom prst="rect">
            <a:avLst/>
          </a:prstGeom>
          <a:ln>
            <a:solidFill>
              <a:schemeClr val="tx1"/>
            </a:solidFill>
          </a:ln>
        </p:spPr>
      </p:pic>
    </p:spTree>
    <p:extLst>
      <p:ext uri="{BB962C8B-B14F-4D97-AF65-F5344CB8AC3E}">
        <p14:creationId xmlns:p14="http://schemas.microsoft.com/office/powerpoint/2010/main" val="9486563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stretch>
            <a:fillRect/>
          </a:stretch>
        </p:blipFill>
        <p:spPr>
          <a:xfrm>
            <a:off x="838200" y="365125"/>
            <a:ext cx="9838386" cy="5925552"/>
          </a:xfrm>
          <a:prstGeom prst="rect">
            <a:avLst/>
          </a:prstGeom>
          <a:ln>
            <a:solidFill>
              <a:schemeClr val="tx1"/>
            </a:solidFill>
          </a:ln>
        </p:spPr>
      </p:pic>
    </p:spTree>
    <p:extLst>
      <p:ext uri="{BB962C8B-B14F-4D97-AF65-F5344CB8AC3E}">
        <p14:creationId xmlns:p14="http://schemas.microsoft.com/office/powerpoint/2010/main" val="23112607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SOLVE …..</a:t>
            </a:r>
            <a:endParaRPr lang="en-IN" dirty="0"/>
          </a:p>
        </p:txBody>
      </p:sp>
      <p:pic>
        <p:nvPicPr>
          <p:cNvPr id="7" name="Picture 6"/>
          <p:cNvPicPr>
            <a:picLocks noChangeAspect="1"/>
          </p:cNvPicPr>
          <p:nvPr/>
        </p:nvPicPr>
        <p:blipFill>
          <a:blip r:embed="rId2"/>
          <a:stretch>
            <a:fillRect/>
          </a:stretch>
        </p:blipFill>
        <p:spPr>
          <a:xfrm>
            <a:off x="3042230" y="1807819"/>
            <a:ext cx="5097217" cy="4386949"/>
          </a:xfrm>
          <a:prstGeom prst="rect">
            <a:avLst/>
          </a:prstGeom>
          <a:ln>
            <a:solidFill>
              <a:schemeClr val="tx1"/>
            </a:solidFill>
          </a:ln>
        </p:spPr>
      </p:pic>
    </p:spTree>
    <p:extLst>
      <p:ext uri="{BB962C8B-B14F-4D97-AF65-F5344CB8AC3E}">
        <p14:creationId xmlns:p14="http://schemas.microsoft.com/office/powerpoint/2010/main" val="17988956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017" y="0"/>
            <a:ext cx="10515600" cy="768216"/>
          </a:xfrm>
        </p:spPr>
        <p:txBody>
          <a:bodyPr/>
          <a:lstStyle/>
          <a:p>
            <a:pPr algn="ctr"/>
            <a:r>
              <a:rPr lang="en-IN" b="1" u="sng" dirty="0" smtClean="0"/>
              <a:t>Alpha Beta Pruning</a:t>
            </a:r>
            <a:endParaRPr lang="en-IN" b="1" u="sng"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9099" y="999732"/>
            <a:ext cx="10001518" cy="5735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26940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smtClean="0"/>
              <a:t>Alpha Beta Pruning</a:t>
            </a:r>
            <a:endParaRPr lang="en-IN" b="1" u="sng"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7609" y="1700808"/>
            <a:ext cx="7062233"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06245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307"/>
            <a:ext cx="10515600" cy="472002"/>
          </a:xfrm>
        </p:spPr>
        <p:txBody>
          <a:bodyPr>
            <a:normAutofit fontScale="90000"/>
          </a:bodyPr>
          <a:lstStyle/>
          <a:p>
            <a:pPr algn="ctr"/>
            <a:r>
              <a:rPr lang="en-IN" b="1" u="sng" dirty="0"/>
              <a:t>Well Defined </a:t>
            </a:r>
            <a:r>
              <a:rPr lang="en-IN" b="1" u="sng" dirty="0" smtClean="0"/>
              <a:t>Problem…..</a:t>
            </a:r>
            <a:endParaRPr lang="en-IN" b="1" u="sng" dirty="0"/>
          </a:p>
        </p:txBody>
      </p:sp>
      <p:sp>
        <p:nvSpPr>
          <p:cNvPr id="3" name="Content Placeholder 2"/>
          <p:cNvSpPr>
            <a:spLocks noGrp="1"/>
          </p:cNvSpPr>
          <p:nvPr>
            <p:ph idx="1"/>
          </p:nvPr>
        </p:nvSpPr>
        <p:spPr>
          <a:xfrm>
            <a:off x="141668" y="940158"/>
            <a:ext cx="11861442" cy="5743977"/>
          </a:xfrm>
        </p:spPr>
        <p:txBody>
          <a:bodyPr>
            <a:noAutofit/>
          </a:bodyPr>
          <a:lstStyle/>
          <a:p>
            <a:pPr lvl="1"/>
            <a:r>
              <a:rPr lang="en-US" sz="1400" dirty="0"/>
              <a:t>Together, the </a:t>
            </a:r>
            <a:r>
              <a:rPr lang="en-US" sz="1400" b="1" dirty="0"/>
              <a:t>initial state</a:t>
            </a:r>
            <a:r>
              <a:rPr lang="en-US" sz="1400" dirty="0"/>
              <a:t>, </a:t>
            </a:r>
            <a:r>
              <a:rPr lang="en-US" sz="1400" b="1" dirty="0"/>
              <a:t>actions</a:t>
            </a:r>
            <a:r>
              <a:rPr lang="en-US" sz="1400" dirty="0"/>
              <a:t>, and </a:t>
            </a:r>
            <a:r>
              <a:rPr lang="en-US" sz="1400" b="1" dirty="0"/>
              <a:t>transition</a:t>
            </a:r>
            <a:r>
              <a:rPr lang="en-US" sz="1400" dirty="0"/>
              <a:t> </a:t>
            </a:r>
            <a:r>
              <a:rPr lang="en-US" sz="1400" b="1" dirty="0"/>
              <a:t>model </a:t>
            </a:r>
            <a:r>
              <a:rPr lang="en-US" sz="1400" dirty="0"/>
              <a:t>implicitly define the </a:t>
            </a:r>
            <a:r>
              <a:rPr lang="en-US" sz="1400" b="1" dirty="0"/>
              <a:t>state </a:t>
            </a:r>
            <a:r>
              <a:rPr lang="en-US" sz="1400" b="1" dirty="0" smtClean="0"/>
              <a:t>space </a:t>
            </a:r>
            <a:r>
              <a:rPr lang="en-US" sz="1400" dirty="0" smtClean="0"/>
              <a:t>of </a:t>
            </a:r>
            <a:r>
              <a:rPr lang="en-US" sz="1400" dirty="0"/>
              <a:t>the problem—the set of all states reachable from the initial state by any </a:t>
            </a:r>
            <a:r>
              <a:rPr lang="en-US" sz="1400" dirty="0" smtClean="0"/>
              <a:t>sequence </a:t>
            </a:r>
            <a:r>
              <a:rPr lang="en-IN" sz="1400" dirty="0" smtClean="0"/>
              <a:t>of </a:t>
            </a:r>
            <a:r>
              <a:rPr lang="en-IN" sz="1400" dirty="0"/>
              <a:t>actions</a:t>
            </a:r>
            <a:r>
              <a:rPr lang="en-IN" sz="1400" dirty="0" smtClean="0"/>
              <a:t>.</a:t>
            </a:r>
          </a:p>
          <a:p>
            <a:pPr lvl="1"/>
            <a:r>
              <a:rPr lang="en-US" sz="1400" dirty="0"/>
              <a:t>The state space forms a directed network or </a:t>
            </a:r>
            <a:r>
              <a:rPr lang="en-US" sz="1400" b="1" dirty="0"/>
              <a:t>graph </a:t>
            </a:r>
            <a:r>
              <a:rPr lang="en-US" sz="1400" dirty="0"/>
              <a:t>in which the </a:t>
            </a:r>
            <a:r>
              <a:rPr lang="en-US" sz="1400" dirty="0" smtClean="0"/>
              <a:t>nodes are </a:t>
            </a:r>
            <a:r>
              <a:rPr lang="en-US" sz="1400" dirty="0"/>
              <a:t>states and the links between nodes are actions. </a:t>
            </a:r>
            <a:endParaRPr lang="en-US" sz="1400" dirty="0" smtClean="0"/>
          </a:p>
          <a:p>
            <a:pPr lvl="1"/>
            <a:r>
              <a:rPr lang="en-US" sz="1400" dirty="0" smtClean="0"/>
              <a:t>(</a:t>
            </a:r>
            <a:r>
              <a:rPr lang="en-US" sz="1400" dirty="0"/>
              <a:t>The map of </a:t>
            </a:r>
            <a:r>
              <a:rPr lang="en-US" sz="1400" dirty="0" smtClean="0"/>
              <a:t>Karnataka can </a:t>
            </a:r>
            <a:r>
              <a:rPr lang="en-US" sz="1400" dirty="0"/>
              <a:t>be interpreted as a state-space graph if we view each road as </a:t>
            </a:r>
            <a:r>
              <a:rPr lang="en-US" sz="1400" dirty="0" smtClean="0"/>
              <a:t>standing for </a:t>
            </a:r>
            <a:r>
              <a:rPr lang="en-US" sz="1400" dirty="0"/>
              <a:t>two driving actions, one in each direction.) </a:t>
            </a:r>
            <a:endParaRPr lang="en-US" sz="1400" dirty="0" smtClean="0"/>
          </a:p>
          <a:p>
            <a:pPr lvl="1"/>
            <a:r>
              <a:rPr lang="en-US" sz="1400" dirty="0" smtClean="0"/>
              <a:t>A </a:t>
            </a:r>
            <a:r>
              <a:rPr lang="en-US" sz="1400" b="1" dirty="0"/>
              <a:t>path </a:t>
            </a:r>
            <a:r>
              <a:rPr lang="en-US" sz="1400" dirty="0"/>
              <a:t>in the state space is a </a:t>
            </a:r>
            <a:r>
              <a:rPr lang="en-US" sz="1400" dirty="0" smtClean="0"/>
              <a:t>sequence of </a:t>
            </a:r>
            <a:r>
              <a:rPr lang="en-US" sz="1400" dirty="0"/>
              <a:t>states connected by a sequence of actions</a:t>
            </a:r>
            <a:r>
              <a:rPr lang="en-US" sz="1400" dirty="0" smtClean="0"/>
              <a:t>.</a:t>
            </a:r>
          </a:p>
          <a:p>
            <a:pPr marL="0" indent="0">
              <a:buNone/>
            </a:pPr>
            <a:r>
              <a:rPr lang="en-US" sz="1600" dirty="0" smtClean="0"/>
              <a:t>4. </a:t>
            </a:r>
            <a:r>
              <a:rPr lang="en-US" sz="1600" dirty="0"/>
              <a:t> </a:t>
            </a:r>
            <a:r>
              <a:rPr lang="en-US" sz="1600" dirty="0" smtClean="0"/>
              <a:t>   The </a:t>
            </a:r>
            <a:r>
              <a:rPr lang="en-US" sz="1800" b="1" u="sng" dirty="0"/>
              <a:t>goal test</a:t>
            </a:r>
            <a:r>
              <a:rPr lang="en-US" sz="1600" dirty="0"/>
              <a:t>, which determines whether a given state is a goal state. </a:t>
            </a:r>
            <a:endParaRPr lang="en-US" sz="1600" dirty="0" smtClean="0"/>
          </a:p>
          <a:p>
            <a:pPr lvl="1"/>
            <a:r>
              <a:rPr lang="en-US" sz="1400" dirty="0" smtClean="0"/>
              <a:t>Sometimes there is </a:t>
            </a:r>
            <a:r>
              <a:rPr lang="en-US" sz="1400" dirty="0"/>
              <a:t>an explicit set of possible goal states, and the test simply checks whether the </a:t>
            </a:r>
            <a:r>
              <a:rPr lang="en-US" sz="1400" dirty="0" smtClean="0"/>
              <a:t>given state </a:t>
            </a:r>
            <a:r>
              <a:rPr lang="en-US" sz="1400" dirty="0"/>
              <a:t>is one of them. </a:t>
            </a:r>
            <a:endParaRPr lang="en-US" sz="1400" dirty="0" smtClean="0"/>
          </a:p>
          <a:p>
            <a:pPr lvl="1"/>
            <a:r>
              <a:rPr lang="en-US" sz="1400" dirty="0" smtClean="0"/>
              <a:t>The </a:t>
            </a:r>
            <a:r>
              <a:rPr lang="en-US" sz="1400" dirty="0"/>
              <a:t>agent’s goal in </a:t>
            </a:r>
            <a:r>
              <a:rPr lang="en-US" sz="1400" dirty="0" smtClean="0"/>
              <a:t>Karnataka </a:t>
            </a:r>
            <a:r>
              <a:rPr lang="en-US" sz="1400" dirty="0"/>
              <a:t>is the singleton set {</a:t>
            </a:r>
            <a:r>
              <a:rPr lang="en-US" sz="1400" dirty="0" smtClean="0"/>
              <a:t>In(Mysore)}.</a:t>
            </a:r>
          </a:p>
          <a:p>
            <a:pPr lvl="1"/>
            <a:endParaRPr lang="en-US" sz="1400" dirty="0" smtClean="0"/>
          </a:p>
          <a:p>
            <a:pPr marL="514350" indent="-514350">
              <a:buAutoNum type="arabicPeriod" startAt="5"/>
            </a:pPr>
            <a:r>
              <a:rPr lang="en-US" sz="1600" dirty="0" smtClean="0"/>
              <a:t>A </a:t>
            </a:r>
            <a:r>
              <a:rPr lang="en-US" sz="1800" b="1" u="sng" dirty="0"/>
              <a:t>path </a:t>
            </a:r>
            <a:r>
              <a:rPr lang="en-US" sz="1800" b="1" u="sng" dirty="0" smtClean="0"/>
              <a:t>cost </a:t>
            </a:r>
            <a:r>
              <a:rPr lang="en-US" sz="1600" dirty="0"/>
              <a:t>function that assigns a numeric cost to each path. The </a:t>
            </a:r>
            <a:r>
              <a:rPr lang="en-US" sz="1600" dirty="0" smtClean="0"/>
              <a:t>problem-solving agent </a:t>
            </a:r>
            <a:r>
              <a:rPr lang="en-US" sz="1600" dirty="0"/>
              <a:t>chooses a cost function that reflects its own performance measure. </a:t>
            </a:r>
            <a:endParaRPr lang="en-US" sz="1600" dirty="0" smtClean="0"/>
          </a:p>
          <a:p>
            <a:pPr lvl="1"/>
            <a:r>
              <a:rPr lang="en-US" sz="1400" dirty="0" smtClean="0"/>
              <a:t>For </a:t>
            </a:r>
            <a:r>
              <a:rPr lang="en-US" sz="1400" dirty="0"/>
              <a:t>the </a:t>
            </a:r>
            <a:r>
              <a:rPr lang="en-US" sz="1400" dirty="0" smtClean="0"/>
              <a:t>agent trying </a:t>
            </a:r>
            <a:r>
              <a:rPr lang="en-US" sz="1400" dirty="0"/>
              <a:t>to get to </a:t>
            </a:r>
            <a:r>
              <a:rPr lang="en-US" sz="1400" dirty="0" smtClean="0"/>
              <a:t>Mysore, </a:t>
            </a:r>
            <a:r>
              <a:rPr lang="en-US" sz="1400" dirty="0"/>
              <a:t>time is of the essence, so the cost of a path might be its </a:t>
            </a:r>
            <a:r>
              <a:rPr lang="en-US" sz="1400" dirty="0" smtClean="0"/>
              <a:t>length in </a:t>
            </a:r>
            <a:r>
              <a:rPr lang="en-US" sz="1400" dirty="0"/>
              <a:t>kilometers. </a:t>
            </a:r>
            <a:endParaRPr lang="en-US" sz="1400" dirty="0" smtClean="0"/>
          </a:p>
          <a:p>
            <a:pPr lvl="1"/>
            <a:r>
              <a:rPr lang="en-US" sz="1400" dirty="0" smtClean="0"/>
              <a:t>Cost </a:t>
            </a:r>
            <a:r>
              <a:rPr lang="en-US" sz="1400" dirty="0"/>
              <a:t>of a path can be described as </a:t>
            </a:r>
            <a:r>
              <a:rPr lang="en-US" sz="1400" dirty="0" smtClean="0"/>
              <a:t>the </a:t>
            </a:r>
            <a:r>
              <a:rPr lang="en-US" sz="1400" i="1" dirty="0" smtClean="0"/>
              <a:t>sum </a:t>
            </a:r>
            <a:r>
              <a:rPr lang="en-US" sz="1400" dirty="0"/>
              <a:t>of the costs of the individual actions along the path</a:t>
            </a:r>
            <a:r>
              <a:rPr lang="en-US" sz="1400" dirty="0" smtClean="0"/>
              <a:t>.</a:t>
            </a:r>
          </a:p>
          <a:p>
            <a:pPr lvl="1"/>
            <a:r>
              <a:rPr lang="en-US" sz="1400" dirty="0" smtClean="0"/>
              <a:t>The </a:t>
            </a:r>
            <a:r>
              <a:rPr lang="en-US" sz="1400" b="1" dirty="0"/>
              <a:t>step cost </a:t>
            </a:r>
            <a:r>
              <a:rPr lang="en-US" sz="1400" dirty="0"/>
              <a:t>of taking </a:t>
            </a:r>
            <a:r>
              <a:rPr lang="en-US" sz="1400" dirty="0" smtClean="0"/>
              <a:t>action </a:t>
            </a:r>
            <a:r>
              <a:rPr lang="en-US" sz="1400" i="1" dirty="0" smtClean="0"/>
              <a:t>a</a:t>
            </a:r>
            <a:r>
              <a:rPr lang="en-US" sz="1400" dirty="0" smtClean="0"/>
              <a:t> </a:t>
            </a:r>
            <a:r>
              <a:rPr lang="en-US" sz="1400" dirty="0"/>
              <a:t>in state </a:t>
            </a:r>
            <a:r>
              <a:rPr lang="en-US" sz="1400" i="1" dirty="0"/>
              <a:t>s</a:t>
            </a:r>
            <a:r>
              <a:rPr lang="en-US" sz="1400" dirty="0"/>
              <a:t> to reach state </a:t>
            </a:r>
            <a:r>
              <a:rPr lang="en-US" sz="1400" i="1" dirty="0" smtClean="0"/>
              <a:t>s’ </a:t>
            </a:r>
            <a:r>
              <a:rPr lang="en-US" sz="1400" dirty="0" smtClean="0"/>
              <a:t> </a:t>
            </a:r>
            <a:r>
              <a:rPr lang="en-US" sz="1400" dirty="0"/>
              <a:t>is denoted by c(s, a, </a:t>
            </a:r>
            <a:r>
              <a:rPr lang="en-US" sz="1400" dirty="0" smtClean="0"/>
              <a:t>s’)</a:t>
            </a:r>
            <a:endParaRPr lang="en-US" sz="1400" dirty="0"/>
          </a:p>
          <a:p>
            <a:pPr lvl="1"/>
            <a:r>
              <a:rPr lang="en-US" sz="1400" dirty="0" smtClean="0"/>
              <a:t>The </a:t>
            </a:r>
            <a:r>
              <a:rPr lang="en-US" sz="1400" dirty="0"/>
              <a:t>step costs for </a:t>
            </a:r>
            <a:r>
              <a:rPr lang="en-US" sz="1400" dirty="0" smtClean="0"/>
              <a:t>Karnataka are route </a:t>
            </a:r>
            <a:r>
              <a:rPr lang="en-US" sz="1400" dirty="0"/>
              <a:t>distances. </a:t>
            </a:r>
            <a:endParaRPr lang="en-US" sz="1400" dirty="0" smtClean="0"/>
          </a:p>
          <a:p>
            <a:r>
              <a:rPr lang="en-US" sz="1600" dirty="0"/>
              <a:t>A </a:t>
            </a:r>
            <a:r>
              <a:rPr lang="en-US" sz="1600" b="1" dirty="0"/>
              <a:t>solution </a:t>
            </a:r>
            <a:r>
              <a:rPr lang="en-US" sz="1600" dirty="0"/>
              <a:t>to a problem is an </a:t>
            </a:r>
            <a:r>
              <a:rPr lang="en-US" sz="1600" dirty="0" smtClean="0"/>
              <a:t>action sequence </a:t>
            </a:r>
            <a:r>
              <a:rPr lang="en-US" sz="1600" dirty="0"/>
              <a:t>that leads from the initial state to a goal state</a:t>
            </a:r>
            <a:r>
              <a:rPr lang="en-US" sz="1600" dirty="0" smtClean="0"/>
              <a:t>.</a:t>
            </a:r>
          </a:p>
          <a:p>
            <a:r>
              <a:rPr lang="en-US" sz="1600" dirty="0" smtClean="0"/>
              <a:t>Solution </a:t>
            </a:r>
            <a:r>
              <a:rPr lang="en-US" sz="1600" dirty="0"/>
              <a:t>quality is measured by </a:t>
            </a:r>
            <a:r>
              <a:rPr lang="en-US" sz="1600" dirty="0" smtClean="0"/>
              <a:t>the path </a:t>
            </a:r>
            <a:r>
              <a:rPr lang="en-US" sz="1600" dirty="0"/>
              <a:t>cost function, and an </a:t>
            </a:r>
            <a:r>
              <a:rPr lang="en-US" sz="1600" b="1" dirty="0"/>
              <a:t>optimal solution </a:t>
            </a:r>
            <a:r>
              <a:rPr lang="en-US" sz="1600" dirty="0"/>
              <a:t>has the lowest path cost among all solutions</a:t>
            </a:r>
            <a:r>
              <a:rPr lang="en-US" sz="1600" dirty="0" smtClean="0"/>
              <a:t>.</a:t>
            </a:r>
          </a:p>
          <a:p>
            <a:r>
              <a:rPr lang="en-US" sz="1600" dirty="0"/>
              <a:t>The process of removing detail from a </a:t>
            </a:r>
            <a:r>
              <a:rPr lang="en-US" sz="1600" dirty="0" smtClean="0"/>
              <a:t>representation </a:t>
            </a:r>
            <a:r>
              <a:rPr lang="en-IN" sz="1600" dirty="0" smtClean="0"/>
              <a:t>is </a:t>
            </a:r>
            <a:r>
              <a:rPr lang="en-IN" sz="1600" dirty="0"/>
              <a:t>called </a:t>
            </a:r>
            <a:r>
              <a:rPr lang="en-IN" sz="1600" b="1" u="sng" dirty="0"/>
              <a:t>abstraction</a:t>
            </a:r>
            <a:r>
              <a:rPr lang="en-IN" sz="1600" dirty="0" smtClean="0"/>
              <a:t>. (Like Weather, Road Condition etc.)</a:t>
            </a:r>
          </a:p>
          <a:p>
            <a:r>
              <a:rPr lang="en-US" sz="1600" dirty="0"/>
              <a:t>The choice of a good abstraction thus involves removing as </a:t>
            </a:r>
            <a:r>
              <a:rPr lang="en-US" sz="1600" dirty="0" smtClean="0"/>
              <a:t>much detail </a:t>
            </a:r>
            <a:r>
              <a:rPr lang="en-US" sz="1600" dirty="0"/>
              <a:t>as possible while retaining validity and ensuring that the abstract actions are easy </a:t>
            </a:r>
            <a:r>
              <a:rPr lang="en-US" sz="1600" dirty="0" smtClean="0"/>
              <a:t>to </a:t>
            </a:r>
            <a:r>
              <a:rPr lang="en-IN" sz="1600" dirty="0" smtClean="0"/>
              <a:t>carry </a:t>
            </a:r>
            <a:r>
              <a:rPr lang="en-IN" sz="1600" dirty="0"/>
              <a:t>out.</a:t>
            </a:r>
          </a:p>
        </p:txBody>
      </p:sp>
    </p:spTree>
    <p:extLst>
      <p:ext uri="{BB962C8B-B14F-4D97-AF65-F5344CB8AC3E}">
        <p14:creationId xmlns:p14="http://schemas.microsoft.com/office/powerpoint/2010/main" val="40441514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838199" y="524859"/>
            <a:ext cx="9464899" cy="5910734"/>
          </a:xfrm>
          <a:prstGeom prst="rect">
            <a:avLst/>
          </a:prstGeom>
        </p:spPr>
      </p:pic>
    </p:spTree>
    <p:extLst>
      <p:ext uri="{BB962C8B-B14F-4D97-AF65-F5344CB8AC3E}">
        <p14:creationId xmlns:p14="http://schemas.microsoft.com/office/powerpoint/2010/main" val="273907397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91" y="365125"/>
            <a:ext cx="11215534" cy="514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993443" y="6237312"/>
            <a:ext cx="8065246" cy="369332"/>
          </a:xfrm>
          <a:prstGeom prst="rect">
            <a:avLst/>
          </a:prstGeom>
        </p:spPr>
        <p:txBody>
          <a:bodyPr wrap="square">
            <a:spAutoFit/>
          </a:bodyPr>
          <a:lstStyle/>
          <a:p>
            <a:r>
              <a:rPr lang="en-IN" dirty="0"/>
              <a:t>http://inst.eecs.berkeley.edu/~cs61b/fa14/ta-materials/apps/ab_tree_practice/</a:t>
            </a:r>
          </a:p>
        </p:txBody>
      </p:sp>
    </p:spTree>
    <p:extLst>
      <p:ext uri="{BB962C8B-B14F-4D97-AF65-F5344CB8AC3E}">
        <p14:creationId xmlns:p14="http://schemas.microsoft.com/office/powerpoint/2010/main" val="40804483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426" y="202163"/>
            <a:ext cx="11640604" cy="6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35173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337"/>
            <a:ext cx="10515600" cy="368971"/>
          </a:xfrm>
        </p:spPr>
        <p:txBody>
          <a:bodyPr>
            <a:normAutofit fontScale="90000"/>
          </a:bodyPr>
          <a:lstStyle/>
          <a:p>
            <a:r>
              <a:rPr lang="en-IN" dirty="0" smtClean="0"/>
              <a:t>SOLVE…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08276" y="558308"/>
            <a:ext cx="10876262" cy="6177343"/>
          </a:xfrm>
          <a:prstGeom prst="rect">
            <a:avLst/>
          </a:prstGeom>
        </p:spPr>
      </p:pic>
    </p:spTree>
    <p:extLst>
      <p:ext uri="{BB962C8B-B14F-4D97-AF65-F5344CB8AC3E}">
        <p14:creationId xmlns:p14="http://schemas.microsoft.com/office/powerpoint/2010/main" val="1417778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298845" y="267280"/>
            <a:ext cx="11522781" cy="6172157"/>
          </a:xfrm>
          <a:prstGeom prst="rect">
            <a:avLst/>
          </a:prstGeom>
        </p:spPr>
      </p:pic>
    </p:spTree>
    <p:extLst>
      <p:ext uri="{BB962C8B-B14F-4D97-AF65-F5344CB8AC3E}">
        <p14:creationId xmlns:p14="http://schemas.microsoft.com/office/powerpoint/2010/main" val="15465223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6548"/>
          </a:xfrm>
        </p:spPr>
        <p:txBody>
          <a:bodyPr>
            <a:normAutofit fontScale="90000"/>
          </a:bodyPr>
          <a:lstStyle/>
          <a:p>
            <a:pPr algn="ctr"/>
            <a:r>
              <a:rPr lang="en-IN" dirty="0" smtClean="0"/>
              <a:t>Solve using DFS</a:t>
            </a:r>
            <a:endParaRPr lang="en-IN" dirty="0"/>
          </a:p>
        </p:txBody>
      </p:sp>
      <p:pic>
        <p:nvPicPr>
          <p:cNvPr id="5" name="Picture 4"/>
          <p:cNvPicPr>
            <a:picLocks noChangeAspect="1"/>
          </p:cNvPicPr>
          <p:nvPr/>
        </p:nvPicPr>
        <p:blipFill>
          <a:blip r:embed="rId2"/>
          <a:stretch>
            <a:fillRect/>
          </a:stretch>
        </p:blipFill>
        <p:spPr>
          <a:xfrm>
            <a:off x="4700180" y="1487924"/>
            <a:ext cx="2426130" cy="3182904"/>
          </a:xfrm>
          <a:prstGeom prst="rect">
            <a:avLst/>
          </a:prstGeom>
        </p:spPr>
      </p:pic>
      <p:pic>
        <p:nvPicPr>
          <p:cNvPr id="7" name="Content Placeholder 6"/>
          <p:cNvPicPr>
            <a:picLocks noGrp="1" noChangeAspect="1"/>
          </p:cNvPicPr>
          <p:nvPr>
            <p:ph idx="1"/>
          </p:nvPr>
        </p:nvPicPr>
        <p:blipFill>
          <a:blip r:embed="rId3"/>
          <a:stretch>
            <a:fillRect/>
          </a:stretch>
        </p:blipFill>
        <p:spPr>
          <a:xfrm>
            <a:off x="994491" y="1543968"/>
            <a:ext cx="2229998" cy="3070817"/>
          </a:xfrm>
          <a:prstGeom prst="rect">
            <a:avLst/>
          </a:prstGeom>
        </p:spPr>
      </p:pic>
      <p:pic>
        <p:nvPicPr>
          <p:cNvPr id="8" name="Picture 7"/>
          <p:cNvPicPr>
            <a:picLocks noChangeAspect="1"/>
          </p:cNvPicPr>
          <p:nvPr/>
        </p:nvPicPr>
        <p:blipFill>
          <a:blip r:embed="rId4"/>
          <a:stretch>
            <a:fillRect/>
          </a:stretch>
        </p:blipFill>
        <p:spPr>
          <a:xfrm>
            <a:off x="9150439" y="4614785"/>
            <a:ext cx="1592688" cy="2112407"/>
          </a:xfrm>
          <a:prstGeom prst="rect">
            <a:avLst/>
          </a:prstGeom>
        </p:spPr>
      </p:pic>
    </p:spTree>
    <p:extLst>
      <p:ext uri="{BB962C8B-B14F-4D97-AF65-F5344CB8AC3E}">
        <p14:creationId xmlns:p14="http://schemas.microsoft.com/office/powerpoint/2010/main" val="300010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137894" y="231169"/>
            <a:ext cx="7456868" cy="6304859"/>
          </a:xfrm>
          <a:prstGeom prst="rect">
            <a:avLst/>
          </a:prstGeom>
        </p:spPr>
      </p:pic>
    </p:spTree>
    <p:extLst>
      <p:ext uri="{BB962C8B-B14F-4D97-AF65-F5344CB8AC3E}">
        <p14:creationId xmlns:p14="http://schemas.microsoft.com/office/powerpoint/2010/main" val="6453076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a:stretch>
            <a:fillRect/>
          </a:stretch>
        </p:blipFill>
        <p:spPr>
          <a:xfrm>
            <a:off x="462839" y="151370"/>
            <a:ext cx="9299347" cy="6479935"/>
          </a:xfrm>
          <a:prstGeom prst="rect">
            <a:avLst/>
          </a:prstGeom>
        </p:spPr>
      </p:pic>
    </p:spTree>
    <p:extLst>
      <p:ext uri="{BB962C8B-B14F-4D97-AF65-F5344CB8AC3E}">
        <p14:creationId xmlns:p14="http://schemas.microsoft.com/office/powerpoint/2010/main" val="33897172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927" y="157420"/>
            <a:ext cx="10515600" cy="415409"/>
          </a:xfrm>
        </p:spPr>
        <p:txBody>
          <a:bodyPr>
            <a:normAutofit fontScale="90000"/>
          </a:bodyPr>
          <a:lstStyle/>
          <a:p>
            <a:pPr algn="ctr"/>
            <a:r>
              <a:rPr lang="en-IN" dirty="0" smtClean="0"/>
              <a:t>Solve using A*</a:t>
            </a:r>
            <a:endParaRPr lang="en-IN" dirty="0"/>
          </a:p>
        </p:txBody>
      </p:sp>
      <p:pic>
        <p:nvPicPr>
          <p:cNvPr id="6" name="Picture 5"/>
          <p:cNvPicPr>
            <a:picLocks noChangeAspect="1"/>
          </p:cNvPicPr>
          <p:nvPr/>
        </p:nvPicPr>
        <p:blipFill>
          <a:blip r:embed="rId2"/>
          <a:stretch>
            <a:fillRect/>
          </a:stretch>
        </p:blipFill>
        <p:spPr>
          <a:xfrm>
            <a:off x="760927" y="4408723"/>
            <a:ext cx="1592688" cy="2112407"/>
          </a:xfrm>
          <a:prstGeom prst="rect">
            <a:avLst/>
          </a:prstGeom>
        </p:spPr>
      </p:pic>
      <p:pic>
        <p:nvPicPr>
          <p:cNvPr id="7" name="Picture 6"/>
          <p:cNvPicPr>
            <a:picLocks noChangeAspect="1"/>
          </p:cNvPicPr>
          <p:nvPr/>
        </p:nvPicPr>
        <p:blipFill>
          <a:blip r:embed="rId3"/>
          <a:stretch>
            <a:fillRect/>
          </a:stretch>
        </p:blipFill>
        <p:spPr>
          <a:xfrm>
            <a:off x="467932" y="859328"/>
            <a:ext cx="4209354" cy="2630846"/>
          </a:xfrm>
          <a:prstGeom prst="rect">
            <a:avLst/>
          </a:prstGeom>
        </p:spPr>
      </p:pic>
      <p:pic>
        <p:nvPicPr>
          <p:cNvPr id="8" name="Picture 7"/>
          <p:cNvPicPr>
            <a:picLocks noChangeAspect="1"/>
          </p:cNvPicPr>
          <p:nvPr/>
        </p:nvPicPr>
        <p:blipFill>
          <a:blip r:embed="rId4"/>
          <a:stretch>
            <a:fillRect/>
          </a:stretch>
        </p:blipFill>
        <p:spPr>
          <a:xfrm>
            <a:off x="6409086" y="995228"/>
            <a:ext cx="4037277" cy="2494946"/>
          </a:xfrm>
          <a:prstGeom prst="rect">
            <a:avLst/>
          </a:prstGeom>
        </p:spPr>
      </p:pic>
      <p:sp>
        <p:nvSpPr>
          <p:cNvPr id="9" name="TextBox 8"/>
          <p:cNvSpPr txBox="1"/>
          <p:nvPr/>
        </p:nvSpPr>
        <p:spPr>
          <a:xfrm>
            <a:off x="1873539" y="3490174"/>
            <a:ext cx="1398140" cy="400110"/>
          </a:xfrm>
          <a:prstGeom prst="rect">
            <a:avLst/>
          </a:prstGeom>
          <a:noFill/>
        </p:spPr>
        <p:txBody>
          <a:bodyPr wrap="none" rtlCol="0">
            <a:spAutoFit/>
          </a:bodyPr>
          <a:lstStyle/>
          <a:p>
            <a:r>
              <a:rPr lang="en-IN" sz="2000" b="1" dirty="0" smtClean="0"/>
              <a:t>Initial State</a:t>
            </a:r>
            <a:endParaRPr lang="en-IN" sz="2000" b="1" dirty="0"/>
          </a:p>
        </p:txBody>
      </p:sp>
      <p:sp>
        <p:nvSpPr>
          <p:cNvPr id="10" name="TextBox 9"/>
          <p:cNvSpPr txBox="1"/>
          <p:nvPr/>
        </p:nvSpPr>
        <p:spPr>
          <a:xfrm>
            <a:off x="7861054" y="3569514"/>
            <a:ext cx="1386598" cy="400110"/>
          </a:xfrm>
          <a:prstGeom prst="rect">
            <a:avLst/>
          </a:prstGeom>
          <a:noFill/>
        </p:spPr>
        <p:txBody>
          <a:bodyPr wrap="none" rtlCol="0">
            <a:spAutoFit/>
          </a:bodyPr>
          <a:lstStyle/>
          <a:p>
            <a:r>
              <a:rPr lang="en-IN" sz="2000" b="1" dirty="0" smtClean="0"/>
              <a:t>GOAL State</a:t>
            </a:r>
            <a:endParaRPr lang="en-IN" sz="2000" b="1" dirty="0"/>
          </a:p>
        </p:txBody>
      </p:sp>
      <p:sp>
        <p:nvSpPr>
          <p:cNvPr id="11" name="TextBox 10"/>
          <p:cNvSpPr txBox="1"/>
          <p:nvPr/>
        </p:nvSpPr>
        <p:spPr>
          <a:xfrm>
            <a:off x="3271679" y="4470935"/>
            <a:ext cx="1595052" cy="461665"/>
          </a:xfrm>
          <a:prstGeom prst="rect">
            <a:avLst/>
          </a:prstGeom>
          <a:noFill/>
        </p:spPr>
        <p:txBody>
          <a:bodyPr wrap="none" rtlCol="0">
            <a:spAutoFit/>
          </a:bodyPr>
          <a:lstStyle/>
          <a:p>
            <a:r>
              <a:rPr lang="en-IN" sz="2400" b="1" dirty="0" smtClean="0"/>
              <a:t>Heuristic ? </a:t>
            </a:r>
            <a:endParaRPr lang="en-IN" sz="2400" b="1" dirty="0"/>
          </a:p>
        </p:txBody>
      </p:sp>
      <p:sp>
        <p:nvSpPr>
          <p:cNvPr id="12" name="Rectangle 11"/>
          <p:cNvSpPr/>
          <p:nvPr/>
        </p:nvSpPr>
        <p:spPr>
          <a:xfrm>
            <a:off x="4866731" y="4517101"/>
            <a:ext cx="3147015" cy="369332"/>
          </a:xfrm>
          <a:prstGeom prst="rect">
            <a:avLst/>
          </a:prstGeom>
        </p:spPr>
        <p:txBody>
          <a:bodyPr wrap="none">
            <a:spAutoFit/>
          </a:bodyPr>
          <a:lstStyle/>
          <a:p>
            <a:r>
              <a:rPr lang="en-IN" b="1" dirty="0">
                <a:latin typeface="medium-content-serif-font"/>
              </a:rPr>
              <a:t>f-score = h-score + g-score</a:t>
            </a:r>
            <a:endParaRPr lang="en-IN" dirty="0"/>
          </a:p>
        </p:txBody>
      </p:sp>
      <p:sp>
        <p:nvSpPr>
          <p:cNvPr id="13" name="Rectangle 12"/>
          <p:cNvSpPr/>
          <p:nvPr/>
        </p:nvSpPr>
        <p:spPr>
          <a:xfrm>
            <a:off x="3271678" y="4978766"/>
            <a:ext cx="8795825" cy="584775"/>
          </a:xfrm>
          <a:prstGeom prst="rect">
            <a:avLst/>
          </a:prstGeom>
        </p:spPr>
        <p:txBody>
          <a:bodyPr wrap="square">
            <a:spAutoFit/>
          </a:bodyPr>
          <a:lstStyle/>
          <a:p>
            <a:r>
              <a:rPr lang="en-US" sz="1600" b="1" dirty="0">
                <a:latin typeface="medium-content-serif-font"/>
              </a:rPr>
              <a:t>h-score</a:t>
            </a:r>
            <a:r>
              <a:rPr lang="en-US" sz="1600" dirty="0">
                <a:latin typeface="medium-content-serif-font"/>
              </a:rPr>
              <a:t> </a:t>
            </a:r>
            <a:r>
              <a:rPr lang="en-US" sz="1600" dirty="0" smtClean="0">
                <a:latin typeface="medium-content-serif-font"/>
              </a:rPr>
              <a:t>: Number </a:t>
            </a:r>
            <a:r>
              <a:rPr lang="en-US" sz="1600" dirty="0">
                <a:latin typeface="medium-content-serif-font"/>
              </a:rPr>
              <a:t>of misplaced tiles by comparing the current state and the goal </a:t>
            </a:r>
            <a:r>
              <a:rPr lang="en-US" sz="1600" dirty="0" smtClean="0">
                <a:latin typeface="medium-content-serif-font"/>
              </a:rPr>
              <a:t>state </a:t>
            </a:r>
            <a:r>
              <a:rPr lang="en-IN" sz="1600" dirty="0" smtClean="0"/>
              <a:t>(</a:t>
            </a:r>
            <a:r>
              <a:rPr lang="en-US" sz="1600" dirty="0"/>
              <a:t>summation of the Manhattan distance between misplaced nodes</a:t>
            </a:r>
            <a:r>
              <a:rPr lang="en-IN" sz="1600" dirty="0" smtClean="0"/>
              <a:t>)</a:t>
            </a:r>
            <a:endParaRPr lang="en-US" sz="1600" dirty="0" smtClean="0">
              <a:latin typeface="medium-content-serif-font"/>
            </a:endParaRPr>
          </a:p>
        </p:txBody>
      </p:sp>
      <p:sp>
        <p:nvSpPr>
          <p:cNvPr id="14" name="Rectangle 13"/>
          <p:cNvSpPr/>
          <p:nvPr/>
        </p:nvSpPr>
        <p:spPr>
          <a:xfrm>
            <a:off x="3271678" y="5609707"/>
            <a:ext cx="8576885" cy="338554"/>
          </a:xfrm>
          <a:prstGeom prst="rect">
            <a:avLst/>
          </a:prstGeom>
        </p:spPr>
        <p:txBody>
          <a:bodyPr wrap="square">
            <a:spAutoFit/>
          </a:bodyPr>
          <a:lstStyle/>
          <a:p>
            <a:r>
              <a:rPr lang="en-US" sz="1600" b="1" dirty="0">
                <a:latin typeface="medium-content-serif-font"/>
              </a:rPr>
              <a:t>g-score</a:t>
            </a:r>
            <a:r>
              <a:rPr lang="en-US" sz="1600" dirty="0">
                <a:latin typeface="medium-content-serif-font"/>
              </a:rPr>
              <a:t> </a:t>
            </a:r>
            <a:r>
              <a:rPr lang="en-US" sz="1600" dirty="0" smtClean="0">
                <a:latin typeface="medium-content-serif-font"/>
              </a:rPr>
              <a:t>: Number </a:t>
            </a:r>
            <a:r>
              <a:rPr lang="en-US" sz="1600" dirty="0">
                <a:latin typeface="medium-content-serif-font"/>
              </a:rPr>
              <a:t>of nodes traversed from start node to get to the current node.</a:t>
            </a:r>
            <a:endParaRPr lang="en-IN" sz="1600" dirty="0"/>
          </a:p>
        </p:txBody>
      </p:sp>
    </p:spTree>
    <p:extLst>
      <p:ext uri="{BB962C8B-B14F-4D97-AF65-F5344CB8AC3E}">
        <p14:creationId xmlns:p14="http://schemas.microsoft.com/office/powerpoint/2010/main" val="414818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33658" y="365125"/>
            <a:ext cx="8498984" cy="6375215"/>
          </a:xfrm>
          <a:prstGeom prst="rect">
            <a:avLst/>
          </a:prstGeom>
        </p:spPr>
      </p:pic>
    </p:spTree>
    <p:extLst>
      <p:ext uri="{BB962C8B-B14F-4D97-AF65-F5344CB8AC3E}">
        <p14:creationId xmlns:p14="http://schemas.microsoft.com/office/powerpoint/2010/main" val="35904778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05693" y="1207730"/>
            <a:ext cx="6757518" cy="4391025"/>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115909" y="1265617"/>
            <a:ext cx="5001084" cy="4333138"/>
          </a:xfrm>
          <a:prstGeom prst="rect">
            <a:avLst/>
          </a:prstGeom>
          <a:ln>
            <a:solidFill>
              <a:schemeClr val="tx1"/>
            </a:solidFill>
          </a:ln>
        </p:spPr>
      </p:pic>
      <p:sp>
        <p:nvSpPr>
          <p:cNvPr id="6" name="TextBox 5"/>
          <p:cNvSpPr txBox="1"/>
          <p:nvPr/>
        </p:nvSpPr>
        <p:spPr>
          <a:xfrm>
            <a:off x="4189715" y="154547"/>
            <a:ext cx="3658053" cy="523220"/>
          </a:xfrm>
          <a:prstGeom prst="rect">
            <a:avLst/>
          </a:prstGeom>
          <a:noFill/>
        </p:spPr>
        <p:txBody>
          <a:bodyPr wrap="none" rtlCol="0">
            <a:spAutoFit/>
          </a:bodyPr>
          <a:lstStyle/>
          <a:p>
            <a:r>
              <a:rPr lang="en-IN" sz="2800" b="1" u="sng" dirty="0" smtClean="0"/>
              <a:t>NAVIGATION PROBLEM</a:t>
            </a:r>
            <a:endParaRPr lang="en-IN" sz="2800" b="1" u="sng" dirty="0"/>
          </a:p>
        </p:txBody>
      </p:sp>
    </p:spTree>
    <p:extLst>
      <p:ext uri="{BB962C8B-B14F-4D97-AF65-F5344CB8AC3E}">
        <p14:creationId xmlns:p14="http://schemas.microsoft.com/office/powerpoint/2010/main" val="3529200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927" y="157420"/>
            <a:ext cx="10515600" cy="415409"/>
          </a:xfrm>
        </p:spPr>
        <p:txBody>
          <a:bodyPr>
            <a:normAutofit fontScale="90000"/>
          </a:bodyPr>
          <a:lstStyle/>
          <a:p>
            <a:r>
              <a:rPr lang="en-IN" dirty="0" smtClean="0"/>
              <a:t>Solve using A*</a:t>
            </a:r>
            <a:endParaRPr lang="en-IN" dirty="0"/>
          </a:p>
        </p:txBody>
      </p:sp>
      <p:pic>
        <p:nvPicPr>
          <p:cNvPr id="6" name="Picture 5"/>
          <p:cNvPicPr>
            <a:picLocks noChangeAspect="1"/>
          </p:cNvPicPr>
          <p:nvPr/>
        </p:nvPicPr>
        <p:blipFill>
          <a:blip r:embed="rId2"/>
          <a:stretch>
            <a:fillRect/>
          </a:stretch>
        </p:blipFill>
        <p:spPr>
          <a:xfrm>
            <a:off x="760927" y="4408723"/>
            <a:ext cx="1592688" cy="2112407"/>
          </a:xfrm>
          <a:prstGeom prst="rect">
            <a:avLst/>
          </a:prstGeom>
        </p:spPr>
      </p:pic>
      <p:pic>
        <p:nvPicPr>
          <p:cNvPr id="7" name="Picture 6"/>
          <p:cNvPicPr>
            <a:picLocks noChangeAspect="1"/>
          </p:cNvPicPr>
          <p:nvPr/>
        </p:nvPicPr>
        <p:blipFill>
          <a:blip r:embed="rId3"/>
          <a:stretch>
            <a:fillRect/>
          </a:stretch>
        </p:blipFill>
        <p:spPr>
          <a:xfrm>
            <a:off x="467932" y="859328"/>
            <a:ext cx="4209354" cy="2630846"/>
          </a:xfrm>
          <a:prstGeom prst="rect">
            <a:avLst/>
          </a:prstGeom>
        </p:spPr>
      </p:pic>
      <p:pic>
        <p:nvPicPr>
          <p:cNvPr id="8" name="Picture 7"/>
          <p:cNvPicPr>
            <a:picLocks noChangeAspect="1"/>
          </p:cNvPicPr>
          <p:nvPr/>
        </p:nvPicPr>
        <p:blipFill>
          <a:blip r:embed="rId4"/>
          <a:stretch>
            <a:fillRect/>
          </a:stretch>
        </p:blipFill>
        <p:spPr>
          <a:xfrm>
            <a:off x="6409086" y="995228"/>
            <a:ext cx="4037277" cy="2494946"/>
          </a:xfrm>
          <a:prstGeom prst="rect">
            <a:avLst/>
          </a:prstGeom>
        </p:spPr>
      </p:pic>
      <p:sp>
        <p:nvSpPr>
          <p:cNvPr id="9" name="TextBox 8"/>
          <p:cNvSpPr txBox="1"/>
          <p:nvPr/>
        </p:nvSpPr>
        <p:spPr>
          <a:xfrm>
            <a:off x="1873539" y="3490174"/>
            <a:ext cx="1398140" cy="400110"/>
          </a:xfrm>
          <a:prstGeom prst="rect">
            <a:avLst/>
          </a:prstGeom>
          <a:noFill/>
        </p:spPr>
        <p:txBody>
          <a:bodyPr wrap="none" rtlCol="0">
            <a:spAutoFit/>
          </a:bodyPr>
          <a:lstStyle/>
          <a:p>
            <a:r>
              <a:rPr lang="en-IN" sz="2000" b="1" dirty="0" smtClean="0"/>
              <a:t>Initial State</a:t>
            </a:r>
            <a:endParaRPr lang="en-IN" sz="2000" b="1" dirty="0"/>
          </a:p>
        </p:txBody>
      </p:sp>
      <p:sp>
        <p:nvSpPr>
          <p:cNvPr id="10" name="TextBox 9"/>
          <p:cNvSpPr txBox="1"/>
          <p:nvPr/>
        </p:nvSpPr>
        <p:spPr>
          <a:xfrm>
            <a:off x="7861054" y="3569514"/>
            <a:ext cx="1386598" cy="400110"/>
          </a:xfrm>
          <a:prstGeom prst="rect">
            <a:avLst/>
          </a:prstGeom>
          <a:noFill/>
        </p:spPr>
        <p:txBody>
          <a:bodyPr wrap="none" rtlCol="0">
            <a:spAutoFit/>
          </a:bodyPr>
          <a:lstStyle/>
          <a:p>
            <a:r>
              <a:rPr lang="en-IN" sz="2000" b="1" dirty="0" smtClean="0"/>
              <a:t>GOAL State</a:t>
            </a:r>
            <a:endParaRPr lang="en-IN" sz="2000" b="1" dirty="0"/>
          </a:p>
        </p:txBody>
      </p:sp>
      <p:sp>
        <p:nvSpPr>
          <p:cNvPr id="11" name="TextBox 10"/>
          <p:cNvSpPr txBox="1"/>
          <p:nvPr/>
        </p:nvSpPr>
        <p:spPr>
          <a:xfrm>
            <a:off x="3271679" y="4365608"/>
            <a:ext cx="1595052" cy="461665"/>
          </a:xfrm>
          <a:prstGeom prst="rect">
            <a:avLst/>
          </a:prstGeom>
          <a:noFill/>
        </p:spPr>
        <p:txBody>
          <a:bodyPr wrap="square" rtlCol="0">
            <a:spAutoFit/>
          </a:bodyPr>
          <a:lstStyle/>
          <a:p>
            <a:r>
              <a:rPr lang="en-IN" sz="2400" b="1" dirty="0" smtClean="0"/>
              <a:t>Heuristic ? </a:t>
            </a:r>
            <a:endParaRPr lang="en-IN" sz="2400" b="1" dirty="0"/>
          </a:p>
        </p:txBody>
      </p:sp>
      <p:sp>
        <p:nvSpPr>
          <p:cNvPr id="12" name="Rectangle 11"/>
          <p:cNvSpPr/>
          <p:nvPr/>
        </p:nvSpPr>
        <p:spPr>
          <a:xfrm>
            <a:off x="4969762" y="4457941"/>
            <a:ext cx="2287806" cy="369332"/>
          </a:xfrm>
          <a:prstGeom prst="rect">
            <a:avLst/>
          </a:prstGeom>
        </p:spPr>
        <p:txBody>
          <a:bodyPr wrap="none">
            <a:spAutoFit/>
          </a:bodyPr>
          <a:lstStyle/>
          <a:p>
            <a:r>
              <a:rPr lang="en-IN" b="1" dirty="0" smtClean="0">
                <a:latin typeface="medium-content-serif-font"/>
              </a:rPr>
              <a:t>H Score / M - Score</a:t>
            </a:r>
            <a:endParaRPr lang="en-IN" dirty="0"/>
          </a:p>
        </p:txBody>
      </p:sp>
      <p:sp>
        <p:nvSpPr>
          <p:cNvPr id="3" name="Rectangle 2"/>
          <p:cNvSpPr/>
          <p:nvPr/>
        </p:nvSpPr>
        <p:spPr>
          <a:xfrm>
            <a:off x="3061499" y="4890658"/>
            <a:ext cx="8864337" cy="2031325"/>
          </a:xfrm>
          <a:prstGeom prst="rect">
            <a:avLst/>
          </a:prstGeom>
        </p:spPr>
        <p:txBody>
          <a:bodyPr wrap="square">
            <a:spAutoFit/>
          </a:bodyPr>
          <a:lstStyle/>
          <a:p>
            <a:pPr>
              <a:buFont typeface="Arial" panose="020B0604020202020204" pitchFamily="34" charset="0"/>
              <a:buChar char="•"/>
            </a:pPr>
            <a:r>
              <a:rPr lang="en-US" b="1" i="1" u="sng" dirty="0">
                <a:solidFill>
                  <a:srgbClr val="000000"/>
                </a:solidFill>
                <a:latin typeface="Times New Roman" panose="02020603050405020304" pitchFamily="18" charset="0"/>
              </a:rPr>
              <a:t>Hamming priority </a:t>
            </a:r>
            <a:r>
              <a:rPr lang="en-US" b="1" i="1" u="sng" dirty="0" smtClean="0">
                <a:solidFill>
                  <a:srgbClr val="000000"/>
                </a:solidFill>
                <a:latin typeface="Times New Roman" panose="02020603050405020304" pitchFamily="18" charset="0"/>
              </a:rPr>
              <a:t>function</a:t>
            </a:r>
            <a:r>
              <a:rPr lang="en-US" i="1" dirty="0" smtClean="0">
                <a:solidFill>
                  <a:srgbClr val="000000"/>
                </a:solidFill>
                <a:latin typeface="Times New Roman" panose="02020603050405020304" pitchFamily="18" charset="0"/>
              </a:rPr>
              <a:t>:</a:t>
            </a:r>
            <a:r>
              <a:rPr lang="en-US" dirty="0">
                <a:solidFill>
                  <a:srgbClr val="000000"/>
                </a:solidFill>
                <a:latin typeface="Times New Roman" panose="02020603050405020304" pitchFamily="18" charset="0"/>
              </a:rPr>
              <a:t> The number of blocks in the wrong position, plus the number of moves made so far to get to the state. </a:t>
            </a:r>
            <a:r>
              <a:rPr lang="en-US" dirty="0" smtClean="0">
                <a:solidFill>
                  <a:srgbClr val="000000"/>
                </a:solidFill>
                <a:latin typeface="Times New Roman" panose="02020603050405020304" pitchFamily="18" charset="0"/>
              </a:rPr>
              <a:t>(A </a:t>
            </a:r>
            <a:r>
              <a:rPr lang="en-US" dirty="0">
                <a:solidFill>
                  <a:srgbClr val="000000"/>
                </a:solidFill>
                <a:latin typeface="Times New Roman" panose="02020603050405020304" pitchFamily="18" charset="0"/>
              </a:rPr>
              <a:t>state with a small number of blocks in the wrong position is close to the goal state, and we prefer a state that have been reached using a small number of moves</a:t>
            </a:r>
            <a:r>
              <a:rPr lang="en-US" dirty="0" smtClean="0">
                <a:solidFill>
                  <a:srgbClr val="000000"/>
                </a:solidFill>
                <a:latin typeface="Times New Roman" panose="02020603050405020304" pitchFamily="18" charset="0"/>
              </a:rPr>
              <a:t>.)</a:t>
            </a:r>
            <a:endParaRPr lang="en-US" dirty="0">
              <a:solidFill>
                <a:srgbClr val="000000"/>
              </a:solidFill>
              <a:latin typeface="Times New Roman" panose="02020603050405020304" pitchFamily="18" charset="0"/>
            </a:endParaRPr>
          </a:p>
          <a:p>
            <a:pPr>
              <a:buFont typeface="Arial" panose="020B0604020202020204" pitchFamily="34" charset="0"/>
              <a:buChar char="•"/>
            </a:pPr>
            <a:r>
              <a:rPr lang="en-US" b="1" i="1" u="sng" dirty="0">
                <a:solidFill>
                  <a:srgbClr val="000000"/>
                </a:solidFill>
                <a:latin typeface="Times New Roman" panose="02020603050405020304" pitchFamily="18" charset="0"/>
              </a:rPr>
              <a:t>Manhattan priority </a:t>
            </a:r>
            <a:r>
              <a:rPr lang="en-US" b="1" i="1" u="sng" dirty="0" smtClean="0">
                <a:solidFill>
                  <a:srgbClr val="000000"/>
                </a:solidFill>
                <a:latin typeface="Times New Roman" panose="02020603050405020304" pitchFamily="18" charset="0"/>
              </a:rPr>
              <a:t>function</a:t>
            </a:r>
            <a:r>
              <a:rPr lang="en-US" i="1" dirty="0" smtClean="0">
                <a:solidFill>
                  <a:srgbClr val="000000"/>
                </a:solidFill>
                <a:latin typeface="Times New Roman" panose="02020603050405020304" pitchFamily="18" charset="0"/>
              </a:rPr>
              <a:t>:</a:t>
            </a:r>
            <a:r>
              <a:rPr lang="en-US" dirty="0">
                <a:solidFill>
                  <a:srgbClr val="000000"/>
                </a:solidFill>
                <a:latin typeface="Times New Roman" panose="02020603050405020304" pitchFamily="18" charset="0"/>
              </a:rPr>
              <a:t> The sum of the distances (sum of the vertical and horizontal distance) from the blocks to their goal positions, plus the number of moves made so far to get to the state.</a:t>
            </a:r>
            <a:endParaRPr lang="en-US"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3030078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3457"/>
            <a:ext cx="10515600" cy="1325563"/>
          </a:xfrm>
        </p:spPr>
        <p:txBody>
          <a:bodyPr/>
          <a:lstStyle/>
          <a:p>
            <a:r>
              <a:rPr lang="en-IN" dirty="0" smtClean="0"/>
              <a:t>Solve using Alpha Beta Pruning</a:t>
            </a:r>
            <a:endParaRPr lang="en-IN" dirty="0"/>
          </a:p>
        </p:txBody>
      </p:sp>
      <p:pic>
        <p:nvPicPr>
          <p:cNvPr id="4" name="Picture 3"/>
          <p:cNvPicPr>
            <a:picLocks noChangeAspect="1"/>
          </p:cNvPicPr>
          <p:nvPr/>
        </p:nvPicPr>
        <p:blipFill>
          <a:blip r:embed="rId2"/>
          <a:stretch>
            <a:fillRect/>
          </a:stretch>
        </p:blipFill>
        <p:spPr>
          <a:xfrm>
            <a:off x="242887" y="1690688"/>
            <a:ext cx="11706225" cy="4953000"/>
          </a:xfrm>
          <a:prstGeom prst="rect">
            <a:avLst/>
          </a:prstGeom>
        </p:spPr>
      </p:pic>
    </p:spTree>
    <p:extLst>
      <p:ext uri="{BB962C8B-B14F-4D97-AF65-F5344CB8AC3E}">
        <p14:creationId xmlns:p14="http://schemas.microsoft.com/office/powerpoint/2010/main" val="228880795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77616" y="365124"/>
            <a:ext cx="11777109" cy="5147033"/>
          </a:xfrm>
          <a:prstGeom prst="rect">
            <a:avLst/>
          </a:prstGeom>
        </p:spPr>
      </p:pic>
    </p:spTree>
    <p:extLst>
      <p:ext uri="{BB962C8B-B14F-4D97-AF65-F5344CB8AC3E}">
        <p14:creationId xmlns:p14="http://schemas.microsoft.com/office/powerpoint/2010/main" val="186150905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 name="Content Placeholder 7"/>
          <p:cNvPicPr>
            <a:picLocks noGrp="1" noChangeAspect="1"/>
          </p:cNvPicPr>
          <p:nvPr>
            <p:ph idx="1"/>
          </p:nvPr>
        </p:nvPicPr>
        <p:blipFill>
          <a:blip r:embed="rId2"/>
          <a:stretch>
            <a:fillRect/>
          </a:stretch>
        </p:blipFill>
        <p:spPr>
          <a:xfrm>
            <a:off x="513678" y="2041011"/>
            <a:ext cx="11034147" cy="691177"/>
          </a:xfrm>
          <a:prstGeom prst="rect">
            <a:avLst/>
          </a:prstGeom>
        </p:spPr>
      </p:pic>
      <p:pic>
        <p:nvPicPr>
          <p:cNvPr id="7" name="Picture 6"/>
          <p:cNvPicPr>
            <a:picLocks noChangeAspect="1"/>
          </p:cNvPicPr>
          <p:nvPr/>
        </p:nvPicPr>
        <p:blipFill>
          <a:blip r:embed="rId3"/>
          <a:stretch>
            <a:fillRect/>
          </a:stretch>
        </p:blipFill>
        <p:spPr>
          <a:xfrm>
            <a:off x="643674" y="230188"/>
            <a:ext cx="10774157" cy="1675886"/>
          </a:xfrm>
          <a:prstGeom prst="rect">
            <a:avLst/>
          </a:prstGeom>
        </p:spPr>
      </p:pic>
      <p:pic>
        <p:nvPicPr>
          <p:cNvPr id="9" name="Picture 8"/>
          <p:cNvPicPr>
            <a:picLocks noChangeAspect="1"/>
          </p:cNvPicPr>
          <p:nvPr/>
        </p:nvPicPr>
        <p:blipFill>
          <a:blip r:embed="rId4"/>
          <a:stretch>
            <a:fillRect/>
          </a:stretch>
        </p:blipFill>
        <p:spPr>
          <a:xfrm>
            <a:off x="8149239" y="2732188"/>
            <a:ext cx="3754709" cy="3322751"/>
          </a:xfrm>
          <a:prstGeom prst="rect">
            <a:avLst/>
          </a:prstGeom>
        </p:spPr>
      </p:pic>
      <p:pic>
        <p:nvPicPr>
          <p:cNvPr id="10" name="Picture 9"/>
          <p:cNvPicPr>
            <a:picLocks noChangeAspect="1"/>
          </p:cNvPicPr>
          <p:nvPr/>
        </p:nvPicPr>
        <p:blipFill>
          <a:blip r:embed="rId5"/>
          <a:stretch>
            <a:fillRect/>
          </a:stretch>
        </p:blipFill>
        <p:spPr>
          <a:xfrm>
            <a:off x="513678" y="2732188"/>
            <a:ext cx="7451024" cy="3438662"/>
          </a:xfrm>
          <a:prstGeom prst="rect">
            <a:avLst/>
          </a:prstGeom>
        </p:spPr>
      </p:pic>
      <p:sp>
        <p:nvSpPr>
          <p:cNvPr id="11" name="Rectangle 10"/>
          <p:cNvSpPr/>
          <p:nvPr/>
        </p:nvSpPr>
        <p:spPr>
          <a:xfrm>
            <a:off x="838200" y="6153895"/>
            <a:ext cx="10515600" cy="461665"/>
          </a:xfrm>
          <a:prstGeom prst="rect">
            <a:avLst/>
          </a:prstGeom>
        </p:spPr>
        <p:txBody>
          <a:bodyPr wrap="square">
            <a:spAutoFit/>
          </a:bodyPr>
          <a:lstStyle/>
          <a:p>
            <a:r>
              <a:rPr lang="en-US" sz="2400" b="1" dirty="0"/>
              <a:t>Is the network arc-consistent ? If not, compute the arc-consistent network.</a:t>
            </a:r>
            <a:endParaRPr lang="en-IN" sz="2400" b="1" dirty="0"/>
          </a:p>
        </p:txBody>
      </p:sp>
    </p:spTree>
    <p:extLst>
      <p:ext uri="{BB962C8B-B14F-4D97-AF65-F5344CB8AC3E}">
        <p14:creationId xmlns:p14="http://schemas.microsoft.com/office/powerpoint/2010/main" val="376081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48047" y="790127"/>
            <a:ext cx="10912157" cy="5262943"/>
          </a:xfrm>
          <a:prstGeom prst="rect">
            <a:avLst/>
          </a:prstGeom>
        </p:spPr>
      </p:pic>
    </p:spTree>
    <p:extLst>
      <p:ext uri="{BB962C8B-B14F-4D97-AF65-F5344CB8AC3E}">
        <p14:creationId xmlns:p14="http://schemas.microsoft.com/office/powerpoint/2010/main" val="252071075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8590" y="124870"/>
            <a:ext cx="6353175" cy="689932"/>
          </a:xfrm>
          <a:prstGeom prst="rect">
            <a:avLst/>
          </a:prstGeom>
        </p:spPr>
        <p:txBody>
          <a:bodyPr vert="horz" wrap="square" lIns="0" tIns="12700" rIns="0" bIns="0" rtlCol="0">
            <a:spAutoFit/>
          </a:bodyPr>
          <a:lstStyle/>
          <a:p>
            <a:pPr marL="12700">
              <a:lnSpc>
                <a:spcPct val="100000"/>
              </a:lnSpc>
              <a:spcBef>
                <a:spcPts val="100"/>
              </a:spcBef>
            </a:pPr>
            <a:endParaRPr spc="60" dirty="0"/>
          </a:p>
        </p:txBody>
      </p:sp>
      <p:sp>
        <p:nvSpPr>
          <p:cNvPr id="3" name="object 3"/>
          <p:cNvSpPr txBox="1"/>
          <p:nvPr/>
        </p:nvSpPr>
        <p:spPr>
          <a:xfrm>
            <a:off x="4687663" y="182816"/>
            <a:ext cx="2680970" cy="574040"/>
          </a:xfrm>
          <a:prstGeom prst="rect">
            <a:avLst/>
          </a:prstGeom>
        </p:spPr>
        <p:txBody>
          <a:bodyPr vert="horz" wrap="square" lIns="0" tIns="12700" rIns="0" bIns="0" rtlCol="0">
            <a:spAutoFit/>
          </a:bodyPr>
          <a:lstStyle/>
          <a:p>
            <a:pPr marL="12700">
              <a:lnSpc>
                <a:spcPct val="100000"/>
              </a:lnSpc>
              <a:spcBef>
                <a:spcPts val="100"/>
              </a:spcBef>
            </a:pPr>
            <a:r>
              <a:rPr sz="3600" spc="-50" dirty="0">
                <a:solidFill>
                  <a:srgbClr val="252525"/>
                </a:solidFill>
                <a:latin typeface="Arial"/>
                <a:cs typeface="Arial"/>
              </a:rPr>
              <a:t>“Reasoning</a:t>
            </a:r>
            <a:r>
              <a:rPr sz="3600" spc="-120" dirty="0">
                <a:solidFill>
                  <a:srgbClr val="252525"/>
                </a:solidFill>
                <a:latin typeface="Arial"/>
                <a:cs typeface="Arial"/>
              </a:rPr>
              <a:t>”?</a:t>
            </a:r>
            <a:endParaRPr sz="3600" dirty="0">
              <a:latin typeface="Arial"/>
              <a:cs typeface="Arial"/>
            </a:endParaRPr>
          </a:p>
        </p:txBody>
      </p:sp>
      <p:sp>
        <p:nvSpPr>
          <p:cNvPr id="4" name="object 4"/>
          <p:cNvSpPr txBox="1"/>
          <p:nvPr/>
        </p:nvSpPr>
        <p:spPr>
          <a:xfrm>
            <a:off x="2668270" y="1382013"/>
            <a:ext cx="8759190" cy="330835"/>
          </a:xfrm>
          <a:prstGeom prst="rect">
            <a:avLst/>
          </a:prstGeom>
        </p:spPr>
        <p:txBody>
          <a:bodyPr vert="horz" wrap="square" lIns="0" tIns="13335" rIns="0" bIns="0" rtlCol="0">
            <a:spAutoFit/>
          </a:bodyPr>
          <a:lstStyle/>
          <a:p>
            <a:pPr marL="12700">
              <a:lnSpc>
                <a:spcPct val="100000"/>
              </a:lnSpc>
              <a:spcBef>
                <a:spcPts val="105"/>
              </a:spcBef>
            </a:pPr>
            <a:r>
              <a:rPr sz="2000" spc="380" dirty="0">
                <a:solidFill>
                  <a:srgbClr val="A42F0F"/>
                </a:solidFill>
                <a:latin typeface="Arial"/>
                <a:cs typeface="Arial"/>
              </a:rPr>
              <a:t> </a:t>
            </a:r>
            <a:r>
              <a:rPr sz="2000" spc="-45" dirty="0">
                <a:solidFill>
                  <a:srgbClr val="404040"/>
                </a:solidFill>
                <a:latin typeface="Arial"/>
                <a:cs typeface="Arial"/>
              </a:rPr>
              <a:t>Reasoning </a:t>
            </a:r>
            <a:r>
              <a:rPr sz="2000" spc="-60" dirty="0">
                <a:solidFill>
                  <a:srgbClr val="404040"/>
                </a:solidFill>
                <a:latin typeface="Arial"/>
                <a:cs typeface="Arial"/>
              </a:rPr>
              <a:t>is </a:t>
            </a:r>
            <a:r>
              <a:rPr sz="2000" spc="-40" dirty="0">
                <a:solidFill>
                  <a:srgbClr val="404040"/>
                </a:solidFill>
                <a:latin typeface="Arial"/>
                <a:cs typeface="Arial"/>
              </a:rPr>
              <a:t>an </a:t>
            </a:r>
            <a:r>
              <a:rPr sz="2000" spc="-20" dirty="0">
                <a:solidFill>
                  <a:srgbClr val="404040"/>
                </a:solidFill>
                <a:latin typeface="Arial"/>
                <a:cs typeface="Arial"/>
              </a:rPr>
              <a:t>act </a:t>
            </a:r>
            <a:r>
              <a:rPr sz="2000" spc="65" dirty="0">
                <a:solidFill>
                  <a:srgbClr val="404040"/>
                </a:solidFill>
                <a:latin typeface="Arial"/>
                <a:cs typeface="Arial"/>
              </a:rPr>
              <a:t>of </a:t>
            </a:r>
            <a:r>
              <a:rPr sz="2000" spc="15" dirty="0">
                <a:solidFill>
                  <a:srgbClr val="404040"/>
                </a:solidFill>
                <a:latin typeface="Arial"/>
                <a:cs typeface="Arial"/>
              </a:rPr>
              <a:t>deriving </a:t>
            </a:r>
            <a:r>
              <a:rPr sz="2000" spc="-95" dirty="0">
                <a:solidFill>
                  <a:srgbClr val="404040"/>
                </a:solidFill>
                <a:latin typeface="Arial"/>
                <a:cs typeface="Arial"/>
              </a:rPr>
              <a:t>a </a:t>
            </a:r>
            <a:r>
              <a:rPr sz="2000" spc="-10" dirty="0">
                <a:solidFill>
                  <a:srgbClr val="404040"/>
                </a:solidFill>
                <a:latin typeface="Arial"/>
                <a:cs typeface="Arial"/>
              </a:rPr>
              <a:t>conclusion </a:t>
            </a:r>
            <a:r>
              <a:rPr sz="2000" spc="55" dirty="0">
                <a:solidFill>
                  <a:srgbClr val="404040"/>
                </a:solidFill>
                <a:latin typeface="Arial"/>
                <a:cs typeface="Arial"/>
              </a:rPr>
              <a:t>from </a:t>
            </a:r>
            <a:r>
              <a:rPr sz="2000" spc="-5" dirty="0">
                <a:solidFill>
                  <a:srgbClr val="404040"/>
                </a:solidFill>
                <a:latin typeface="Arial"/>
                <a:cs typeface="Arial"/>
              </a:rPr>
              <a:t>certain </a:t>
            </a:r>
            <a:r>
              <a:rPr sz="2000" spc="-35" dirty="0">
                <a:solidFill>
                  <a:srgbClr val="404040"/>
                </a:solidFill>
                <a:latin typeface="Arial"/>
                <a:cs typeface="Arial"/>
              </a:rPr>
              <a:t>premises </a:t>
            </a:r>
            <a:r>
              <a:rPr sz="2000" spc="-5" dirty="0">
                <a:solidFill>
                  <a:srgbClr val="404040"/>
                </a:solidFill>
                <a:latin typeface="Arial"/>
                <a:cs typeface="Arial"/>
              </a:rPr>
              <a:t>using</a:t>
            </a:r>
            <a:r>
              <a:rPr sz="2000" spc="540" dirty="0">
                <a:solidFill>
                  <a:srgbClr val="404040"/>
                </a:solidFill>
                <a:latin typeface="Arial"/>
                <a:cs typeface="Arial"/>
              </a:rPr>
              <a:t> </a:t>
            </a:r>
            <a:r>
              <a:rPr sz="2000" spc="-505" dirty="0">
                <a:solidFill>
                  <a:srgbClr val="404040"/>
                </a:solidFill>
                <a:latin typeface="Arial"/>
                <a:cs typeface="Arial"/>
              </a:rPr>
              <a:t>a</a:t>
            </a:r>
            <a:endParaRPr sz="2000">
              <a:latin typeface="Arial"/>
              <a:cs typeface="Arial"/>
            </a:endParaRPr>
          </a:p>
        </p:txBody>
      </p:sp>
      <p:sp>
        <p:nvSpPr>
          <p:cNvPr id="5" name="object 5"/>
          <p:cNvSpPr txBox="1"/>
          <p:nvPr/>
        </p:nvSpPr>
        <p:spPr>
          <a:xfrm>
            <a:off x="2668270" y="1559407"/>
            <a:ext cx="8357234" cy="891540"/>
          </a:xfrm>
          <a:prstGeom prst="rect">
            <a:avLst/>
          </a:prstGeom>
        </p:spPr>
        <p:txBody>
          <a:bodyPr vert="horz" wrap="square" lIns="0" tIns="140335" rIns="0" bIns="0" rtlCol="0">
            <a:spAutoFit/>
          </a:bodyPr>
          <a:lstStyle/>
          <a:p>
            <a:pPr marL="355600">
              <a:lnSpc>
                <a:spcPct val="100000"/>
              </a:lnSpc>
              <a:spcBef>
                <a:spcPts val="1105"/>
              </a:spcBef>
            </a:pPr>
            <a:r>
              <a:rPr sz="2000" dirty="0">
                <a:solidFill>
                  <a:srgbClr val="404040"/>
                </a:solidFill>
                <a:latin typeface="Arial"/>
                <a:cs typeface="Arial"/>
              </a:rPr>
              <a:t>given</a:t>
            </a:r>
            <a:r>
              <a:rPr sz="2000" spc="5" dirty="0">
                <a:solidFill>
                  <a:srgbClr val="404040"/>
                </a:solidFill>
                <a:latin typeface="Arial"/>
                <a:cs typeface="Arial"/>
              </a:rPr>
              <a:t> </a:t>
            </a:r>
            <a:r>
              <a:rPr sz="2000" spc="25" dirty="0">
                <a:solidFill>
                  <a:srgbClr val="404040"/>
                </a:solidFill>
                <a:latin typeface="Arial"/>
                <a:cs typeface="Arial"/>
              </a:rPr>
              <a:t>methodology.</a:t>
            </a:r>
            <a:endParaRPr sz="2000" dirty="0">
              <a:latin typeface="Arial"/>
              <a:cs typeface="Arial"/>
            </a:endParaRPr>
          </a:p>
          <a:p>
            <a:pPr marL="12700">
              <a:lnSpc>
                <a:spcPct val="100000"/>
              </a:lnSpc>
              <a:spcBef>
                <a:spcPts val="1010"/>
              </a:spcBef>
            </a:pPr>
            <a:r>
              <a:rPr sz="2000" spc="380" dirty="0">
                <a:solidFill>
                  <a:srgbClr val="A42F0F"/>
                </a:solidFill>
                <a:latin typeface="Arial"/>
                <a:cs typeface="Arial"/>
              </a:rPr>
              <a:t> </a:t>
            </a:r>
            <a:r>
              <a:rPr sz="2000" spc="-45" dirty="0">
                <a:solidFill>
                  <a:srgbClr val="404040"/>
                </a:solidFill>
                <a:latin typeface="Arial"/>
                <a:cs typeface="Arial"/>
              </a:rPr>
              <a:t>Reasoning </a:t>
            </a:r>
            <a:r>
              <a:rPr sz="2000" spc="-60" dirty="0">
                <a:solidFill>
                  <a:srgbClr val="404040"/>
                </a:solidFill>
                <a:latin typeface="Arial"/>
                <a:cs typeface="Arial"/>
              </a:rPr>
              <a:t>is </a:t>
            </a:r>
            <a:r>
              <a:rPr sz="2000" spc="-95" dirty="0">
                <a:solidFill>
                  <a:srgbClr val="404040"/>
                </a:solidFill>
                <a:latin typeface="Arial"/>
                <a:cs typeface="Arial"/>
              </a:rPr>
              <a:t>a </a:t>
            </a:r>
            <a:r>
              <a:rPr sz="2000" spc="-45" dirty="0">
                <a:solidFill>
                  <a:srgbClr val="404040"/>
                </a:solidFill>
                <a:latin typeface="Arial"/>
                <a:cs typeface="Arial"/>
              </a:rPr>
              <a:t>process </a:t>
            </a:r>
            <a:r>
              <a:rPr sz="2000" spc="65" dirty="0">
                <a:solidFill>
                  <a:srgbClr val="404040"/>
                </a:solidFill>
                <a:latin typeface="Arial"/>
                <a:cs typeface="Arial"/>
              </a:rPr>
              <a:t>of </a:t>
            </a:r>
            <a:r>
              <a:rPr sz="2000" spc="20" dirty="0">
                <a:solidFill>
                  <a:srgbClr val="404040"/>
                </a:solidFill>
                <a:latin typeface="Arial"/>
                <a:cs typeface="Arial"/>
              </a:rPr>
              <a:t>thinking; </a:t>
            </a:r>
            <a:r>
              <a:rPr sz="2000" spc="5" dirty="0">
                <a:solidFill>
                  <a:srgbClr val="404040"/>
                </a:solidFill>
                <a:latin typeface="Arial"/>
                <a:cs typeface="Arial"/>
              </a:rPr>
              <a:t>logically </a:t>
            </a:r>
            <a:r>
              <a:rPr sz="2000" dirty="0">
                <a:solidFill>
                  <a:srgbClr val="404040"/>
                </a:solidFill>
                <a:latin typeface="Arial"/>
                <a:cs typeface="Arial"/>
              </a:rPr>
              <a:t>arguing; </a:t>
            </a:r>
            <a:r>
              <a:rPr sz="2000" spc="15" dirty="0">
                <a:solidFill>
                  <a:srgbClr val="404040"/>
                </a:solidFill>
                <a:latin typeface="Arial"/>
                <a:cs typeface="Arial"/>
              </a:rPr>
              <a:t>drawing</a:t>
            </a:r>
            <a:r>
              <a:rPr sz="2000" spc="145" dirty="0">
                <a:solidFill>
                  <a:srgbClr val="404040"/>
                </a:solidFill>
                <a:latin typeface="Arial"/>
                <a:cs typeface="Arial"/>
              </a:rPr>
              <a:t> </a:t>
            </a:r>
            <a:r>
              <a:rPr sz="2000" spc="-65" dirty="0">
                <a:solidFill>
                  <a:srgbClr val="404040"/>
                </a:solidFill>
                <a:latin typeface="Arial"/>
                <a:cs typeface="Arial"/>
              </a:rPr>
              <a:t>inference.</a:t>
            </a:r>
            <a:endParaRPr sz="2000" dirty="0">
              <a:latin typeface="Arial"/>
              <a:cs typeface="Arial"/>
            </a:endParaRPr>
          </a:p>
        </p:txBody>
      </p:sp>
      <p:sp>
        <p:nvSpPr>
          <p:cNvPr id="6" name="object 6"/>
          <p:cNvSpPr txBox="1"/>
          <p:nvPr/>
        </p:nvSpPr>
        <p:spPr>
          <a:xfrm>
            <a:off x="2668270" y="2550617"/>
            <a:ext cx="8758555" cy="3329940"/>
          </a:xfrm>
          <a:prstGeom prst="rect">
            <a:avLst/>
          </a:prstGeom>
        </p:spPr>
        <p:txBody>
          <a:bodyPr vert="horz" wrap="square" lIns="0" tIns="13335" rIns="0" bIns="0" rtlCol="0">
            <a:spAutoFit/>
          </a:bodyPr>
          <a:lstStyle/>
          <a:p>
            <a:pPr marL="355600" marR="5080" indent="-342900" algn="just">
              <a:lnSpc>
                <a:spcPct val="100000"/>
              </a:lnSpc>
              <a:spcBef>
                <a:spcPts val="105"/>
              </a:spcBef>
              <a:buClr>
                <a:srgbClr val="A42F0F"/>
              </a:buClr>
              <a:buChar char=""/>
              <a:tabLst>
                <a:tab pos="355600" algn="l"/>
              </a:tabLst>
            </a:pPr>
            <a:r>
              <a:rPr sz="2000" spc="-15" dirty="0">
                <a:solidFill>
                  <a:srgbClr val="404040"/>
                </a:solidFill>
                <a:latin typeface="Arial"/>
                <a:cs typeface="Arial"/>
              </a:rPr>
              <a:t>When </a:t>
            </a:r>
            <a:r>
              <a:rPr sz="2000" spc="-95" dirty="0">
                <a:solidFill>
                  <a:srgbClr val="404040"/>
                </a:solidFill>
                <a:latin typeface="Arial"/>
                <a:cs typeface="Arial"/>
              </a:rPr>
              <a:t>a </a:t>
            </a:r>
            <a:r>
              <a:rPr sz="2000" spc="-40" dirty="0">
                <a:solidFill>
                  <a:srgbClr val="404040"/>
                </a:solidFill>
                <a:latin typeface="Arial"/>
                <a:cs typeface="Arial"/>
              </a:rPr>
              <a:t>system </a:t>
            </a:r>
            <a:r>
              <a:rPr sz="2000" spc="-60" dirty="0">
                <a:solidFill>
                  <a:srgbClr val="404040"/>
                </a:solidFill>
                <a:latin typeface="Arial"/>
                <a:cs typeface="Arial"/>
              </a:rPr>
              <a:t>is </a:t>
            </a:r>
            <a:r>
              <a:rPr sz="2000" spc="15" dirty="0">
                <a:solidFill>
                  <a:srgbClr val="404040"/>
                </a:solidFill>
                <a:latin typeface="Arial"/>
                <a:cs typeface="Arial"/>
              </a:rPr>
              <a:t>required </a:t>
            </a:r>
            <a:r>
              <a:rPr sz="2000" spc="90" dirty="0">
                <a:solidFill>
                  <a:srgbClr val="404040"/>
                </a:solidFill>
                <a:latin typeface="Arial"/>
                <a:cs typeface="Arial"/>
              </a:rPr>
              <a:t>to </a:t>
            </a:r>
            <a:r>
              <a:rPr sz="2000" spc="60" dirty="0">
                <a:solidFill>
                  <a:srgbClr val="404040"/>
                </a:solidFill>
                <a:latin typeface="Arial"/>
                <a:cs typeface="Arial"/>
              </a:rPr>
              <a:t>do </a:t>
            </a:r>
            <a:r>
              <a:rPr sz="2000" dirty="0">
                <a:solidFill>
                  <a:srgbClr val="404040"/>
                </a:solidFill>
                <a:latin typeface="Arial"/>
                <a:cs typeface="Arial"/>
              </a:rPr>
              <a:t>something, </a:t>
            </a:r>
            <a:r>
              <a:rPr sz="2000" spc="45" dirty="0">
                <a:solidFill>
                  <a:srgbClr val="404040"/>
                </a:solidFill>
                <a:latin typeface="Arial"/>
                <a:cs typeface="Arial"/>
              </a:rPr>
              <a:t>that </a:t>
            </a:r>
            <a:r>
              <a:rPr sz="2000" spc="75" dirty="0">
                <a:solidFill>
                  <a:srgbClr val="404040"/>
                </a:solidFill>
                <a:latin typeface="Arial"/>
                <a:cs typeface="Arial"/>
              </a:rPr>
              <a:t>it </a:t>
            </a:r>
            <a:r>
              <a:rPr sz="2000" spc="-80" dirty="0">
                <a:solidFill>
                  <a:srgbClr val="404040"/>
                </a:solidFill>
                <a:latin typeface="Arial"/>
                <a:cs typeface="Arial"/>
              </a:rPr>
              <a:t>has </a:t>
            </a:r>
            <a:r>
              <a:rPr sz="2000" spc="65" dirty="0">
                <a:solidFill>
                  <a:srgbClr val="404040"/>
                </a:solidFill>
                <a:latin typeface="Arial"/>
                <a:cs typeface="Arial"/>
              </a:rPr>
              <a:t>not </a:t>
            </a:r>
            <a:r>
              <a:rPr sz="2000" spc="-15" dirty="0">
                <a:solidFill>
                  <a:srgbClr val="404040"/>
                </a:solidFill>
                <a:latin typeface="Arial"/>
                <a:cs typeface="Arial"/>
              </a:rPr>
              <a:t>been </a:t>
            </a:r>
            <a:r>
              <a:rPr sz="2000" spc="-45" dirty="0">
                <a:solidFill>
                  <a:srgbClr val="404040"/>
                </a:solidFill>
                <a:latin typeface="Arial"/>
                <a:cs typeface="Arial"/>
              </a:rPr>
              <a:t>explicitly  </a:t>
            </a:r>
            <a:r>
              <a:rPr sz="2000" spc="70" dirty="0">
                <a:solidFill>
                  <a:srgbClr val="404040"/>
                </a:solidFill>
                <a:latin typeface="Arial"/>
                <a:cs typeface="Arial"/>
              </a:rPr>
              <a:t>told </a:t>
            </a:r>
            <a:r>
              <a:rPr sz="2000" spc="30" dirty="0">
                <a:solidFill>
                  <a:srgbClr val="404040"/>
                </a:solidFill>
                <a:latin typeface="Arial"/>
                <a:cs typeface="Arial"/>
              </a:rPr>
              <a:t>how </a:t>
            </a:r>
            <a:r>
              <a:rPr sz="2000" spc="90" dirty="0">
                <a:solidFill>
                  <a:srgbClr val="404040"/>
                </a:solidFill>
                <a:latin typeface="Arial"/>
                <a:cs typeface="Arial"/>
              </a:rPr>
              <a:t>to </a:t>
            </a:r>
            <a:r>
              <a:rPr sz="2000" dirty="0">
                <a:solidFill>
                  <a:srgbClr val="404040"/>
                </a:solidFill>
                <a:latin typeface="Arial"/>
                <a:cs typeface="Arial"/>
              </a:rPr>
              <a:t>do, </a:t>
            </a:r>
            <a:r>
              <a:rPr sz="2000" spc="75" dirty="0">
                <a:solidFill>
                  <a:srgbClr val="404040"/>
                </a:solidFill>
                <a:latin typeface="Arial"/>
                <a:cs typeface="Arial"/>
              </a:rPr>
              <a:t>it </a:t>
            </a:r>
            <a:r>
              <a:rPr sz="2000" spc="10" dirty="0">
                <a:solidFill>
                  <a:srgbClr val="404040"/>
                </a:solidFill>
                <a:latin typeface="Arial"/>
                <a:cs typeface="Arial"/>
              </a:rPr>
              <a:t>must </a:t>
            </a:r>
            <a:r>
              <a:rPr sz="2000" spc="-50" dirty="0">
                <a:solidFill>
                  <a:srgbClr val="404040"/>
                </a:solidFill>
                <a:latin typeface="Arial"/>
                <a:cs typeface="Arial"/>
              </a:rPr>
              <a:t>reason. </a:t>
            </a:r>
            <a:r>
              <a:rPr sz="2000" spc="45" dirty="0">
                <a:solidFill>
                  <a:srgbClr val="404040"/>
                </a:solidFill>
                <a:latin typeface="Arial"/>
                <a:cs typeface="Arial"/>
              </a:rPr>
              <a:t>It </a:t>
            </a:r>
            <a:r>
              <a:rPr sz="2000" spc="10" dirty="0">
                <a:solidFill>
                  <a:srgbClr val="404040"/>
                </a:solidFill>
                <a:latin typeface="Arial"/>
                <a:cs typeface="Arial"/>
              </a:rPr>
              <a:t>must </a:t>
            </a:r>
            <a:r>
              <a:rPr sz="2000" spc="25" dirty="0">
                <a:solidFill>
                  <a:srgbClr val="404040"/>
                </a:solidFill>
                <a:latin typeface="Arial"/>
                <a:cs typeface="Arial"/>
              </a:rPr>
              <a:t>figure </a:t>
            </a:r>
            <a:r>
              <a:rPr sz="2000" spc="70" dirty="0">
                <a:solidFill>
                  <a:srgbClr val="404040"/>
                </a:solidFill>
                <a:latin typeface="Arial"/>
                <a:cs typeface="Arial"/>
              </a:rPr>
              <a:t>out </a:t>
            </a:r>
            <a:r>
              <a:rPr sz="2000" spc="10" dirty="0">
                <a:solidFill>
                  <a:srgbClr val="404040"/>
                </a:solidFill>
                <a:latin typeface="Arial"/>
                <a:cs typeface="Arial"/>
              </a:rPr>
              <a:t>what </a:t>
            </a:r>
            <a:r>
              <a:rPr sz="2000" spc="75" dirty="0">
                <a:solidFill>
                  <a:srgbClr val="404040"/>
                </a:solidFill>
                <a:latin typeface="Arial"/>
                <a:cs typeface="Arial"/>
              </a:rPr>
              <a:t>it </a:t>
            </a:r>
            <a:r>
              <a:rPr sz="2000" spc="-40" dirty="0">
                <a:solidFill>
                  <a:srgbClr val="404040"/>
                </a:solidFill>
                <a:latin typeface="Arial"/>
                <a:cs typeface="Arial"/>
              </a:rPr>
              <a:t>needs </a:t>
            </a:r>
            <a:r>
              <a:rPr sz="2000" spc="90" dirty="0">
                <a:solidFill>
                  <a:srgbClr val="404040"/>
                </a:solidFill>
                <a:latin typeface="Arial"/>
                <a:cs typeface="Arial"/>
              </a:rPr>
              <a:t>to </a:t>
            </a:r>
            <a:r>
              <a:rPr sz="2000" spc="15" dirty="0">
                <a:solidFill>
                  <a:srgbClr val="404040"/>
                </a:solidFill>
                <a:latin typeface="Arial"/>
                <a:cs typeface="Arial"/>
              </a:rPr>
              <a:t>know  </a:t>
            </a:r>
            <a:r>
              <a:rPr sz="2000" spc="55" dirty="0">
                <a:solidFill>
                  <a:srgbClr val="404040"/>
                </a:solidFill>
                <a:latin typeface="Arial"/>
                <a:cs typeface="Arial"/>
              </a:rPr>
              <a:t>from </a:t>
            </a:r>
            <a:r>
              <a:rPr sz="2000" spc="15" dirty="0">
                <a:solidFill>
                  <a:srgbClr val="404040"/>
                </a:solidFill>
                <a:latin typeface="Arial"/>
                <a:cs typeface="Arial"/>
              </a:rPr>
              <a:t>what </a:t>
            </a:r>
            <a:r>
              <a:rPr sz="2000" spc="75" dirty="0">
                <a:solidFill>
                  <a:srgbClr val="404040"/>
                </a:solidFill>
                <a:latin typeface="Arial"/>
                <a:cs typeface="Arial"/>
              </a:rPr>
              <a:t>it </a:t>
            </a:r>
            <a:r>
              <a:rPr sz="2000" spc="-25" dirty="0">
                <a:solidFill>
                  <a:srgbClr val="404040"/>
                </a:solidFill>
                <a:latin typeface="Arial"/>
                <a:cs typeface="Arial"/>
              </a:rPr>
              <a:t>already</a:t>
            </a:r>
            <a:r>
              <a:rPr sz="2000" spc="-190" dirty="0">
                <a:solidFill>
                  <a:srgbClr val="404040"/>
                </a:solidFill>
                <a:latin typeface="Arial"/>
                <a:cs typeface="Arial"/>
              </a:rPr>
              <a:t> </a:t>
            </a:r>
            <a:r>
              <a:rPr sz="2000" spc="-35" dirty="0">
                <a:solidFill>
                  <a:srgbClr val="404040"/>
                </a:solidFill>
                <a:latin typeface="Arial"/>
                <a:cs typeface="Arial"/>
              </a:rPr>
              <a:t>knows.</a:t>
            </a:r>
            <a:endParaRPr sz="2000" dirty="0">
              <a:latin typeface="Arial"/>
              <a:cs typeface="Arial"/>
            </a:endParaRPr>
          </a:p>
          <a:p>
            <a:pPr marL="355600" marR="5080" indent="-342900" algn="just">
              <a:lnSpc>
                <a:spcPct val="100000"/>
              </a:lnSpc>
              <a:spcBef>
                <a:spcPts val="1000"/>
              </a:spcBef>
              <a:buClr>
                <a:srgbClr val="A42F0F"/>
              </a:buClr>
              <a:buChar char=""/>
              <a:tabLst>
                <a:tab pos="355600" algn="l"/>
              </a:tabLst>
            </a:pPr>
            <a:r>
              <a:rPr sz="2000" spc="5" dirty="0">
                <a:solidFill>
                  <a:srgbClr val="404040"/>
                </a:solidFill>
                <a:latin typeface="Arial"/>
                <a:cs typeface="Arial"/>
              </a:rPr>
              <a:t>Many </a:t>
            </a:r>
            <a:r>
              <a:rPr sz="2000" spc="-15" dirty="0">
                <a:solidFill>
                  <a:srgbClr val="404040"/>
                </a:solidFill>
                <a:latin typeface="Arial"/>
                <a:cs typeface="Arial"/>
              </a:rPr>
              <a:t>types </a:t>
            </a:r>
            <a:r>
              <a:rPr sz="2000" spc="65" dirty="0">
                <a:solidFill>
                  <a:srgbClr val="404040"/>
                </a:solidFill>
                <a:latin typeface="Arial"/>
                <a:cs typeface="Arial"/>
              </a:rPr>
              <a:t>of </a:t>
            </a:r>
            <a:r>
              <a:rPr sz="2000" spc="-10" dirty="0">
                <a:solidFill>
                  <a:srgbClr val="404040"/>
                </a:solidFill>
                <a:latin typeface="Arial"/>
                <a:cs typeface="Arial"/>
              </a:rPr>
              <a:t>reasoning </a:t>
            </a:r>
            <a:r>
              <a:rPr sz="2000" spc="-45" dirty="0">
                <a:solidFill>
                  <a:srgbClr val="404040"/>
                </a:solidFill>
                <a:latin typeface="Arial"/>
                <a:cs typeface="Arial"/>
              </a:rPr>
              <a:t>have </a:t>
            </a:r>
            <a:r>
              <a:rPr sz="2000" spc="-15" dirty="0">
                <a:solidFill>
                  <a:srgbClr val="404040"/>
                </a:solidFill>
                <a:latin typeface="Arial"/>
                <a:cs typeface="Arial"/>
              </a:rPr>
              <a:t>been </a:t>
            </a:r>
            <a:r>
              <a:rPr sz="2000" spc="25" dirty="0">
                <a:solidFill>
                  <a:srgbClr val="404040"/>
                </a:solidFill>
                <a:latin typeface="Arial"/>
                <a:cs typeface="Arial"/>
              </a:rPr>
              <a:t>identified </a:t>
            </a:r>
            <a:r>
              <a:rPr sz="2000" spc="-5" dirty="0">
                <a:solidFill>
                  <a:srgbClr val="404040"/>
                </a:solidFill>
                <a:latin typeface="Arial"/>
                <a:cs typeface="Arial"/>
              </a:rPr>
              <a:t>and </a:t>
            </a:r>
            <a:r>
              <a:rPr sz="2000" spc="-15" dirty="0">
                <a:solidFill>
                  <a:srgbClr val="404040"/>
                </a:solidFill>
                <a:latin typeface="Arial"/>
                <a:cs typeface="Arial"/>
              </a:rPr>
              <a:t>recognized, </a:t>
            </a:r>
            <a:r>
              <a:rPr sz="2000" spc="70" dirty="0">
                <a:solidFill>
                  <a:srgbClr val="404040"/>
                </a:solidFill>
                <a:latin typeface="Arial"/>
                <a:cs typeface="Arial"/>
              </a:rPr>
              <a:t>but </a:t>
            </a:r>
            <a:r>
              <a:rPr sz="2000" spc="-160" dirty="0">
                <a:solidFill>
                  <a:srgbClr val="404040"/>
                </a:solidFill>
                <a:latin typeface="Arial"/>
                <a:cs typeface="Arial"/>
              </a:rPr>
              <a:t>many  </a:t>
            </a:r>
            <a:r>
              <a:rPr sz="2000" spc="-5" dirty="0">
                <a:solidFill>
                  <a:srgbClr val="404040"/>
                </a:solidFill>
                <a:latin typeface="Arial"/>
                <a:cs typeface="Arial"/>
              </a:rPr>
              <a:t>questions </a:t>
            </a:r>
            <a:r>
              <a:rPr sz="2000" spc="15" dirty="0">
                <a:solidFill>
                  <a:srgbClr val="404040"/>
                </a:solidFill>
                <a:latin typeface="Arial"/>
                <a:cs typeface="Arial"/>
              </a:rPr>
              <a:t>regarding </a:t>
            </a:r>
            <a:r>
              <a:rPr sz="2000" spc="25" dirty="0">
                <a:solidFill>
                  <a:srgbClr val="404040"/>
                </a:solidFill>
                <a:latin typeface="Arial"/>
                <a:cs typeface="Arial"/>
              </a:rPr>
              <a:t>their </a:t>
            </a:r>
            <a:r>
              <a:rPr sz="2000" spc="5" dirty="0">
                <a:solidFill>
                  <a:srgbClr val="404040"/>
                </a:solidFill>
                <a:latin typeface="Arial"/>
                <a:cs typeface="Arial"/>
              </a:rPr>
              <a:t>logical </a:t>
            </a:r>
            <a:r>
              <a:rPr sz="2000" spc="-5" dirty="0">
                <a:solidFill>
                  <a:srgbClr val="404040"/>
                </a:solidFill>
                <a:latin typeface="Arial"/>
                <a:cs typeface="Arial"/>
              </a:rPr>
              <a:t>and </a:t>
            </a:r>
            <a:r>
              <a:rPr sz="2000" spc="25" dirty="0">
                <a:solidFill>
                  <a:srgbClr val="404040"/>
                </a:solidFill>
                <a:latin typeface="Arial"/>
                <a:cs typeface="Arial"/>
              </a:rPr>
              <a:t>computational </a:t>
            </a:r>
            <a:r>
              <a:rPr sz="2000" spc="10" dirty="0">
                <a:solidFill>
                  <a:srgbClr val="404040"/>
                </a:solidFill>
                <a:latin typeface="Arial"/>
                <a:cs typeface="Arial"/>
              </a:rPr>
              <a:t>properties </a:t>
            </a:r>
            <a:r>
              <a:rPr sz="2000" spc="20" dirty="0">
                <a:solidFill>
                  <a:srgbClr val="404040"/>
                </a:solidFill>
                <a:latin typeface="Arial"/>
                <a:cs typeface="Arial"/>
              </a:rPr>
              <a:t>still  </a:t>
            </a:r>
            <a:r>
              <a:rPr sz="2000" spc="-5" dirty="0">
                <a:solidFill>
                  <a:srgbClr val="404040"/>
                </a:solidFill>
                <a:latin typeface="Arial"/>
                <a:cs typeface="Arial"/>
              </a:rPr>
              <a:t>remained </a:t>
            </a:r>
            <a:r>
              <a:rPr sz="2000" spc="10" dirty="0">
                <a:solidFill>
                  <a:srgbClr val="404040"/>
                </a:solidFill>
                <a:latin typeface="Arial"/>
                <a:cs typeface="Arial"/>
              </a:rPr>
              <a:t>under</a:t>
            </a:r>
            <a:r>
              <a:rPr sz="2000" dirty="0">
                <a:solidFill>
                  <a:srgbClr val="404040"/>
                </a:solidFill>
                <a:latin typeface="Arial"/>
                <a:cs typeface="Arial"/>
              </a:rPr>
              <a:t> </a:t>
            </a:r>
            <a:r>
              <a:rPr sz="2000" spc="-15" dirty="0">
                <a:solidFill>
                  <a:srgbClr val="404040"/>
                </a:solidFill>
                <a:latin typeface="Arial"/>
                <a:cs typeface="Arial"/>
              </a:rPr>
              <a:t>controversy.</a:t>
            </a:r>
            <a:endParaRPr sz="2000" dirty="0">
              <a:latin typeface="Arial"/>
              <a:cs typeface="Arial"/>
            </a:endParaRPr>
          </a:p>
          <a:p>
            <a:pPr marL="355600" marR="5080" indent="-342900" algn="just">
              <a:lnSpc>
                <a:spcPct val="100000"/>
              </a:lnSpc>
              <a:spcBef>
                <a:spcPts val="1010"/>
              </a:spcBef>
              <a:buClr>
                <a:srgbClr val="A42F0F"/>
              </a:buClr>
              <a:buChar char=""/>
              <a:tabLst>
                <a:tab pos="355600" algn="l"/>
              </a:tabLst>
            </a:pPr>
            <a:r>
              <a:rPr sz="2000" spc="-15" dirty="0">
                <a:solidFill>
                  <a:srgbClr val="404040"/>
                </a:solidFill>
                <a:latin typeface="Arial"/>
                <a:cs typeface="Arial"/>
              </a:rPr>
              <a:t>Popular </a:t>
            </a:r>
            <a:r>
              <a:rPr sz="2000" spc="15" dirty="0">
                <a:solidFill>
                  <a:srgbClr val="404040"/>
                </a:solidFill>
                <a:latin typeface="Arial"/>
                <a:cs typeface="Arial"/>
              </a:rPr>
              <a:t>methods </a:t>
            </a:r>
            <a:r>
              <a:rPr sz="2000" spc="65" dirty="0">
                <a:solidFill>
                  <a:srgbClr val="404040"/>
                </a:solidFill>
                <a:latin typeface="Arial"/>
                <a:cs typeface="Arial"/>
              </a:rPr>
              <a:t>of </a:t>
            </a:r>
            <a:r>
              <a:rPr sz="2000" spc="-45" dirty="0">
                <a:solidFill>
                  <a:srgbClr val="404040"/>
                </a:solidFill>
                <a:latin typeface="Arial"/>
                <a:cs typeface="Arial"/>
              </a:rPr>
              <a:t>Reasoning </a:t>
            </a:r>
            <a:r>
              <a:rPr sz="2000" spc="-15" dirty="0">
                <a:solidFill>
                  <a:srgbClr val="404040"/>
                </a:solidFill>
                <a:latin typeface="Arial"/>
                <a:cs typeface="Arial"/>
              </a:rPr>
              <a:t>include: </a:t>
            </a:r>
            <a:r>
              <a:rPr sz="2000" spc="15" dirty="0">
                <a:solidFill>
                  <a:srgbClr val="404040"/>
                </a:solidFill>
                <a:latin typeface="Arial"/>
                <a:cs typeface="Arial"/>
              </a:rPr>
              <a:t>Abduction, </a:t>
            </a:r>
            <a:r>
              <a:rPr sz="2000" spc="10" dirty="0">
                <a:solidFill>
                  <a:srgbClr val="404040"/>
                </a:solidFill>
                <a:latin typeface="Arial"/>
                <a:cs typeface="Arial"/>
              </a:rPr>
              <a:t>Induction, </a:t>
            </a:r>
            <a:r>
              <a:rPr sz="2000" spc="-35" dirty="0">
                <a:solidFill>
                  <a:srgbClr val="404040"/>
                </a:solidFill>
                <a:latin typeface="Arial"/>
                <a:cs typeface="Arial"/>
              </a:rPr>
              <a:t>model-  </a:t>
            </a:r>
            <a:r>
              <a:rPr sz="2000" spc="-55" dirty="0">
                <a:solidFill>
                  <a:srgbClr val="404040"/>
                </a:solidFill>
                <a:latin typeface="Arial"/>
                <a:cs typeface="Arial"/>
              </a:rPr>
              <a:t>based, </a:t>
            </a:r>
            <a:r>
              <a:rPr sz="2000" dirty="0">
                <a:solidFill>
                  <a:srgbClr val="404040"/>
                </a:solidFill>
                <a:latin typeface="Arial"/>
                <a:cs typeface="Arial"/>
              </a:rPr>
              <a:t>explanation </a:t>
            </a:r>
            <a:r>
              <a:rPr sz="2000" spc="-5" dirty="0">
                <a:solidFill>
                  <a:srgbClr val="404040"/>
                </a:solidFill>
                <a:latin typeface="Arial"/>
                <a:cs typeface="Arial"/>
              </a:rPr>
              <a:t>and </a:t>
            </a:r>
            <a:r>
              <a:rPr sz="2000" spc="15" dirty="0">
                <a:solidFill>
                  <a:srgbClr val="404040"/>
                </a:solidFill>
                <a:latin typeface="Arial"/>
                <a:cs typeface="Arial"/>
              </a:rPr>
              <a:t>confirmation. </a:t>
            </a:r>
            <a:r>
              <a:rPr sz="2000" spc="10" dirty="0">
                <a:solidFill>
                  <a:srgbClr val="404040"/>
                </a:solidFill>
                <a:latin typeface="Arial"/>
                <a:cs typeface="Arial"/>
              </a:rPr>
              <a:t>All </a:t>
            </a:r>
            <a:r>
              <a:rPr sz="2000" spc="65" dirty="0">
                <a:solidFill>
                  <a:srgbClr val="404040"/>
                </a:solidFill>
                <a:latin typeface="Arial"/>
                <a:cs typeface="Arial"/>
              </a:rPr>
              <a:t>of </a:t>
            </a:r>
            <a:r>
              <a:rPr sz="2000" spc="35" dirty="0">
                <a:solidFill>
                  <a:srgbClr val="404040"/>
                </a:solidFill>
                <a:latin typeface="Arial"/>
                <a:cs typeface="Arial"/>
              </a:rPr>
              <a:t>them </a:t>
            </a:r>
            <a:r>
              <a:rPr sz="2000" spc="-45" dirty="0">
                <a:solidFill>
                  <a:srgbClr val="404040"/>
                </a:solidFill>
                <a:latin typeface="Arial"/>
                <a:cs typeface="Arial"/>
              </a:rPr>
              <a:t>are </a:t>
            </a:r>
            <a:r>
              <a:rPr sz="2000" spc="20" dirty="0">
                <a:solidFill>
                  <a:srgbClr val="404040"/>
                </a:solidFill>
                <a:latin typeface="Arial"/>
                <a:cs typeface="Arial"/>
              </a:rPr>
              <a:t>intimately </a:t>
            </a:r>
            <a:r>
              <a:rPr sz="2000" dirty="0">
                <a:solidFill>
                  <a:srgbClr val="404040"/>
                </a:solidFill>
                <a:latin typeface="Arial"/>
                <a:cs typeface="Arial"/>
              </a:rPr>
              <a:t>related </a:t>
            </a:r>
            <a:r>
              <a:rPr sz="2000" spc="80" dirty="0">
                <a:solidFill>
                  <a:srgbClr val="404040"/>
                </a:solidFill>
                <a:latin typeface="Arial"/>
                <a:cs typeface="Arial"/>
              </a:rPr>
              <a:t>to  </a:t>
            </a:r>
            <a:r>
              <a:rPr sz="2000" spc="10" dirty="0">
                <a:solidFill>
                  <a:srgbClr val="404040"/>
                </a:solidFill>
                <a:latin typeface="Arial"/>
                <a:cs typeface="Arial"/>
              </a:rPr>
              <a:t>problems</a:t>
            </a:r>
            <a:r>
              <a:rPr sz="2000" spc="575" dirty="0">
                <a:solidFill>
                  <a:srgbClr val="404040"/>
                </a:solidFill>
                <a:latin typeface="Arial"/>
                <a:cs typeface="Arial"/>
              </a:rPr>
              <a:t> </a:t>
            </a:r>
            <a:r>
              <a:rPr sz="2000" spc="65" dirty="0">
                <a:solidFill>
                  <a:srgbClr val="404040"/>
                </a:solidFill>
                <a:latin typeface="Arial"/>
                <a:cs typeface="Arial"/>
              </a:rPr>
              <a:t>of </a:t>
            </a:r>
            <a:r>
              <a:rPr sz="2000" spc="10" dirty="0">
                <a:solidFill>
                  <a:srgbClr val="404040"/>
                </a:solidFill>
                <a:latin typeface="Arial"/>
                <a:cs typeface="Arial"/>
              </a:rPr>
              <a:t>belief  </a:t>
            </a:r>
            <a:r>
              <a:rPr sz="2000" spc="-10" dirty="0">
                <a:solidFill>
                  <a:srgbClr val="404040"/>
                </a:solidFill>
                <a:latin typeface="Arial"/>
                <a:cs typeface="Arial"/>
              </a:rPr>
              <a:t>revision </a:t>
            </a:r>
            <a:r>
              <a:rPr sz="2000" spc="-5" dirty="0">
                <a:solidFill>
                  <a:srgbClr val="404040"/>
                </a:solidFill>
                <a:latin typeface="Arial"/>
                <a:cs typeface="Arial"/>
              </a:rPr>
              <a:t>and </a:t>
            </a:r>
            <a:r>
              <a:rPr sz="2000" spc="20" dirty="0">
                <a:solidFill>
                  <a:srgbClr val="404040"/>
                </a:solidFill>
                <a:latin typeface="Arial"/>
                <a:cs typeface="Arial"/>
              </a:rPr>
              <a:t>theory </a:t>
            </a:r>
            <a:r>
              <a:rPr sz="2000" spc="5" dirty="0">
                <a:solidFill>
                  <a:srgbClr val="404040"/>
                </a:solidFill>
                <a:latin typeface="Arial"/>
                <a:cs typeface="Arial"/>
              </a:rPr>
              <a:t>development, </a:t>
            </a:r>
            <a:r>
              <a:rPr sz="2000" spc="10" dirty="0">
                <a:solidFill>
                  <a:srgbClr val="404040"/>
                </a:solidFill>
                <a:latin typeface="Arial"/>
                <a:cs typeface="Arial"/>
              </a:rPr>
              <a:t>knowledge  </a:t>
            </a:r>
            <a:r>
              <a:rPr sz="2000" spc="-15" dirty="0">
                <a:solidFill>
                  <a:srgbClr val="404040"/>
                </a:solidFill>
                <a:latin typeface="Arial"/>
                <a:cs typeface="Arial"/>
              </a:rPr>
              <a:t>assimilation, </a:t>
            </a:r>
            <a:r>
              <a:rPr sz="2000" spc="-25" dirty="0">
                <a:solidFill>
                  <a:srgbClr val="404040"/>
                </a:solidFill>
                <a:latin typeface="Arial"/>
                <a:cs typeface="Arial"/>
              </a:rPr>
              <a:t>discovery </a:t>
            </a:r>
            <a:r>
              <a:rPr sz="2000" spc="-5" dirty="0">
                <a:solidFill>
                  <a:srgbClr val="404040"/>
                </a:solidFill>
                <a:latin typeface="Arial"/>
                <a:cs typeface="Arial"/>
              </a:rPr>
              <a:t>and</a:t>
            </a:r>
            <a:r>
              <a:rPr sz="2000" spc="5" dirty="0">
                <a:solidFill>
                  <a:srgbClr val="404040"/>
                </a:solidFill>
                <a:latin typeface="Arial"/>
                <a:cs typeface="Arial"/>
              </a:rPr>
              <a:t> </a:t>
            </a:r>
            <a:r>
              <a:rPr sz="2000" spc="-10" dirty="0">
                <a:solidFill>
                  <a:srgbClr val="404040"/>
                </a:solidFill>
                <a:latin typeface="Arial"/>
                <a:cs typeface="Arial"/>
              </a:rPr>
              <a:t>learning.</a:t>
            </a:r>
            <a:endParaRPr sz="2000" dirty="0">
              <a:latin typeface="Arial"/>
              <a:cs typeface="Arial"/>
            </a:endParaRPr>
          </a:p>
        </p:txBody>
      </p:sp>
    </p:spTree>
    <p:extLst>
      <p:ext uri="{BB962C8B-B14F-4D97-AF65-F5344CB8AC3E}">
        <p14:creationId xmlns:p14="http://schemas.microsoft.com/office/powerpoint/2010/main" val="39062601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09798" y="908684"/>
            <a:ext cx="8477250" cy="3181350"/>
          </a:xfrm>
          <a:prstGeom prst="rect">
            <a:avLst/>
          </a:prstGeom>
        </p:spPr>
        <p:txBody>
          <a:bodyPr vert="horz" wrap="square" lIns="0" tIns="47625" rIns="0" bIns="0" rtlCol="0">
            <a:spAutoFit/>
          </a:bodyPr>
          <a:lstStyle/>
          <a:p>
            <a:pPr marL="355600" marR="29209" indent="-342900">
              <a:lnSpc>
                <a:spcPts val="2160"/>
              </a:lnSpc>
              <a:spcBef>
                <a:spcPts val="375"/>
              </a:spcBef>
              <a:buClr>
                <a:srgbClr val="A42F0F"/>
              </a:buClr>
              <a:buChar char=""/>
              <a:tabLst>
                <a:tab pos="355600" algn="l"/>
              </a:tabLst>
            </a:pPr>
            <a:r>
              <a:rPr sz="2000" spc="-10" dirty="0">
                <a:solidFill>
                  <a:srgbClr val="404040"/>
                </a:solidFill>
                <a:latin typeface="Arial"/>
                <a:cs typeface="Arial"/>
              </a:rPr>
              <a:t>When </a:t>
            </a:r>
            <a:r>
              <a:rPr sz="2000" spc="-95" dirty="0">
                <a:solidFill>
                  <a:srgbClr val="404040"/>
                </a:solidFill>
                <a:latin typeface="Arial"/>
                <a:cs typeface="Arial"/>
              </a:rPr>
              <a:t>a </a:t>
            </a:r>
            <a:r>
              <a:rPr sz="2000" spc="-40" dirty="0">
                <a:solidFill>
                  <a:srgbClr val="404040"/>
                </a:solidFill>
                <a:latin typeface="Arial"/>
                <a:cs typeface="Arial"/>
              </a:rPr>
              <a:t>system </a:t>
            </a:r>
            <a:r>
              <a:rPr sz="2000" spc="-60" dirty="0">
                <a:solidFill>
                  <a:srgbClr val="404040"/>
                </a:solidFill>
                <a:latin typeface="Arial"/>
                <a:cs typeface="Arial"/>
              </a:rPr>
              <a:t>is </a:t>
            </a:r>
            <a:r>
              <a:rPr sz="2000" spc="15" dirty="0">
                <a:solidFill>
                  <a:srgbClr val="404040"/>
                </a:solidFill>
                <a:latin typeface="Arial"/>
                <a:cs typeface="Arial"/>
              </a:rPr>
              <a:t>required </a:t>
            </a:r>
            <a:r>
              <a:rPr sz="2000" spc="90" dirty="0">
                <a:solidFill>
                  <a:srgbClr val="404040"/>
                </a:solidFill>
                <a:latin typeface="Arial"/>
                <a:cs typeface="Arial"/>
              </a:rPr>
              <a:t>to </a:t>
            </a:r>
            <a:r>
              <a:rPr sz="2000" spc="60" dirty="0">
                <a:solidFill>
                  <a:srgbClr val="404040"/>
                </a:solidFill>
                <a:latin typeface="Arial"/>
                <a:cs typeface="Arial"/>
              </a:rPr>
              <a:t>do </a:t>
            </a:r>
            <a:r>
              <a:rPr sz="2000" dirty="0">
                <a:solidFill>
                  <a:srgbClr val="404040"/>
                </a:solidFill>
                <a:latin typeface="Arial"/>
                <a:cs typeface="Arial"/>
              </a:rPr>
              <a:t>something, </a:t>
            </a:r>
            <a:r>
              <a:rPr sz="2000" spc="45" dirty="0">
                <a:solidFill>
                  <a:srgbClr val="404040"/>
                </a:solidFill>
                <a:latin typeface="Arial"/>
                <a:cs typeface="Arial"/>
              </a:rPr>
              <a:t>that </a:t>
            </a:r>
            <a:r>
              <a:rPr sz="2000" spc="75" dirty="0">
                <a:solidFill>
                  <a:srgbClr val="404040"/>
                </a:solidFill>
                <a:latin typeface="Arial"/>
                <a:cs typeface="Arial"/>
              </a:rPr>
              <a:t>it </a:t>
            </a:r>
            <a:r>
              <a:rPr sz="2000" spc="-75" dirty="0">
                <a:solidFill>
                  <a:srgbClr val="404040"/>
                </a:solidFill>
                <a:latin typeface="Arial"/>
                <a:cs typeface="Arial"/>
              </a:rPr>
              <a:t>has </a:t>
            </a:r>
            <a:r>
              <a:rPr sz="2000" spc="70" dirty="0">
                <a:solidFill>
                  <a:srgbClr val="404040"/>
                </a:solidFill>
                <a:latin typeface="Arial"/>
                <a:cs typeface="Arial"/>
              </a:rPr>
              <a:t>not </a:t>
            </a:r>
            <a:r>
              <a:rPr sz="2000" spc="-15" dirty="0">
                <a:solidFill>
                  <a:srgbClr val="404040"/>
                </a:solidFill>
                <a:latin typeface="Arial"/>
                <a:cs typeface="Arial"/>
              </a:rPr>
              <a:t>been  </a:t>
            </a:r>
            <a:r>
              <a:rPr sz="2000" spc="5" dirty="0">
                <a:solidFill>
                  <a:srgbClr val="404040"/>
                </a:solidFill>
                <a:latin typeface="Arial"/>
                <a:cs typeface="Arial"/>
              </a:rPr>
              <a:t>explicitly</a:t>
            </a:r>
            <a:r>
              <a:rPr sz="2000" spc="-10" dirty="0">
                <a:solidFill>
                  <a:srgbClr val="404040"/>
                </a:solidFill>
                <a:latin typeface="Arial"/>
                <a:cs typeface="Arial"/>
              </a:rPr>
              <a:t> </a:t>
            </a:r>
            <a:r>
              <a:rPr sz="2000" spc="70" dirty="0">
                <a:solidFill>
                  <a:srgbClr val="404040"/>
                </a:solidFill>
                <a:latin typeface="Arial"/>
                <a:cs typeface="Arial"/>
              </a:rPr>
              <a:t>told</a:t>
            </a:r>
            <a:r>
              <a:rPr sz="2000" spc="-5" dirty="0">
                <a:solidFill>
                  <a:srgbClr val="404040"/>
                </a:solidFill>
                <a:latin typeface="Arial"/>
                <a:cs typeface="Arial"/>
              </a:rPr>
              <a:t> </a:t>
            </a:r>
            <a:r>
              <a:rPr sz="2000" spc="30" dirty="0">
                <a:solidFill>
                  <a:srgbClr val="404040"/>
                </a:solidFill>
                <a:latin typeface="Arial"/>
                <a:cs typeface="Arial"/>
              </a:rPr>
              <a:t>how</a:t>
            </a:r>
            <a:r>
              <a:rPr sz="2000" spc="-10" dirty="0">
                <a:solidFill>
                  <a:srgbClr val="404040"/>
                </a:solidFill>
                <a:latin typeface="Arial"/>
                <a:cs typeface="Arial"/>
              </a:rPr>
              <a:t> </a:t>
            </a:r>
            <a:r>
              <a:rPr sz="2000" spc="90" dirty="0">
                <a:solidFill>
                  <a:srgbClr val="404040"/>
                </a:solidFill>
                <a:latin typeface="Arial"/>
                <a:cs typeface="Arial"/>
              </a:rPr>
              <a:t>to</a:t>
            </a:r>
            <a:r>
              <a:rPr sz="2000" spc="-5" dirty="0">
                <a:solidFill>
                  <a:srgbClr val="404040"/>
                </a:solidFill>
                <a:latin typeface="Arial"/>
                <a:cs typeface="Arial"/>
              </a:rPr>
              <a:t> </a:t>
            </a:r>
            <a:r>
              <a:rPr sz="2000" dirty="0">
                <a:solidFill>
                  <a:srgbClr val="404040"/>
                </a:solidFill>
                <a:latin typeface="Arial"/>
                <a:cs typeface="Arial"/>
              </a:rPr>
              <a:t>do,</a:t>
            </a:r>
            <a:r>
              <a:rPr sz="2000" spc="-5" dirty="0">
                <a:solidFill>
                  <a:srgbClr val="404040"/>
                </a:solidFill>
                <a:latin typeface="Arial"/>
                <a:cs typeface="Arial"/>
              </a:rPr>
              <a:t> </a:t>
            </a:r>
            <a:r>
              <a:rPr sz="2000" spc="75" dirty="0">
                <a:solidFill>
                  <a:srgbClr val="404040"/>
                </a:solidFill>
                <a:latin typeface="Arial"/>
                <a:cs typeface="Arial"/>
              </a:rPr>
              <a:t>it</a:t>
            </a:r>
            <a:r>
              <a:rPr sz="2000" dirty="0">
                <a:solidFill>
                  <a:srgbClr val="404040"/>
                </a:solidFill>
                <a:latin typeface="Arial"/>
                <a:cs typeface="Arial"/>
              </a:rPr>
              <a:t> </a:t>
            </a:r>
            <a:r>
              <a:rPr sz="2000" spc="10" dirty="0">
                <a:solidFill>
                  <a:srgbClr val="404040"/>
                </a:solidFill>
                <a:latin typeface="Arial"/>
                <a:cs typeface="Arial"/>
              </a:rPr>
              <a:t>must</a:t>
            </a:r>
            <a:r>
              <a:rPr sz="2000" spc="-10" dirty="0">
                <a:solidFill>
                  <a:srgbClr val="404040"/>
                </a:solidFill>
                <a:latin typeface="Arial"/>
                <a:cs typeface="Arial"/>
              </a:rPr>
              <a:t> </a:t>
            </a:r>
            <a:r>
              <a:rPr sz="2000" spc="-45" dirty="0">
                <a:solidFill>
                  <a:srgbClr val="404040"/>
                </a:solidFill>
                <a:latin typeface="Arial"/>
                <a:cs typeface="Arial"/>
              </a:rPr>
              <a:t>reason.</a:t>
            </a:r>
            <a:r>
              <a:rPr sz="2000" spc="-5" dirty="0">
                <a:solidFill>
                  <a:srgbClr val="404040"/>
                </a:solidFill>
                <a:latin typeface="Arial"/>
                <a:cs typeface="Arial"/>
              </a:rPr>
              <a:t> </a:t>
            </a:r>
            <a:r>
              <a:rPr sz="2000" spc="45" dirty="0">
                <a:solidFill>
                  <a:srgbClr val="404040"/>
                </a:solidFill>
                <a:latin typeface="Arial"/>
                <a:cs typeface="Arial"/>
              </a:rPr>
              <a:t>It</a:t>
            </a:r>
            <a:r>
              <a:rPr sz="2000" spc="-20" dirty="0">
                <a:solidFill>
                  <a:srgbClr val="404040"/>
                </a:solidFill>
                <a:latin typeface="Arial"/>
                <a:cs typeface="Arial"/>
              </a:rPr>
              <a:t> </a:t>
            </a:r>
            <a:r>
              <a:rPr sz="2000" spc="10" dirty="0">
                <a:solidFill>
                  <a:srgbClr val="404040"/>
                </a:solidFill>
                <a:latin typeface="Arial"/>
                <a:cs typeface="Arial"/>
              </a:rPr>
              <a:t>must</a:t>
            </a:r>
            <a:r>
              <a:rPr sz="2000" spc="-10" dirty="0">
                <a:solidFill>
                  <a:srgbClr val="404040"/>
                </a:solidFill>
                <a:latin typeface="Arial"/>
                <a:cs typeface="Arial"/>
              </a:rPr>
              <a:t> </a:t>
            </a:r>
            <a:r>
              <a:rPr sz="2000" spc="25" dirty="0">
                <a:solidFill>
                  <a:srgbClr val="404040"/>
                </a:solidFill>
                <a:latin typeface="Arial"/>
                <a:cs typeface="Arial"/>
              </a:rPr>
              <a:t>figure</a:t>
            </a:r>
            <a:r>
              <a:rPr sz="2000" spc="10" dirty="0">
                <a:solidFill>
                  <a:srgbClr val="404040"/>
                </a:solidFill>
                <a:latin typeface="Arial"/>
                <a:cs typeface="Arial"/>
              </a:rPr>
              <a:t> </a:t>
            </a:r>
            <a:r>
              <a:rPr sz="2000" spc="70" dirty="0">
                <a:solidFill>
                  <a:srgbClr val="404040"/>
                </a:solidFill>
                <a:latin typeface="Arial"/>
                <a:cs typeface="Arial"/>
              </a:rPr>
              <a:t>out</a:t>
            </a:r>
            <a:r>
              <a:rPr sz="2000" spc="-10" dirty="0">
                <a:solidFill>
                  <a:srgbClr val="404040"/>
                </a:solidFill>
                <a:latin typeface="Arial"/>
                <a:cs typeface="Arial"/>
              </a:rPr>
              <a:t> </a:t>
            </a:r>
            <a:r>
              <a:rPr sz="2000" spc="10" dirty="0">
                <a:solidFill>
                  <a:srgbClr val="404040"/>
                </a:solidFill>
                <a:latin typeface="Arial"/>
                <a:cs typeface="Arial"/>
              </a:rPr>
              <a:t>what</a:t>
            </a:r>
            <a:r>
              <a:rPr sz="2000" spc="-20" dirty="0">
                <a:solidFill>
                  <a:srgbClr val="404040"/>
                </a:solidFill>
                <a:latin typeface="Arial"/>
                <a:cs typeface="Arial"/>
              </a:rPr>
              <a:t> </a:t>
            </a:r>
            <a:r>
              <a:rPr sz="2000" spc="75" dirty="0">
                <a:solidFill>
                  <a:srgbClr val="404040"/>
                </a:solidFill>
                <a:latin typeface="Arial"/>
                <a:cs typeface="Arial"/>
              </a:rPr>
              <a:t>it</a:t>
            </a:r>
            <a:r>
              <a:rPr sz="2000" spc="-5" dirty="0">
                <a:solidFill>
                  <a:srgbClr val="404040"/>
                </a:solidFill>
                <a:latin typeface="Arial"/>
                <a:cs typeface="Arial"/>
              </a:rPr>
              <a:t> </a:t>
            </a:r>
            <a:r>
              <a:rPr sz="2000" spc="-40" dirty="0">
                <a:solidFill>
                  <a:srgbClr val="404040"/>
                </a:solidFill>
                <a:latin typeface="Arial"/>
                <a:cs typeface="Arial"/>
              </a:rPr>
              <a:t>needs  </a:t>
            </a:r>
            <a:r>
              <a:rPr sz="2000" spc="90" dirty="0">
                <a:solidFill>
                  <a:srgbClr val="404040"/>
                </a:solidFill>
                <a:latin typeface="Arial"/>
                <a:cs typeface="Arial"/>
              </a:rPr>
              <a:t>to </a:t>
            </a:r>
            <a:r>
              <a:rPr sz="2000" spc="15" dirty="0">
                <a:solidFill>
                  <a:srgbClr val="404040"/>
                </a:solidFill>
                <a:latin typeface="Arial"/>
                <a:cs typeface="Arial"/>
              </a:rPr>
              <a:t>know </a:t>
            </a:r>
            <a:r>
              <a:rPr sz="2000" spc="55" dirty="0">
                <a:solidFill>
                  <a:srgbClr val="404040"/>
                </a:solidFill>
                <a:latin typeface="Arial"/>
                <a:cs typeface="Arial"/>
              </a:rPr>
              <a:t>from </a:t>
            </a:r>
            <a:r>
              <a:rPr sz="2000" spc="15" dirty="0">
                <a:solidFill>
                  <a:srgbClr val="404040"/>
                </a:solidFill>
                <a:latin typeface="Arial"/>
                <a:cs typeface="Arial"/>
              </a:rPr>
              <a:t>what </a:t>
            </a:r>
            <a:r>
              <a:rPr sz="2000" spc="80" dirty="0">
                <a:solidFill>
                  <a:srgbClr val="404040"/>
                </a:solidFill>
                <a:latin typeface="Arial"/>
                <a:cs typeface="Arial"/>
              </a:rPr>
              <a:t>it </a:t>
            </a:r>
            <a:r>
              <a:rPr sz="2000" spc="-25" dirty="0">
                <a:solidFill>
                  <a:srgbClr val="404040"/>
                </a:solidFill>
                <a:latin typeface="Arial"/>
                <a:cs typeface="Arial"/>
              </a:rPr>
              <a:t>already</a:t>
            </a:r>
            <a:r>
              <a:rPr sz="2000" spc="-340" dirty="0">
                <a:solidFill>
                  <a:srgbClr val="404040"/>
                </a:solidFill>
                <a:latin typeface="Arial"/>
                <a:cs typeface="Arial"/>
              </a:rPr>
              <a:t> </a:t>
            </a:r>
            <a:r>
              <a:rPr sz="2000" spc="-35" dirty="0">
                <a:solidFill>
                  <a:srgbClr val="404040"/>
                </a:solidFill>
                <a:latin typeface="Arial"/>
                <a:cs typeface="Arial"/>
              </a:rPr>
              <a:t>knows.</a:t>
            </a:r>
            <a:endParaRPr sz="2000" dirty="0">
              <a:latin typeface="Arial"/>
              <a:cs typeface="Arial"/>
            </a:endParaRPr>
          </a:p>
          <a:p>
            <a:pPr marL="355600">
              <a:lnSpc>
                <a:spcPct val="100000"/>
              </a:lnSpc>
              <a:spcBef>
                <a:spcPts val="1889"/>
              </a:spcBef>
            </a:pPr>
            <a:r>
              <a:rPr sz="2000" spc="-70" dirty="0">
                <a:solidFill>
                  <a:srgbClr val="404040"/>
                </a:solidFill>
                <a:latin typeface="Arial"/>
                <a:cs typeface="Arial"/>
              </a:rPr>
              <a:t>Example: </a:t>
            </a:r>
            <a:r>
              <a:rPr sz="2000" spc="-35" dirty="0">
                <a:solidFill>
                  <a:srgbClr val="404040"/>
                </a:solidFill>
                <a:latin typeface="Arial"/>
                <a:cs typeface="Arial"/>
              </a:rPr>
              <a:t>Fact-1 </a:t>
            </a:r>
            <a:r>
              <a:rPr sz="2000" spc="-125" dirty="0">
                <a:solidFill>
                  <a:srgbClr val="404040"/>
                </a:solidFill>
                <a:latin typeface="Arial"/>
                <a:cs typeface="Arial"/>
              </a:rPr>
              <a:t>: </a:t>
            </a:r>
            <a:r>
              <a:rPr sz="2000" spc="-40" dirty="0">
                <a:solidFill>
                  <a:srgbClr val="404040"/>
                </a:solidFill>
                <a:latin typeface="Arial"/>
                <a:cs typeface="Arial"/>
              </a:rPr>
              <a:t>Robins </a:t>
            </a:r>
            <a:r>
              <a:rPr sz="2000" spc="-45" dirty="0">
                <a:solidFill>
                  <a:srgbClr val="404040"/>
                </a:solidFill>
                <a:latin typeface="Arial"/>
                <a:cs typeface="Arial"/>
              </a:rPr>
              <a:t>are </a:t>
            </a:r>
            <a:r>
              <a:rPr sz="2000" spc="-15" dirty="0">
                <a:solidFill>
                  <a:srgbClr val="404040"/>
                </a:solidFill>
                <a:latin typeface="Arial"/>
                <a:cs typeface="Arial"/>
              </a:rPr>
              <a:t>birds, </a:t>
            </a:r>
            <a:r>
              <a:rPr sz="2000" spc="-30" dirty="0">
                <a:solidFill>
                  <a:srgbClr val="404040"/>
                </a:solidFill>
                <a:latin typeface="Arial"/>
                <a:cs typeface="Arial"/>
              </a:rPr>
              <a:t>Fact-2 </a:t>
            </a:r>
            <a:r>
              <a:rPr sz="2000" spc="-125" dirty="0">
                <a:solidFill>
                  <a:srgbClr val="404040"/>
                </a:solidFill>
                <a:latin typeface="Arial"/>
                <a:cs typeface="Arial"/>
              </a:rPr>
              <a:t>: </a:t>
            </a:r>
            <a:r>
              <a:rPr sz="2000" spc="10" dirty="0">
                <a:solidFill>
                  <a:srgbClr val="404040"/>
                </a:solidFill>
                <a:latin typeface="Arial"/>
                <a:cs typeface="Arial"/>
              </a:rPr>
              <a:t>All </a:t>
            </a:r>
            <a:r>
              <a:rPr sz="2000" spc="5" dirty="0">
                <a:solidFill>
                  <a:srgbClr val="404040"/>
                </a:solidFill>
                <a:latin typeface="Arial"/>
                <a:cs typeface="Arial"/>
              </a:rPr>
              <a:t>birds </a:t>
            </a:r>
            <a:r>
              <a:rPr sz="2000" spc="-45" dirty="0">
                <a:solidFill>
                  <a:srgbClr val="404040"/>
                </a:solidFill>
                <a:latin typeface="Arial"/>
                <a:cs typeface="Arial"/>
              </a:rPr>
              <a:t>have</a:t>
            </a:r>
            <a:r>
              <a:rPr sz="2000" spc="330" dirty="0">
                <a:solidFill>
                  <a:srgbClr val="404040"/>
                </a:solidFill>
                <a:latin typeface="Arial"/>
                <a:cs typeface="Arial"/>
              </a:rPr>
              <a:t> </a:t>
            </a:r>
            <a:r>
              <a:rPr sz="2000" spc="-25" dirty="0">
                <a:solidFill>
                  <a:srgbClr val="404040"/>
                </a:solidFill>
                <a:latin typeface="Arial"/>
                <a:cs typeface="Arial"/>
              </a:rPr>
              <a:t>wings.</a:t>
            </a:r>
            <a:endParaRPr sz="2000" dirty="0">
              <a:latin typeface="Arial"/>
              <a:cs typeface="Arial"/>
            </a:endParaRPr>
          </a:p>
          <a:p>
            <a:pPr marL="12700">
              <a:lnSpc>
                <a:spcPct val="100000"/>
              </a:lnSpc>
              <a:spcBef>
                <a:spcPts val="770"/>
              </a:spcBef>
            </a:pPr>
            <a:r>
              <a:rPr sz="2000" spc="-50" dirty="0">
                <a:solidFill>
                  <a:srgbClr val="404040"/>
                </a:solidFill>
                <a:latin typeface="Arial"/>
                <a:cs typeface="Arial"/>
              </a:rPr>
              <a:t>Then </a:t>
            </a:r>
            <a:r>
              <a:rPr sz="2000" spc="-35" dirty="0">
                <a:solidFill>
                  <a:srgbClr val="404040"/>
                </a:solidFill>
                <a:latin typeface="Arial"/>
                <a:cs typeface="Arial"/>
              </a:rPr>
              <a:t>we </a:t>
            </a:r>
            <a:r>
              <a:rPr sz="2000" spc="-50" dirty="0">
                <a:solidFill>
                  <a:srgbClr val="404040"/>
                </a:solidFill>
                <a:latin typeface="Arial"/>
                <a:cs typeface="Arial"/>
              </a:rPr>
              <a:t>can </a:t>
            </a:r>
            <a:r>
              <a:rPr sz="2000" spc="-95" dirty="0">
                <a:solidFill>
                  <a:srgbClr val="404040"/>
                </a:solidFill>
                <a:latin typeface="Arial"/>
                <a:cs typeface="Arial"/>
              </a:rPr>
              <a:t>ask: </a:t>
            </a:r>
            <a:r>
              <a:rPr sz="2000" spc="-45" dirty="0">
                <a:solidFill>
                  <a:srgbClr val="404040"/>
                </a:solidFill>
                <a:latin typeface="Arial"/>
                <a:cs typeface="Arial"/>
              </a:rPr>
              <a:t>DO </a:t>
            </a:r>
            <a:r>
              <a:rPr sz="2000" spc="-125" dirty="0">
                <a:solidFill>
                  <a:srgbClr val="404040"/>
                </a:solidFill>
                <a:latin typeface="Arial"/>
                <a:cs typeface="Arial"/>
              </a:rPr>
              <a:t>ROBINS </a:t>
            </a:r>
            <a:r>
              <a:rPr sz="2000" spc="-120" dirty="0">
                <a:solidFill>
                  <a:srgbClr val="404040"/>
                </a:solidFill>
                <a:latin typeface="Arial"/>
                <a:cs typeface="Arial"/>
              </a:rPr>
              <a:t>HAVE</a:t>
            </a:r>
            <a:r>
              <a:rPr sz="2000" spc="300" dirty="0">
                <a:solidFill>
                  <a:srgbClr val="404040"/>
                </a:solidFill>
                <a:latin typeface="Arial"/>
                <a:cs typeface="Arial"/>
              </a:rPr>
              <a:t> </a:t>
            </a:r>
            <a:r>
              <a:rPr sz="2000" spc="-114" dirty="0">
                <a:solidFill>
                  <a:srgbClr val="404040"/>
                </a:solidFill>
                <a:latin typeface="Arial"/>
                <a:cs typeface="Arial"/>
              </a:rPr>
              <a:t>WINGS?</a:t>
            </a:r>
            <a:endParaRPr sz="2000" dirty="0">
              <a:latin typeface="Arial"/>
              <a:cs typeface="Arial"/>
            </a:endParaRPr>
          </a:p>
          <a:p>
            <a:pPr marL="355600" indent="-342900">
              <a:lnSpc>
                <a:spcPts val="2280"/>
              </a:lnSpc>
              <a:spcBef>
                <a:spcPts val="755"/>
              </a:spcBef>
              <a:buClr>
                <a:srgbClr val="A42F0F"/>
              </a:buClr>
              <a:buChar char=""/>
              <a:tabLst>
                <a:tab pos="355600" algn="l"/>
              </a:tabLst>
            </a:pPr>
            <a:r>
              <a:rPr sz="2000" spc="-40" dirty="0">
                <a:solidFill>
                  <a:srgbClr val="404040"/>
                </a:solidFill>
                <a:latin typeface="Arial"/>
                <a:cs typeface="Arial"/>
              </a:rPr>
              <a:t>Reasoning </a:t>
            </a:r>
            <a:r>
              <a:rPr sz="2000" spc="-60" dirty="0">
                <a:solidFill>
                  <a:srgbClr val="404040"/>
                </a:solidFill>
                <a:latin typeface="Arial"/>
                <a:cs typeface="Arial"/>
              </a:rPr>
              <a:t>is </a:t>
            </a:r>
            <a:r>
              <a:rPr sz="2000" spc="-40" dirty="0">
                <a:solidFill>
                  <a:srgbClr val="404040"/>
                </a:solidFill>
                <a:latin typeface="Arial"/>
                <a:cs typeface="Arial"/>
              </a:rPr>
              <a:t>an </a:t>
            </a:r>
            <a:r>
              <a:rPr sz="2000" spc="-15" dirty="0">
                <a:solidFill>
                  <a:srgbClr val="404040"/>
                </a:solidFill>
                <a:latin typeface="Arial"/>
                <a:cs typeface="Arial"/>
              </a:rPr>
              <a:t>act </a:t>
            </a:r>
            <a:r>
              <a:rPr sz="2000" spc="65" dirty="0">
                <a:solidFill>
                  <a:srgbClr val="404040"/>
                </a:solidFill>
                <a:latin typeface="Arial"/>
                <a:cs typeface="Arial"/>
              </a:rPr>
              <a:t>of </a:t>
            </a:r>
            <a:r>
              <a:rPr sz="2000" spc="15" dirty="0">
                <a:solidFill>
                  <a:srgbClr val="404040"/>
                </a:solidFill>
                <a:latin typeface="Arial"/>
                <a:cs typeface="Arial"/>
              </a:rPr>
              <a:t>deriving </a:t>
            </a:r>
            <a:r>
              <a:rPr sz="2000" spc="-95" dirty="0">
                <a:solidFill>
                  <a:srgbClr val="404040"/>
                </a:solidFill>
                <a:latin typeface="Arial"/>
                <a:cs typeface="Arial"/>
              </a:rPr>
              <a:t>a </a:t>
            </a:r>
            <a:r>
              <a:rPr sz="2000" spc="-5" dirty="0">
                <a:solidFill>
                  <a:srgbClr val="404040"/>
                </a:solidFill>
                <a:latin typeface="Arial"/>
                <a:cs typeface="Arial"/>
              </a:rPr>
              <a:t>conclusion </a:t>
            </a:r>
            <a:r>
              <a:rPr sz="2000" spc="55" dirty="0">
                <a:solidFill>
                  <a:srgbClr val="404040"/>
                </a:solidFill>
                <a:latin typeface="Arial"/>
                <a:cs typeface="Arial"/>
              </a:rPr>
              <a:t>from </a:t>
            </a:r>
            <a:r>
              <a:rPr sz="2000" spc="-5" dirty="0">
                <a:solidFill>
                  <a:srgbClr val="404040"/>
                </a:solidFill>
                <a:latin typeface="Arial"/>
                <a:cs typeface="Arial"/>
              </a:rPr>
              <a:t>certain </a:t>
            </a:r>
            <a:r>
              <a:rPr sz="2000" spc="-30" dirty="0">
                <a:solidFill>
                  <a:srgbClr val="404040"/>
                </a:solidFill>
                <a:latin typeface="Arial"/>
                <a:cs typeface="Arial"/>
              </a:rPr>
              <a:t>premises</a:t>
            </a:r>
            <a:r>
              <a:rPr sz="2000" spc="60" dirty="0">
                <a:solidFill>
                  <a:srgbClr val="404040"/>
                </a:solidFill>
                <a:latin typeface="Arial"/>
                <a:cs typeface="Arial"/>
              </a:rPr>
              <a:t> </a:t>
            </a:r>
            <a:r>
              <a:rPr sz="2000" spc="-65" dirty="0">
                <a:solidFill>
                  <a:srgbClr val="404040"/>
                </a:solidFill>
                <a:latin typeface="Arial"/>
                <a:cs typeface="Arial"/>
              </a:rPr>
              <a:t>using</a:t>
            </a:r>
            <a:endParaRPr sz="2000" dirty="0">
              <a:latin typeface="Arial"/>
              <a:cs typeface="Arial"/>
            </a:endParaRPr>
          </a:p>
          <a:p>
            <a:pPr marL="355600">
              <a:lnSpc>
                <a:spcPts val="2280"/>
              </a:lnSpc>
            </a:pPr>
            <a:r>
              <a:rPr sz="2000" spc="-95" dirty="0">
                <a:solidFill>
                  <a:srgbClr val="404040"/>
                </a:solidFill>
                <a:latin typeface="Arial"/>
                <a:cs typeface="Arial"/>
              </a:rPr>
              <a:t>a </a:t>
            </a:r>
            <a:r>
              <a:rPr sz="2000" dirty="0">
                <a:solidFill>
                  <a:srgbClr val="404040"/>
                </a:solidFill>
                <a:latin typeface="Arial"/>
                <a:cs typeface="Arial"/>
              </a:rPr>
              <a:t>given</a:t>
            </a:r>
            <a:r>
              <a:rPr sz="2000" spc="80" dirty="0">
                <a:solidFill>
                  <a:srgbClr val="404040"/>
                </a:solidFill>
                <a:latin typeface="Arial"/>
                <a:cs typeface="Arial"/>
              </a:rPr>
              <a:t> </a:t>
            </a:r>
            <a:r>
              <a:rPr sz="2000" spc="25" dirty="0">
                <a:solidFill>
                  <a:srgbClr val="404040"/>
                </a:solidFill>
                <a:latin typeface="Arial"/>
                <a:cs typeface="Arial"/>
              </a:rPr>
              <a:t>methodology.</a:t>
            </a:r>
            <a:endParaRPr sz="2000" dirty="0">
              <a:latin typeface="Arial"/>
              <a:cs typeface="Arial"/>
            </a:endParaRPr>
          </a:p>
          <a:p>
            <a:pPr marL="756285" marR="5080" indent="-287020">
              <a:lnSpc>
                <a:spcPts val="2160"/>
              </a:lnSpc>
              <a:spcBef>
                <a:spcPts val="1030"/>
              </a:spcBef>
            </a:pPr>
            <a:r>
              <a:rPr sz="2000" spc="380" dirty="0">
                <a:solidFill>
                  <a:srgbClr val="A42F0F"/>
                </a:solidFill>
                <a:latin typeface="Arial"/>
                <a:cs typeface="Arial"/>
              </a:rPr>
              <a:t></a:t>
            </a:r>
            <a:r>
              <a:rPr sz="2000" spc="-315" dirty="0">
                <a:solidFill>
                  <a:srgbClr val="A42F0F"/>
                </a:solidFill>
                <a:latin typeface="Arial"/>
                <a:cs typeface="Arial"/>
              </a:rPr>
              <a:t> </a:t>
            </a:r>
            <a:r>
              <a:rPr sz="2000" spc="-15" dirty="0">
                <a:solidFill>
                  <a:srgbClr val="404040"/>
                </a:solidFill>
                <a:latin typeface="Arial"/>
                <a:cs typeface="Arial"/>
              </a:rPr>
              <a:t>Any </a:t>
            </a:r>
            <a:r>
              <a:rPr sz="2000" spc="10" dirty="0">
                <a:solidFill>
                  <a:srgbClr val="404040"/>
                </a:solidFill>
                <a:latin typeface="Arial"/>
                <a:cs typeface="Arial"/>
              </a:rPr>
              <a:t>knowledge </a:t>
            </a:r>
            <a:r>
              <a:rPr sz="2000" spc="-40" dirty="0">
                <a:solidFill>
                  <a:srgbClr val="404040"/>
                </a:solidFill>
                <a:latin typeface="Arial"/>
                <a:cs typeface="Arial"/>
              </a:rPr>
              <a:t>system </a:t>
            </a:r>
            <a:r>
              <a:rPr sz="2000" spc="10" dirty="0">
                <a:solidFill>
                  <a:srgbClr val="404040"/>
                </a:solidFill>
                <a:latin typeface="Arial"/>
                <a:cs typeface="Arial"/>
              </a:rPr>
              <a:t>must </a:t>
            </a:r>
            <a:r>
              <a:rPr sz="2000" spc="-45" dirty="0">
                <a:solidFill>
                  <a:srgbClr val="404040"/>
                </a:solidFill>
                <a:latin typeface="Arial"/>
                <a:cs typeface="Arial"/>
              </a:rPr>
              <a:t>reason, </a:t>
            </a:r>
            <a:r>
              <a:rPr sz="2000" spc="50" dirty="0">
                <a:solidFill>
                  <a:srgbClr val="404040"/>
                </a:solidFill>
                <a:latin typeface="Arial"/>
                <a:cs typeface="Arial"/>
              </a:rPr>
              <a:t>if </a:t>
            </a:r>
            <a:r>
              <a:rPr sz="2000" spc="75" dirty="0">
                <a:solidFill>
                  <a:srgbClr val="404040"/>
                </a:solidFill>
                <a:latin typeface="Arial"/>
                <a:cs typeface="Arial"/>
              </a:rPr>
              <a:t>it </a:t>
            </a:r>
            <a:r>
              <a:rPr sz="2000" spc="-60" dirty="0">
                <a:solidFill>
                  <a:srgbClr val="404040"/>
                </a:solidFill>
                <a:latin typeface="Arial"/>
                <a:cs typeface="Arial"/>
              </a:rPr>
              <a:t>is </a:t>
            </a:r>
            <a:r>
              <a:rPr sz="2000" spc="15" dirty="0">
                <a:solidFill>
                  <a:srgbClr val="404040"/>
                </a:solidFill>
                <a:latin typeface="Arial"/>
                <a:cs typeface="Arial"/>
              </a:rPr>
              <a:t>required </a:t>
            </a:r>
            <a:r>
              <a:rPr sz="2000" spc="90" dirty="0">
                <a:solidFill>
                  <a:srgbClr val="404040"/>
                </a:solidFill>
                <a:latin typeface="Arial"/>
                <a:cs typeface="Arial"/>
              </a:rPr>
              <a:t>to </a:t>
            </a:r>
            <a:r>
              <a:rPr sz="2000" spc="60" dirty="0">
                <a:solidFill>
                  <a:srgbClr val="404040"/>
                </a:solidFill>
                <a:latin typeface="Arial"/>
                <a:cs typeface="Arial"/>
              </a:rPr>
              <a:t>do </a:t>
            </a:r>
            <a:r>
              <a:rPr sz="2000" spc="-45" dirty="0">
                <a:solidFill>
                  <a:srgbClr val="404040"/>
                </a:solidFill>
                <a:latin typeface="Arial"/>
                <a:cs typeface="Arial"/>
              </a:rPr>
              <a:t>something  </a:t>
            </a:r>
            <a:r>
              <a:rPr sz="2000" dirty="0">
                <a:solidFill>
                  <a:srgbClr val="404040"/>
                </a:solidFill>
                <a:latin typeface="Arial"/>
                <a:cs typeface="Arial"/>
              </a:rPr>
              <a:t>which </a:t>
            </a:r>
            <a:r>
              <a:rPr sz="2000" spc="-75" dirty="0">
                <a:solidFill>
                  <a:srgbClr val="404040"/>
                </a:solidFill>
                <a:latin typeface="Arial"/>
                <a:cs typeface="Arial"/>
              </a:rPr>
              <a:t>has </a:t>
            </a:r>
            <a:r>
              <a:rPr sz="2000" spc="70" dirty="0">
                <a:solidFill>
                  <a:srgbClr val="404040"/>
                </a:solidFill>
                <a:latin typeface="Arial"/>
                <a:cs typeface="Arial"/>
              </a:rPr>
              <a:t>not </a:t>
            </a:r>
            <a:r>
              <a:rPr sz="2000" spc="20" dirty="0">
                <a:solidFill>
                  <a:srgbClr val="404040"/>
                </a:solidFill>
                <a:latin typeface="Arial"/>
                <a:cs typeface="Arial"/>
              </a:rPr>
              <a:t>being </a:t>
            </a:r>
            <a:r>
              <a:rPr sz="2000" spc="70" dirty="0">
                <a:solidFill>
                  <a:srgbClr val="404040"/>
                </a:solidFill>
                <a:latin typeface="Arial"/>
                <a:cs typeface="Arial"/>
              </a:rPr>
              <a:t>told</a:t>
            </a:r>
            <a:r>
              <a:rPr sz="2000" spc="-75" dirty="0">
                <a:solidFill>
                  <a:srgbClr val="404040"/>
                </a:solidFill>
                <a:latin typeface="Arial"/>
                <a:cs typeface="Arial"/>
              </a:rPr>
              <a:t> </a:t>
            </a:r>
            <a:r>
              <a:rPr sz="2000" spc="-5" dirty="0">
                <a:solidFill>
                  <a:srgbClr val="404040"/>
                </a:solidFill>
                <a:latin typeface="Arial"/>
                <a:cs typeface="Arial"/>
              </a:rPr>
              <a:t>explicitly.</a:t>
            </a:r>
            <a:endParaRPr sz="2000" dirty="0">
              <a:latin typeface="Arial"/>
              <a:cs typeface="Arial"/>
            </a:endParaRPr>
          </a:p>
        </p:txBody>
      </p:sp>
      <p:sp>
        <p:nvSpPr>
          <p:cNvPr id="3" name="object 3"/>
          <p:cNvSpPr txBox="1"/>
          <p:nvPr/>
        </p:nvSpPr>
        <p:spPr>
          <a:xfrm>
            <a:off x="3167252" y="4161535"/>
            <a:ext cx="8101965" cy="330835"/>
          </a:xfrm>
          <a:prstGeom prst="rect">
            <a:avLst/>
          </a:prstGeom>
        </p:spPr>
        <p:txBody>
          <a:bodyPr vert="horz" wrap="square" lIns="0" tIns="12700" rIns="0" bIns="0" rtlCol="0">
            <a:spAutoFit/>
          </a:bodyPr>
          <a:lstStyle/>
          <a:p>
            <a:pPr marL="12700">
              <a:lnSpc>
                <a:spcPct val="100000"/>
              </a:lnSpc>
              <a:spcBef>
                <a:spcPts val="100"/>
              </a:spcBef>
            </a:pPr>
            <a:r>
              <a:rPr sz="2000" spc="380" dirty="0">
                <a:solidFill>
                  <a:srgbClr val="A42F0F"/>
                </a:solidFill>
                <a:latin typeface="Arial"/>
                <a:cs typeface="Arial"/>
              </a:rPr>
              <a:t></a:t>
            </a:r>
            <a:r>
              <a:rPr sz="2000" spc="-350" dirty="0">
                <a:solidFill>
                  <a:srgbClr val="A42F0F"/>
                </a:solidFill>
                <a:latin typeface="Arial"/>
                <a:cs typeface="Arial"/>
              </a:rPr>
              <a:t> </a:t>
            </a:r>
            <a:r>
              <a:rPr sz="2000" spc="-55" dirty="0">
                <a:solidFill>
                  <a:srgbClr val="404040"/>
                </a:solidFill>
                <a:latin typeface="Arial"/>
                <a:cs typeface="Arial"/>
              </a:rPr>
              <a:t>For </a:t>
            </a:r>
            <a:r>
              <a:rPr sz="2000" spc="-10" dirty="0">
                <a:solidFill>
                  <a:srgbClr val="404040"/>
                </a:solidFill>
                <a:latin typeface="Arial"/>
                <a:cs typeface="Arial"/>
              </a:rPr>
              <a:t>reasoning </a:t>
            </a:r>
            <a:r>
              <a:rPr sz="2000" spc="-40" dirty="0">
                <a:solidFill>
                  <a:srgbClr val="404040"/>
                </a:solidFill>
                <a:latin typeface="Arial"/>
                <a:cs typeface="Arial"/>
              </a:rPr>
              <a:t>system </a:t>
            </a:r>
            <a:r>
              <a:rPr sz="2000" spc="10" dirty="0">
                <a:solidFill>
                  <a:srgbClr val="404040"/>
                </a:solidFill>
                <a:latin typeface="Arial"/>
                <a:cs typeface="Arial"/>
              </a:rPr>
              <a:t>must </a:t>
            </a:r>
            <a:r>
              <a:rPr sz="2000" spc="45" dirty="0">
                <a:solidFill>
                  <a:srgbClr val="404040"/>
                </a:solidFill>
                <a:latin typeface="Arial"/>
                <a:cs typeface="Arial"/>
              </a:rPr>
              <a:t>find </a:t>
            </a:r>
            <a:r>
              <a:rPr sz="2000" spc="20" dirty="0">
                <a:solidFill>
                  <a:srgbClr val="404040"/>
                </a:solidFill>
                <a:latin typeface="Arial"/>
                <a:cs typeface="Arial"/>
              </a:rPr>
              <a:t>out, </a:t>
            </a:r>
            <a:r>
              <a:rPr sz="2000" spc="15" dirty="0">
                <a:solidFill>
                  <a:srgbClr val="404040"/>
                </a:solidFill>
                <a:latin typeface="Arial"/>
                <a:cs typeface="Arial"/>
              </a:rPr>
              <a:t>what </a:t>
            </a:r>
            <a:r>
              <a:rPr sz="2000" spc="70" dirty="0">
                <a:solidFill>
                  <a:srgbClr val="404040"/>
                </a:solidFill>
                <a:latin typeface="Arial"/>
                <a:cs typeface="Arial"/>
              </a:rPr>
              <a:t>it </a:t>
            </a:r>
            <a:r>
              <a:rPr sz="2000" spc="-40" dirty="0">
                <a:solidFill>
                  <a:srgbClr val="404040"/>
                </a:solidFill>
                <a:latin typeface="Arial"/>
                <a:cs typeface="Arial"/>
              </a:rPr>
              <a:t>needs </a:t>
            </a:r>
            <a:r>
              <a:rPr sz="2000" spc="90" dirty="0">
                <a:solidFill>
                  <a:srgbClr val="404040"/>
                </a:solidFill>
                <a:latin typeface="Arial"/>
                <a:cs typeface="Arial"/>
              </a:rPr>
              <a:t>to </a:t>
            </a:r>
            <a:r>
              <a:rPr sz="2000" spc="15" dirty="0">
                <a:solidFill>
                  <a:srgbClr val="404040"/>
                </a:solidFill>
                <a:latin typeface="Arial"/>
                <a:cs typeface="Arial"/>
              </a:rPr>
              <a:t>know </a:t>
            </a:r>
            <a:r>
              <a:rPr sz="2000" spc="50" dirty="0">
                <a:solidFill>
                  <a:srgbClr val="404040"/>
                </a:solidFill>
                <a:latin typeface="Arial"/>
                <a:cs typeface="Arial"/>
              </a:rPr>
              <a:t>from </a:t>
            </a:r>
            <a:r>
              <a:rPr sz="2000" spc="-95" dirty="0">
                <a:solidFill>
                  <a:srgbClr val="404040"/>
                </a:solidFill>
                <a:latin typeface="Arial"/>
                <a:cs typeface="Arial"/>
              </a:rPr>
              <a:t>what</a:t>
            </a:r>
            <a:endParaRPr sz="2000">
              <a:latin typeface="Arial"/>
              <a:cs typeface="Arial"/>
            </a:endParaRPr>
          </a:p>
        </p:txBody>
      </p:sp>
      <p:sp>
        <p:nvSpPr>
          <p:cNvPr id="4" name="object 4"/>
          <p:cNvSpPr txBox="1"/>
          <p:nvPr/>
        </p:nvSpPr>
        <p:spPr>
          <a:xfrm>
            <a:off x="2709798" y="4340199"/>
            <a:ext cx="7138034" cy="828040"/>
          </a:xfrm>
          <a:prstGeom prst="rect">
            <a:avLst/>
          </a:prstGeom>
        </p:spPr>
        <p:txBody>
          <a:bodyPr vert="horz" wrap="square" lIns="0" tIns="108585" rIns="0" bIns="0" rtlCol="0">
            <a:spAutoFit/>
          </a:bodyPr>
          <a:lstStyle/>
          <a:p>
            <a:pPr marL="756285">
              <a:lnSpc>
                <a:spcPct val="100000"/>
              </a:lnSpc>
              <a:spcBef>
                <a:spcPts val="855"/>
              </a:spcBef>
            </a:pPr>
            <a:r>
              <a:rPr sz="2000" spc="75" dirty="0">
                <a:solidFill>
                  <a:srgbClr val="404040"/>
                </a:solidFill>
                <a:latin typeface="Arial"/>
                <a:cs typeface="Arial"/>
              </a:rPr>
              <a:t>it </a:t>
            </a:r>
            <a:r>
              <a:rPr sz="2000" spc="-25" dirty="0">
                <a:solidFill>
                  <a:srgbClr val="404040"/>
                </a:solidFill>
                <a:latin typeface="Arial"/>
                <a:cs typeface="Arial"/>
              </a:rPr>
              <a:t>already</a:t>
            </a:r>
            <a:r>
              <a:rPr sz="2000" spc="-110" dirty="0">
                <a:solidFill>
                  <a:srgbClr val="404040"/>
                </a:solidFill>
                <a:latin typeface="Arial"/>
                <a:cs typeface="Arial"/>
              </a:rPr>
              <a:t> </a:t>
            </a:r>
            <a:r>
              <a:rPr sz="2000" spc="-35" dirty="0">
                <a:solidFill>
                  <a:srgbClr val="404040"/>
                </a:solidFill>
                <a:latin typeface="Arial"/>
                <a:cs typeface="Arial"/>
              </a:rPr>
              <a:t>knows.</a:t>
            </a:r>
            <a:endParaRPr sz="2000">
              <a:latin typeface="Arial"/>
              <a:cs typeface="Arial"/>
            </a:endParaRPr>
          </a:p>
          <a:p>
            <a:pPr marL="12700">
              <a:lnSpc>
                <a:spcPct val="100000"/>
              </a:lnSpc>
              <a:spcBef>
                <a:spcPts val="760"/>
              </a:spcBef>
            </a:pPr>
            <a:r>
              <a:rPr sz="2000" spc="-45" dirty="0">
                <a:solidFill>
                  <a:srgbClr val="404040"/>
                </a:solidFill>
                <a:latin typeface="Arial"/>
                <a:cs typeface="Arial"/>
              </a:rPr>
              <a:t>Hence </a:t>
            </a:r>
            <a:r>
              <a:rPr sz="2000" spc="90" dirty="0">
                <a:solidFill>
                  <a:srgbClr val="404040"/>
                </a:solidFill>
                <a:latin typeface="Arial"/>
                <a:cs typeface="Arial"/>
              </a:rPr>
              <a:t>to </a:t>
            </a:r>
            <a:r>
              <a:rPr sz="2000" spc="-45" dirty="0">
                <a:solidFill>
                  <a:srgbClr val="404040"/>
                </a:solidFill>
                <a:latin typeface="Arial"/>
                <a:cs typeface="Arial"/>
              </a:rPr>
              <a:t>answer </a:t>
            </a:r>
            <a:r>
              <a:rPr sz="2000" spc="25" dirty="0">
                <a:solidFill>
                  <a:srgbClr val="404040"/>
                </a:solidFill>
                <a:latin typeface="Arial"/>
                <a:cs typeface="Arial"/>
              </a:rPr>
              <a:t>the </a:t>
            </a:r>
            <a:r>
              <a:rPr sz="2000" spc="-15" dirty="0">
                <a:solidFill>
                  <a:srgbClr val="404040"/>
                </a:solidFill>
                <a:latin typeface="Arial"/>
                <a:cs typeface="Arial"/>
              </a:rPr>
              <a:t>above </a:t>
            </a:r>
            <a:r>
              <a:rPr sz="2000" spc="25" dirty="0">
                <a:solidFill>
                  <a:srgbClr val="404040"/>
                </a:solidFill>
                <a:latin typeface="Arial"/>
                <a:cs typeface="Arial"/>
              </a:rPr>
              <a:t>question- </a:t>
            </a:r>
            <a:r>
              <a:rPr sz="2000" spc="-30" dirty="0">
                <a:solidFill>
                  <a:srgbClr val="404040"/>
                </a:solidFill>
                <a:latin typeface="Arial"/>
                <a:cs typeface="Arial"/>
              </a:rPr>
              <a:t>some </a:t>
            </a:r>
            <a:r>
              <a:rPr sz="2000" spc="-10" dirty="0">
                <a:solidFill>
                  <a:srgbClr val="404040"/>
                </a:solidFill>
                <a:latin typeface="Arial"/>
                <a:cs typeface="Arial"/>
              </a:rPr>
              <a:t>reasoning </a:t>
            </a:r>
            <a:r>
              <a:rPr sz="2000" spc="10" dirty="0">
                <a:solidFill>
                  <a:srgbClr val="404040"/>
                </a:solidFill>
                <a:latin typeface="Arial"/>
                <a:cs typeface="Arial"/>
              </a:rPr>
              <a:t>must</a:t>
            </a:r>
            <a:r>
              <a:rPr sz="2000" spc="-80" dirty="0">
                <a:solidFill>
                  <a:srgbClr val="404040"/>
                </a:solidFill>
                <a:latin typeface="Arial"/>
                <a:cs typeface="Arial"/>
              </a:rPr>
              <a:t> </a:t>
            </a:r>
            <a:r>
              <a:rPr sz="2000" dirty="0">
                <a:solidFill>
                  <a:srgbClr val="404040"/>
                </a:solidFill>
                <a:latin typeface="Arial"/>
                <a:cs typeface="Arial"/>
              </a:rPr>
              <a:t>go.</a:t>
            </a:r>
            <a:endParaRPr sz="2000">
              <a:latin typeface="Arial"/>
              <a:cs typeface="Arial"/>
            </a:endParaRPr>
          </a:p>
        </p:txBody>
      </p:sp>
    </p:spTree>
    <p:extLst>
      <p:ext uri="{BB962C8B-B14F-4D97-AF65-F5344CB8AC3E}">
        <p14:creationId xmlns:p14="http://schemas.microsoft.com/office/powerpoint/2010/main" val="20999574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6379" y="504520"/>
            <a:ext cx="5984240" cy="574675"/>
          </a:xfrm>
          <a:prstGeom prst="rect">
            <a:avLst/>
          </a:prstGeom>
        </p:spPr>
        <p:txBody>
          <a:bodyPr vert="horz" wrap="square" lIns="0" tIns="12700" rIns="0" bIns="0" rtlCol="0">
            <a:spAutoFit/>
          </a:bodyPr>
          <a:lstStyle/>
          <a:p>
            <a:pPr marL="12700">
              <a:lnSpc>
                <a:spcPct val="100000"/>
              </a:lnSpc>
              <a:spcBef>
                <a:spcPts val="100"/>
              </a:spcBef>
            </a:pPr>
            <a:r>
              <a:rPr spc="-10" dirty="0"/>
              <a:t>Human </a:t>
            </a:r>
            <a:r>
              <a:rPr spc="-20" dirty="0"/>
              <a:t>reasoning</a:t>
            </a:r>
            <a:r>
              <a:rPr spc="-65" dirty="0"/>
              <a:t> </a:t>
            </a:r>
            <a:r>
              <a:rPr spc="-10" dirty="0"/>
              <a:t>capabilities</a:t>
            </a:r>
          </a:p>
        </p:txBody>
      </p:sp>
      <p:sp>
        <p:nvSpPr>
          <p:cNvPr id="3" name="object 3"/>
          <p:cNvSpPr txBox="1"/>
          <p:nvPr/>
        </p:nvSpPr>
        <p:spPr>
          <a:xfrm>
            <a:off x="2671952" y="1744380"/>
            <a:ext cx="8669655" cy="3640454"/>
          </a:xfrm>
          <a:prstGeom prst="rect">
            <a:avLst/>
          </a:prstGeom>
        </p:spPr>
        <p:txBody>
          <a:bodyPr vert="horz" wrap="square" lIns="0" tIns="121285" rIns="0" bIns="0" rtlCol="0">
            <a:spAutoFit/>
          </a:bodyPr>
          <a:lstStyle/>
          <a:p>
            <a:pPr marL="355600" indent="-342900">
              <a:lnSpc>
                <a:spcPct val="100000"/>
              </a:lnSpc>
              <a:spcBef>
                <a:spcPts val="955"/>
              </a:spcBef>
              <a:buClr>
                <a:srgbClr val="A42F0F"/>
              </a:buClr>
              <a:buChar char=""/>
              <a:tabLst>
                <a:tab pos="355600" algn="l"/>
              </a:tabLst>
            </a:pPr>
            <a:r>
              <a:rPr sz="2000" spc="-20" dirty="0">
                <a:solidFill>
                  <a:srgbClr val="404040"/>
                </a:solidFill>
                <a:latin typeface="Arial"/>
                <a:cs typeface="Arial"/>
              </a:rPr>
              <a:t>Broadly </a:t>
            </a:r>
            <a:r>
              <a:rPr sz="2000" spc="80" dirty="0">
                <a:solidFill>
                  <a:srgbClr val="404040"/>
                </a:solidFill>
                <a:latin typeface="Arial"/>
                <a:cs typeface="Arial"/>
              </a:rPr>
              <a:t>it </a:t>
            </a:r>
            <a:r>
              <a:rPr sz="2000" spc="-60" dirty="0">
                <a:solidFill>
                  <a:srgbClr val="404040"/>
                </a:solidFill>
                <a:latin typeface="Arial"/>
                <a:cs typeface="Arial"/>
              </a:rPr>
              <a:t>is </a:t>
            </a:r>
            <a:r>
              <a:rPr sz="2000" spc="20" dirty="0">
                <a:solidFill>
                  <a:srgbClr val="404040"/>
                </a:solidFill>
                <a:latin typeface="Arial"/>
                <a:cs typeface="Arial"/>
              </a:rPr>
              <a:t>being divided </a:t>
            </a:r>
            <a:r>
              <a:rPr sz="2000" spc="55" dirty="0">
                <a:solidFill>
                  <a:srgbClr val="404040"/>
                </a:solidFill>
                <a:latin typeface="Arial"/>
                <a:cs typeface="Arial"/>
              </a:rPr>
              <a:t>into </a:t>
            </a:r>
            <a:r>
              <a:rPr sz="2000" spc="10" dirty="0">
                <a:solidFill>
                  <a:srgbClr val="404040"/>
                </a:solidFill>
                <a:latin typeface="Arial"/>
                <a:cs typeface="Arial"/>
              </a:rPr>
              <a:t>three</a:t>
            </a:r>
            <a:r>
              <a:rPr sz="2000" spc="-175" dirty="0">
                <a:solidFill>
                  <a:srgbClr val="404040"/>
                </a:solidFill>
                <a:latin typeface="Arial"/>
                <a:cs typeface="Arial"/>
              </a:rPr>
              <a:t> </a:t>
            </a:r>
            <a:r>
              <a:rPr sz="2000" spc="-85" dirty="0">
                <a:solidFill>
                  <a:srgbClr val="404040"/>
                </a:solidFill>
                <a:latin typeface="Arial"/>
                <a:cs typeface="Arial"/>
              </a:rPr>
              <a:t>areas:</a:t>
            </a:r>
            <a:endParaRPr sz="2000" dirty="0">
              <a:latin typeface="Arial"/>
              <a:cs typeface="Arial"/>
            </a:endParaRPr>
          </a:p>
          <a:p>
            <a:pPr marL="756285" lvl="1" indent="-287020">
              <a:lnSpc>
                <a:spcPct val="100000"/>
              </a:lnSpc>
              <a:spcBef>
                <a:spcPts val="915"/>
              </a:spcBef>
              <a:buClr>
                <a:srgbClr val="A42F0F"/>
              </a:buClr>
              <a:buChar char=""/>
              <a:tabLst>
                <a:tab pos="756920" algn="l"/>
              </a:tabLst>
            </a:pPr>
            <a:r>
              <a:rPr sz="2000" spc="10" dirty="0">
                <a:solidFill>
                  <a:srgbClr val="404040"/>
                </a:solidFill>
                <a:latin typeface="Arial"/>
                <a:cs typeface="Arial"/>
              </a:rPr>
              <a:t>Mathematical </a:t>
            </a:r>
            <a:r>
              <a:rPr sz="2000" spc="-25" dirty="0">
                <a:solidFill>
                  <a:srgbClr val="404040"/>
                </a:solidFill>
                <a:latin typeface="Arial"/>
                <a:cs typeface="Arial"/>
              </a:rPr>
              <a:t>Reasoning- </a:t>
            </a:r>
            <a:r>
              <a:rPr sz="2100" i="1" spc="-90" dirty="0">
                <a:solidFill>
                  <a:srgbClr val="404040"/>
                </a:solidFill>
                <a:latin typeface="Arial"/>
                <a:cs typeface="Arial"/>
              </a:rPr>
              <a:t>axioms, </a:t>
            </a:r>
            <a:r>
              <a:rPr sz="2100" i="1" spc="-30" dirty="0">
                <a:solidFill>
                  <a:srgbClr val="404040"/>
                </a:solidFill>
                <a:latin typeface="Arial"/>
                <a:cs typeface="Arial"/>
              </a:rPr>
              <a:t>definitions, </a:t>
            </a:r>
            <a:r>
              <a:rPr sz="2100" i="1" spc="-65" dirty="0">
                <a:solidFill>
                  <a:srgbClr val="404040"/>
                </a:solidFill>
                <a:latin typeface="Arial"/>
                <a:cs typeface="Arial"/>
              </a:rPr>
              <a:t>theorems,</a:t>
            </a:r>
            <a:r>
              <a:rPr sz="2100" i="1" spc="-25" dirty="0">
                <a:solidFill>
                  <a:srgbClr val="404040"/>
                </a:solidFill>
                <a:latin typeface="Arial"/>
                <a:cs typeface="Arial"/>
              </a:rPr>
              <a:t> proofs</a:t>
            </a:r>
            <a:endParaRPr sz="2100" dirty="0">
              <a:latin typeface="Arial"/>
              <a:cs typeface="Arial"/>
            </a:endParaRPr>
          </a:p>
          <a:p>
            <a:pPr marL="756285" lvl="1" indent="-287020">
              <a:lnSpc>
                <a:spcPct val="100000"/>
              </a:lnSpc>
              <a:spcBef>
                <a:spcPts val="875"/>
              </a:spcBef>
              <a:buClr>
                <a:srgbClr val="A42F0F"/>
              </a:buClr>
              <a:buChar char=""/>
              <a:tabLst>
                <a:tab pos="756920" algn="l"/>
              </a:tabLst>
            </a:pPr>
            <a:r>
              <a:rPr sz="2000" spc="-20" dirty="0">
                <a:solidFill>
                  <a:srgbClr val="404040"/>
                </a:solidFill>
                <a:latin typeface="Arial"/>
                <a:cs typeface="Arial"/>
              </a:rPr>
              <a:t>Logical </a:t>
            </a:r>
            <a:r>
              <a:rPr sz="2000" spc="-25" dirty="0">
                <a:solidFill>
                  <a:srgbClr val="404040"/>
                </a:solidFill>
                <a:latin typeface="Arial"/>
                <a:cs typeface="Arial"/>
              </a:rPr>
              <a:t>Reasoning- </a:t>
            </a:r>
            <a:r>
              <a:rPr sz="2100" i="1" spc="-55" dirty="0">
                <a:solidFill>
                  <a:srgbClr val="404040"/>
                </a:solidFill>
                <a:latin typeface="Arial"/>
                <a:cs typeface="Arial"/>
              </a:rPr>
              <a:t>deductive, </a:t>
            </a:r>
            <a:r>
              <a:rPr sz="2100" i="1" spc="-50" dirty="0">
                <a:solidFill>
                  <a:srgbClr val="404040"/>
                </a:solidFill>
                <a:latin typeface="Arial"/>
                <a:cs typeface="Arial"/>
              </a:rPr>
              <a:t>inductive,</a:t>
            </a:r>
            <a:r>
              <a:rPr sz="2100" i="1" spc="5" dirty="0">
                <a:solidFill>
                  <a:srgbClr val="404040"/>
                </a:solidFill>
                <a:latin typeface="Arial"/>
                <a:cs typeface="Arial"/>
              </a:rPr>
              <a:t> </a:t>
            </a:r>
            <a:r>
              <a:rPr sz="2100" i="1" spc="-45" dirty="0">
                <a:solidFill>
                  <a:srgbClr val="404040"/>
                </a:solidFill>
                <a:latin typeface="Arial"/>
                <a:cs typeface="Arial"/>
              </a:rPr>
              <a:t>abductive</a:t>
            </a:r>
            <a:endParaRPr sz="2100" dirty="0">
              <a:latin typeface="Arial"/>
              <a:cs typeface="Arial"/>
            </a:endParaRPr>
          </a:p>
          <a:p>
            <a:pPr marL="756285" lvl="1" indent="-287020">
              <a:lnSpc>
                <a:spcPct val="100000"/>
              </a:lnSpc>
              <a:spcBef>
                <a:spcPts val="975"/>
              </a:spcBef>
              <a:buClr>
                <a:srgbClr val="A42F0F"/>
              </a:buClr>
              <a:buChar char=""/>
              <a:tabLst>
                <a:tab pos="756920" algn="l"/>
              </a:tabLst>
            </a:pPr>
            <a:r>
              <a:rPr sz="2000" spc="30" dirty="0">
                <a:solidFill>
                  <a:srgbClr val="404040"/>
                </a:solidFill>
                <a:latin typeface="Arial"/>
                <a:cs typeface="Arial"/>
              </a:rPr>
              <a:t>Non-logical </a:t>
            </a:r>
            <a:r>
              <a:rPr sz="2000" spc="-25" dirty="0">
                <a:solidFill>
                  <a:srgbClr val="404040"/>
                </a:solidFill>
                <a:latin typeface="Arial"/>
                <a:cs typeface="Arial"/>
              </a:rPr>
              <a:t>Reasoning- </a:t>
            </a:r>
            <a:r>
              <a:rPr sz="2000" dirty="0">
                <a:solidFill>
                  <a:srgbClr val="404040"/>
                </a:solidFill>
                <a:latin typeface="Arial"/>
                <a:cs typeface="Arial"/>
              </a:rPr>
              <a:t>linguistic,</a:t>
            </a:r>
            <a:r>
              <a:rPr sz="2000" spc="-30" dirty="0">
                <a:solidFill>
                  <a:srgbClr val="404040"/>
                </a:solidFill>
                <a:latin typeface="Arial"/>
                <a:cs typeface="Arial"/>
              </a:rPr>
              <a:t> </a:t>
            </a:r>
            <a:r>
              <a:rPr sz="2000" spc="-10" dirty="0">
                <a:solidFill>
                  <a:srgbClr val="404040"/>
                </a:solidFill>
                <a:latin typeface="Arial"/>
                <a:cs typeface="Arial"/>
              </a:rPr>
              <a:t>language</a:t>
            </a:r>
            <a:endParaRPr sz="2000" dirty="0">
              <a:latin typeface="Arial"/>
              <a:cs typeface="Arial"/>
            </a:endParaRPr>
          </a:p>
          <a:p>
            <a:pPr marL="355600" marR="459740" indent="-342900">
              <a:lnSpc>
                <a:spcPct val="100000"/>
              </a:lnSpc>
              <a:spcBef>
                <a:spcPts val="1010"/>
              </a:spcBef>
              <a:buClr>
                <a:srgbClr val="A42F0F"/>
              </a:buClr>
              <a:buChar char=""/>
              <a:tabLst>
                <a:tab pos="355600" algn="l"/>
              </a:tabLst>
            </a:pPr>
            <a:r>
              <a:rPr sz="2000" spc="-10" dirty="0">
                <a:solidFill>
                  <a:srgbClr val="404040"/>
                </a:solidFill>
                <a:latin typeface="Arial"/>
                <a:cs typeface="Arial"/>
              </a:rPr>
              <a:t>Above </a:t>
            </a:r>
            <a:r>
              <a:rPr sz="2000" spc="5" dirty="0">
                <a:solidFill>
                  <a:srgbClr val="404040"/>
                </a:solidFill>
                <a:latin typeface="Arial"/>
                <a:cs typeface="Arial"/>
              </a:rPr>
              <a:t>three </a:t>
            </a:r>
            <a:r>
              <a:rPr sz="2000" spc="25" dirty="0">
                <a:solidFill>
                  <a:srgbClr val="404040"/>
                </a:solidFill>
                <a:latin typeface="Arial"/>
                <a:cs typeface="Arial"/>
              </a:rPr>
              <a:t>mentioned </a:t>
            </a:r>
            <a:r>
              <a:rPr sz="2000" spc="-45" dirty="0">
                <a:solidFill>
                  <a:srgbClr val="404040"/>
                </a:solidFill>
                <a:latin typeface="Arial"/>
                <a:cs typeface="Arial"/>
              </a:rPr>
              <a:t>are </a:t>
            </a:r>
            <a:r>
              <a:rPr sz="2000" spc="25" dirty="0">
                <a:solidFill>
                  <a:srgbClr val="404040"/>
                </a:solidFill>
                <a:latin typeface="Arial"/>
                <a:cs typeface="Arial"/>
              </a:rPr>
              <a:t>in </a:t>
            </a:r>
            <a:r>
              <a:rPr sz="2000" spc="-35" dirty="0">
                <a:solidFill>
                  <a:srgbClr val="404040"/>
                </a:solidFill>
                <a:latin typeface="Arial"/>
                <a:cs typeface="Arial"/>
              </a:rPr>
              <a:t>every </a:t>
            </a:r>
            <a:r>
              <a:rPr sz="2000" spc="5" dirty="0">
                <a:solidFill>
                  <a:srgbClr val="404040"/>
                </a:solidFill>
                <a:latin typeface="Arial"/>
                <a:cs typeface="Arial"/>
              </a:rPr>
              <a:t>human </a:t>
            </a:r>
            <a:r>
              <a:rPr sz="2000" spc="-5" dirty="0">
                <a:solidFill>
                  <a:srgbClr val="404040"/>
                </a:solidFill>
                <a:latin typeface="Arial"/>
                <a:cs typeface="Arial"/>
              </a:rPr>
              <a:t>being, </a:t>
            </a:r>
            <a:r>
              <a:rPr sz="2000" spc="70" dirty="0">
                <a:solidFill>
                  <a:srgbClr val="404040"/>
                </a:solidFill>
                <a:latin typeface="Arial"/>
                <a:cs typeface="Arial"/>
              </a:rPr>
              <a:t>but </a:t>
            </a:r>
            <a:r>
              <a:rPr sz="2000" spc="25" dirty="0">
                <a:solidFill>
                  <a:srgbClr val="404040"/>
                </a:solidFill>
                <a:latin typeface="Arial"/>
                <a:cs typeface="Arial"/>
              </a:rPr>
              <a:t>the </a:t>
            </a:r>
            <a:r>
              <a:rPr sz="2000" spc="20" dirty="0">
                <a:solidFill>
                  <a:srgbClr val="404040"/>
                </a:solidFill>
                <a:latin typeface="Arial"/>
                <a:cs typeface="Arial"/>
              </a:rPr>
              <a:t>ability </a:t>
            </a:r>
            <a:r>
              <a:rPr sz="2000" spc="-125" dirty="0">
                <a:solidFill>
                  <a:srgbClr val="404040"/>
                </a:solidFill>
                <a:latin typeface="Arial"/>
                <a:cs typeface="Arial"/>
              </a:rPr>
              <a:t>level  </a:t>
            </a:r>
            <a:r>
              <a:rPr sz="2000" spc="-15" dirty="0">
                <a:solidFill>
                  <a:srgbClr val="404040"/>
                </a:solidFill>
                <a:latin typeface="Arial"/>
                <a:cs typeface="Arial"/>
              </a:rPr>
              <a:t>depends </a:t>
            </a:r>
            <a:r>
              <a:rPr sz="2000" spc="40" dirty="0">
                <a:solidFill>
                  <a:srgbClr val="404040"/>
                </a:solidFill>
                <a:latin typeface="Arial"/>
                <a:cs typeface="Arial"/>
              </a:rPr>
              <a:t>on </a:t>
            </a:r>
            <a:r>
              <a:rPr sz="2000" spc="-5" dirty="0">
                <a:solidFill>
                  <a:srgbClr val="404040"/>
                </a:solidFill>
                <a:latin typeface="Arial"/>
                <a:cs typeface="Arial"/>
              </a:rPr>
              <a:t>education, </a:t>
            </a:r>
            <a:r>
              <a:rPr sz="2000" spc="-20" dirty="0">
                <a:solidFill>
                  <a:srgbClr val="404040"/>
                </a:solidFill>
                <a:latin typeface="Arial"/>
                <a:cs typeface="Arial"/>
              </a:rPr>
              <a:t>genetics </a:t>
            </a:r>
            <a:r>
              <a:rPr sz="2000" spc="-5" dirty="0">
                <a:solidFill>
                  <a:srgbClr val="404040"/>
                </a:solidFill>
                <a:latin typeface="Arial"/>
                <a:cs typeface="Arial"/>
              </a:rPr>
              <a:t>and</a:t>
            </a:r>
            <a:r>
              <a:rPr sz="2000" spc="-30" dirty="0">
                <a:solidFill>
                  <a:srgbClr val="404040"/>
                </a:solidFill>
                <a:latin typeface="Arial"/>
                <a:cs typeface="Arial"/>
              </a:rPr>
              <a:t> </a:t>
            </a:r>
            <a:r>
              <a:rPr sz="2000" spc="5" dirty="0">
                <a:solidFill>
                  <a:srgbClr val="404040"/>
                </a:solidFill>
                <a:latin typeface="Arial"/>
                <a:cs typeface="Arial"/>
              </a:rPr>
              <a:t>environment.</a:t>
            </a:r>
            <a:endParaRPr sz="2000" dirty="0">
              <a:latin typeface="Arial"/>
              <a:cs typeface="Arial"/>
            </a:endParaRPr>
          </a:p>
          <a:p>
            <a:pPr marL="355600" marR="5080" indent="-342900">
              <a:lnSpc>
                <a:spcPct val="100000"/>
              </a:lnSpc>
              <a:spcBef>
                <a:spcPts val="994"/>
              </a:spcBef>
              <a:buClr>
                <a:srgbClr val="A42F0F"/>
              </a:buClr>
              <a:buChar char=""/>
              <a:tabLst>
                <a:tab pos="355600" algn="l"/>
              </a:tabLst>
            </a:pPr>
            <a:r>
              <a:rPr sz="2000" spc="25" dirty="0">
                <a:solidFill>
                  <a:srgbClr val="404040"/>
                </a:solidFill>
                <a:latin typeface="Arial"/>
                <a:cs typeface="Arial"/>
              </a:rPr>
              <a:t>Intelligent </a:t>
            </a:r>
            <a:r>
              <a:rPr sz="2000" spc="30" dirty="0">
                <a:solidFill>
                  <a:srgbClr val="404040"/>
                </a:solidFill>
                <a:latin typeface="Arial"/>
                <a:cs typeface="Arial"/>
              </a:rPr>
              <a:t>Quotient </a:t>
            </a:r>
            <a:r>
              <a:rPr sz="2000" dirty="0">
                <a:solidFill>
                  <a:srgbClr val="404040"/>
                </a:solidFill>
                <a:latin typeface="Arial"/>
                <a:cs typeface="Arial"/>
              </a:rPr>
              <a:t>(IQ)= mathematical </a:t>
            </a:r>
            <a:r>
              <a:rPr sz="2000" spc="200" dirty="0">
                <a:solidFill>
                  <a:srgbClr val="404040"/>
                </a:solidFill>
                <a:latin typeface="Arial"/>
                <a:cs typeface="Arial"/>
              </a:rPr>
              <a:t>+ </a:t>
            </a:r>
            <a:r>
              <a:rPr sz="2000" spc="5" dirty="0">
                <a:solidFill>
                  <a:srgbClr val="404040"/>
                </a:solidFill>
                <a:latin typeface="Arial"/>
                <a:cs typeface="Arial"/>
              </a:rPr>
              <a:t>logical </a:t>
            </a:r>
            <a:r>
              <a:rPr sz="2000" spc="-20" dirty="0">
                <a:solidFill>
                  <a:srgbClr val="404040"/>
                </a:solidFill>
                <a:latin typeface="Arial"/>
                <a:cs typeface="Arial"/>
              </a:rPr>
              <a:t>reasoning, </a:t>
            </a:r>
            <a:r>
              <a:rPr sz="2000" spc="-60" dirty="0">
                <a:solidFill>
                  <a:srgbClr val="404040"/>
                </a:solidFill>
                <a:latin typeface="Arial"/>
                <a:cs typeface="Arial"/>
              </a:rPr>
              <a:t>whereas,  </a:t>
            </a:r>
            <a:r>
              <a:rPr sz="2000" spc="-5" dirty="0">
                <a:solidFill>
                  <a:srgbClr val="404040"/>
                </a:solidFill>
                <a:latin typeface="Arial"/>
                <a:cs typeface="Arial"/>
              </a:rPr>
              <a:t>Emotional </a:t>
            </a:r>
            <a:r>
              <a:rPr sz="2000" spc="30" dirty="0">
                <a:solidFill>
                  <a:srgbClr val="404040"/>
                </a:solidFill>
                <a:latin typeface="Arial"/>
                <a:cs typeface="Arial"/>
              </a:rPr>
              <a:t>Quotient </a:t>
            </a:r>
            <a:r>
              <a:rPr sz="2000" spc="15" dirty="0">
                <a:solidFill>
                  <a:srgbClr val="404040"/>
                </a:solidFill>
                <a:latin typeface="Arial"/>
                <a:cs typeface="Arial"/>
              </a:rPr>
              <a:t>mostly </a:t>
            </a:r>
            <a:r>
              <a:rPr sz="2000" spc="-15" dirty="0">
                <a:solidFill>
                  <a:srgbClr val="404040"/>
                </a:solidFill>
                <a:latin typeface="Arial"/>
                <a:cs typeface="Arial"/>
              </a:rPr>
              <a:t>depends </a:t>
            </a:r>
            <a:r>
              <a:rPr sz="2000" spc="40" dirty="0">
                <a:solidFill>
                  <a:srgbClr val="404040"/>
                </a:solidFill>
                <a:latin typeface="Arial"/>
                <a:cs typeface="Arial"/>
              </a:rPr>
              <a:t>on </a:t>
            </a:r>
            <a:r>
              <a:rPr sz="2000" spc="30" dirty="0">
                <a:solidFill>
                  <a:srgbClr val="404040"/>
                </a:solidFill>
                <a:latin typeface="Arial"/>
                <a:cs typeface="Arial"/>
              </a:rPr>
              <a:t>non-logical </a:t>
            </a:r>
            <a:r>
              <a:rPr sz="2000" spc="-10" dirty="0">
                <a:solidFill>
                  <a:srgbClr val="404040"/>
                </a:solidFill>
                <a:latin typeface="Arial"/>
                <a:cs typeface="Arial"/>
              </a:rPr>
              <a:t>reasoning</a:t>
            </a:r>
            <a:r>
              <a:rPr sz="2000" spc="-170" dirty="0">
                <a:solidFill>
                  <a:srgbClr val="404040"/>
                </a:solidFill>
                <a:latin typeface="Arial"/>
                <a:cs typeface="Arial"/>
              </a:rPr>
              <a:t> </a:t>
            </a:r>
            <a:r>
              <a:rPr sz="2000" spc="-20" dirty="0">
                <a:solidFill>
                  <a:srgbClr val="404040"/>
                </a:solidFill>
                <a:latin typeface="Arial"/>
                <a:cs typeface="Arial"/>
              </a:rPr>
              <a:t>capabilities.</a:t>
            </a:r>
            <a:endParaRPr sz="2000" dirty="0">
              <a:latin typeface="Arial"/>
              <a:cs typeface="Arial"/>
            </a:endParaRPr>
          </a:p>
          <a:p>
            <a:pPr marL="355600" indent="-342900">
              <a:lnSpc>
                <a:spcPct val="100000"/>
              </a:lnSpc>
              <a:spcBef>
                <a:spcPts val="994"/>
              </a:spcBef>
              <a:buClr>
                <a:srgbClr val="A42F0F"/>
              </a:buClr>
              <a:buChar char=""/>
              <a:tabLst>
                <a:tab pos="355600" algn="l"/>
              </a:tabLst>
            </a:pPr>
            <a:r>
              <a:rPr sz="2000" spc="-20" dirty="0">
                <a:solidFill>
                  <a:srgbClr val="FF0000"/>
                </a:solidFill>
                <a:latin typeface="Arial"/>
                <a:cs typeface="Arial"/>
              </a:rPr>
              <a:t>Logical </a:t>
            </a:r>
            <a:r>
              <a:rPr sz="2000" spc="-45" dirty="0">
                <a:solidFill>
                  <a:srgbClr val="FF0000"/>
                </a:solidFill>
                <a:latin typeface="Arial"/>
                <a:cs typeface="Arial"/>
              </a:rPr>
              <a:t>Reasoning </a:t>
            </a:r>
            <a:r>
              <a:rPr sz="2000" spc="-60" dirty="0">
                <a:solidFill>
                  <a:srgbClr val="FF0000"/>
                </a:solidFill>
                <a:latin typeface="Arial"/>
                <a:cs typeface="Arial"/>
              </a:rPr>
              <a:t>is </a:t>
            </a:r>
            <a:r>
              <a:rPr sz="2000" spc="35" dirty="0">
                <a:solidFill>
                  <a:srgbClr val="FF0000"/>
                </a:solidFill>
                <a:latin typeface="Arial"/>
                <a:cs typeface="Arial"/>
              </a:rPr>
              <a:t>our </a:t>
            </a:r>
            <a:r>
              <a:rPr sz="2000" spc="15" dirty="0">
                <a:solidFill>
                  <a:srgbClr val="FF0000"/>
                </a:solidFill>
                <a:latin typeface="Arial"/>
                <a:cs typeface="Arial"/>
              </a:rPr>
              <a:t>major </a:t>
            </a:r>
            <a:r>
              <a:rPr sz="2000" spc="-15" dirty="0">
                <a:solidFill>
                  <a:srgbClr val="FF0000"/>
                </a:solidFill>
                <a:latin typeface="Arial"/>
                <a:cs typeface="Arial"/>
              </a:rPr>
              <a:t>concern </a:t>
            </a:r>
            <a:r>
              <a:rPr sz="2000" spc="25" dirty="0">
                <a:solidFill>
                  <a:srgbClr val="FF0000"/>
                </a:solidFill>
                <a:latin typeface="Arial"/>
                <a:cs typeface="Arial"/>
              </a:rPr>
              <a:t>in</a:t>
            </a:r>
            <a:r>
              <a:rPr sz="2000" spc="20" dirty="0">
                <a:solidFill>
                  <a:srgbClr val="FF0000"/>
                </a:solidFill>
                <a:latin typeface="Arial"/>
                <a:cs typeface="Arial"/>
              </a:rPr>
              <a:t> </a:t>
            </a:r>
            <a:r>
              <a:rPr sz="2000" spc="-65" dirty="0">
                <a:solidFill>
                  <a:srgbClr val="FF0000"/>
                </a:solidFill>
                <a:latin typeface="Arial"/>
                <a:cs typeface="Arial"/>
              </a:rPr>
              <a:t>AI.</a:t>
            </a:r>
            <a:endParaRPr sz="2000" dirty="0">
              <a:latin typeface="Arial"/>
              <a:cs typeface="Arial"/>
            </a:endParaRPr>
          </a:p>
        </p:txBody>
      </p:sp>
    </p:spTree>
    <p:extLst>
      <p:ext uri="{BB962C8B-B14F-4D97-AF65-F5344CB8AC3E}">
        <p14:creationId xmlns:p14="http://schemas.microsoft.com/office/powerpoint/2010/main" val="16174093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10302" y="504520"/>
            <a:ext cx="3677285" cy="574675"/>
          </a:xfrm>
          <a:prstGeom prst="rect">
            <a:avLst/>
          </a:prstGeom>
        </p:spPr>
        <p:txBody>
          <a:bodyPr vert="horz" wrap="square" lIns="0" tIns="12700" rIns="0" bIns="0" rtlCol="0">
            <a:spAutoFit/>
          </a:bodyPr>
          <a:lstStyle/>
          <a:p>
            <a:pPr marL="12700">
              <a:lnSpc>
                <a:spcPct val="100000"/>
              </a:lnSpc>
              <a:spcBef>
                <a:spcPts val="100"/>
              </a:spcBef>
            </a:pPr>
            <a:r>
              <a:rPr spc="-35" dirty="0"/>
              <a:t>Logical</a:t>
            </a:r>
            <a:r>
              <a:rPr spc="-50" dirty="0"/>
              <a:t> </a:t>
            </a:r>
            <a:r>
              <a:rPr spc="-80" dirty="0"/>
              <a:t>Reasoning</a:t>
            </a:r>
          </a:p>
        </p:txBody>
      </p:sp>
      <p:sp>
        <p:nvSpPr>
          <p:cNvPr id="3" name="object 3"/>
          <p:cNvSpPr txBox="1"/>
          <p:nvPr/>
        </p:nvSpPr>
        <p:spPr>
          <a:xfrm>
            <a:off x="2668270" y="1863293"/>
            <a:ext cx="8517890" cy="573405"/>
          </a:xfrm>
          <a:prstGeom prst="rect">
            <a:avLst/>
          </a:prstGeom>
        </p:spPr>
        <p:txBody>
          <a:bodyPr vert="horz" wrap="square" lIns="0" tIns="12700" rIns="0" bIns="0" rtlCol="0">
            <a:spAutoFit/>
          </a:bodyPr>
          <a:lstStyle/>
          <a:p>
            <a:pPr marL="12700">
              <a:lnSpc>
                <a:spcPts val="2155"/>
              </a:lnSpc>
              <a:spcBef>
                <a:spcPts val="100"/>
              </a:spcBef>
              <a:tabLst>
                <a:tab pos="354965" algn="l"/>
              </a:tabLst>
            </a:pPr>
            <a:r>
              <a:rPr sz="1800" spc="340" dirty="0">
                <a:solidFill>
                  <a:srgbClr val="A42F0F"/>
                </a:solidFill>
                <a:latin typeface="Arial"/>
                <a:cs typeface="Arial"/>
              </a:rPr>
              <a:t>	</a:t>
            </a:r>
            <a:r>
              <a:rPr sz="1800" b="1" spc="-60" dirty="0">
                <a:solidFill>
                  <a:srgbClr val="404040"/>
                </a:solidFill>
                <a:latin typeface="Arial"/>
                <a:cs typeface="Arial"/>
              </a:rPr>
              <a:t>Logic </a:t>
            </a:r>
            <a:r>
              <a:rPr sz="1800" spc="-55" dirty="0">
                <a:solidFill>
                  <a:srgbClr val="404040"/>
                </a:solidFill>
                <a:latin typeface="Arial"/>
                <a:cs typeface="Arial"/>
              </a:rPr>
              <a:t>is </a:t>
            </a:r>
            <a:r>
              <a:rPr sz="1800" spc="-85" dirty="0">
                <a:solidFill>
                  <a:srgbClr val="404040"/>
                </a:solidFill>
                <a:latin typeface="Arial"/>
                <a:cs typeface="Arial"/>
              </a:rPr>
              <a:t>a </a:t>
            </a:r>
            <a:r>
              <a:rPr sz="1800" spc="-10" dirty="0">
                <a:solidFill>
                  <a:srgbClr val="404040"/>
                </a:solidFill>
                <a:latin typeface="Arial"/>
                <a:cs typeface="Arial"/>
              </a:rPr>
              <a:t>language </a:t>
            </a:r>
            <a:r>
              <a:rPr sz="1800" spc="55" dirty="0">
                <a:solidFill>
                  <a:srgbClr val="404040"/>
                </a:solidFill>
                <a:latin typeface="Arial"/>
                <a:cs typeface="Arial"/>
              </a:rPr>
              <a:t>of </a:t>
            </a:r>
            <a:r>
              <a:rPr sz="1800" spc="-25" dirty="0">
                <a:solidFill>
                  <a:srgbClr val="404040"/>
                </a:solidFill>
                <a:latin typeface="Arial"/>
                <a:cs typeface="Arial"/>
              </a:rPr>
              <a:t>reasoning. </a:t>
            </a:r>
            <a:r>
              <a:rPr sz="1800" spc="40" dirty="0">
                <a:solidFill>
                  <a:srgbClr val="404040"/>
                </a:solidFill>
                <a:latin typeface="Arial"/>
                <a:cs typeface="Arial"/>
              </a:rPr>
              <a:t>It </a:t>
            </a:r>
            <a:r>
              <a:rPr sz="1800" spc="-55" dirty="0">
                <a:solidFill>
                  <a:srgbClr val="404040"/>
                </a:solidFill>
                <a:latin typeface="Arial"/>
                <a:cs typeface="Arial"/>
              </a:rPr>
              <a:t>is </a:t>
            </a:r>
            <a:r>
              <a:rPr sz="1800" spc="-85" dirty="0">
                <a:solidFill>
                  <a:srgbClr val="404040"/>
                </a:solidFill>
                <a:latin typeface="Arial"/>
                <a:cs typeface="Arial"/>
              </a:rPr>
              <a:t>a </a:t>
            </a:r>
            <a:r>
              <a:rPr sz="1800" spc="10" dirty="0">
                <a:solidFill>
                  <a:srgbClr val="404040"/>
                </a:solidFill>
                <a:latin typeface="Arial"/>
                <a:cs typeface="Arial"/>
              </a:rPr>
              <a:t>collection </a:t>
            </a:r>
            <a:r>
              <a:rPr sz="1800" spc="55" dirty="0">
                <a:solidFill>
                  <a:srgbClr val="404040"/>
                </a:solidFill>
                <a:latin typeface="Arial"/>
                <a:cs typeface="Arial"/>
              </a:rPr>
              <a:t>of </a:t>
            </a:r>
            <a:r>
              <a:rPr sz="1800" spc="-30" dirty="0">
                <a:solidFill>
                  <a:srgbClr val="404040"/>
                </a:solidFill>
                <a:latin typeface="Arial"/>
                <a:cs typeface="Arial"/>
              </a:rPr>
              <a:t>rules </a:t>
            </a:r>
            <a:r>
              <a:rPr sz="1800" spc="-20" dirty="0">
                <a:solidFill>
                  <a:srgbClr val="404040"/>
                </a:solidFill>
                <a:latin typeface="Arial"/>
                <a:cs typeface="Arial"/>
              </a:rPr>
              <a:t>called </a:t>
            </a:r>
            <a:r>
              <a:rPr sz="1800" spc="15" dirty="0">
                <a:solidFill>
                  <a:srgbClr val="404040"/>
                </a:solidFill>
                <a:latin typeface="Arial"/>
                <a:cs typeface="Arial"/>
              </a:rPr>
              <a:t>logic</a:t>
            </a:r>
            <a:r>
              <a:rPr sz="1800" spc="90" dirty="0">
                <a:solidFill>
                  <a:srgbClr val="404040"/>
                </a:solidFill>
                <a:latin typeface="Arial"/>
                <a:cs typeface="Arial"/>
              </a:rPr>
              <a:t> </a:t>
            </a:r>
            <a:r>
              <a:rPr sz="1800" spc="-15" dirty="0">
                <a:solidFill>
                  <a:srgbClr val="404040"/>
                </a:solidFill>
                <a:latin typeface="Arial"/>
                <a:cs typeface="Arial"/>
              </a:rPr>
              <a:t>arguments,</a:t>
            </a:r>
            <a:endParaRPr sz="1800">
              <a:latin typeface="Arial"/>
              <a:cs typeface="Arial"/>
            </a:endParaRPr>
          </a:p>
          <a:p>
            <a:pPr marL="355600">
              <a:lnSpc>
                <a:spcPts val="2155"/>
              </a:lnSpc>
            </a:pPr>
            <a:r>
              <a:rPr sz="1800" spc="-30" dirty="0">
                <a:solidFill>
                  <a:srgbClr val="404040"/>
                </a:solidFill>
                <a:latin typeface="Arial"/>
                <a:cs typeface="Arial"/>
              </a:rPr>
              <a:t>we </a:t>
            </a:r>
            <a:r>
              <a:rPr sz="1800" spc="-60" dirty="0">
                <a:solidFill>
                  <a:srgbClr val="404040"/>
                </a:solidFill>
                <a:latin typeface="Arial"/>
                <a:cs typeface="Arial"/>
              </a:rPr>
              <a:t>use </a:t>
            </a:r>
            <a:r>
              <a:rPr sz="1800" spc="-10" dirty="0">
                <a:solidFill>
                  <a:srgbClr val="404040"/>
                </a:solidFill>
                <a:latin typeface="Arial"/>
                <a:cs typeface="Arial"/>
              </a:rPr>
              <a:t>when </a:t>
            </a:r>
            <a:r>
              <a:rPr sz="1800" spc="40" dirty="0">
                <a:solidFill>
                  <a:srgbClr val="404040"/>
                </a:solidFill>
                <a:latin typeface="Arial"/>
                <a:cs typeface="Arial"/>
              </a:rPr>
              <a:t>doing </a:t>
            </a:r>
            <a:r>
              <a:rPr sz="1800" spc="5" dirty="0">
                <a:solidFill>
                  <a:srgbClr val="404040"/>
                </a:solidFill>
                <a:latin typeface="Arial"/>
                <a:cs typeface="Arial"/>
              </a:rPr>
              <a:t>logical</a:t>
            </a:r>
            <a:r>
              <a:rPr sz="1800" spc="-10" dirty="0">
                <a:solidFill>
                  <a:srgbClr val="404040"/>
                </a:solidFill>
                <a:latin typeface="Arial"/>
                <a:cs typeface="Arial"/>
              </a:rPr>
              <a:t> </a:t>
            </a:r>
            <a:r>
              <a:rPr sz="1800" spc="-20" dirty="0">
                <a:solidFill>
                  <a:srgbClr val="404040"/>
                </a:solidFill>
                <a:latin typeface="Arial"/>
                <a:cs typeface="Arial"/>
              </a:rPr>
              <a:t>reasoning.</a:t>
            </a:r>
            <a:endParaRPr sz="1800">
              <a:latin typeface="Arial"/>
              <a:cs typeface="Arial"/>
            </a:endParaRPr>
          </a:p>
        </p:txBody>
      </p:sp>
      <p:sp>
        <p:nvSpPr>
          <p:cNvPr id="4" name="object 4"/>
          <p:cNvSpPr txBox="1"/>
          <p:nvPr/>
        </p:nvSpPr>
        <p:spPr>
          <a:xfrm>
            <a:off x="2668270" y="2539110"/>
            <a:ext cx="8727440" cy="299720"/>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800" spc="335" dirty="0">
                <a:solidFill>
                  <a:srgbClr val="A42F0F"/>
                </a:solidFill>
                <a:latin typeface="Arial"/>
                <a:cs typeface="Arial"/>
              </a:rPr>
              <a:t>	</a:t>
            </a:r>
            <a:r>
              <a:rPr sz="1800" b="1" spc="-45" dirty="0">
                <a:solidFill>
                  <a:srgbClr val="404040"/>
                </a:solidFill>
                <a:latin typeface="Arial"/>
                <a:cs typeface="Arial"/>
              </a:rPr>
              <a:t>Logical Reasoning </a:t>
            </a:r>
            <a:r>
              <a:rPr sz="1800" spc="-55" dirty="0">
                <a:solidFill>
                  <a:srgbClr val="404040"/>
                </a:solidFill>
                <a:latin typeface="Arial"/>
                <a:cs typeface="Arial"/>
              </a:rPr>
              <a:t>is </a:t>
            </a:r>
            <a:r>
              <a:rPr sz="1800" spc="-90" dirty="0">
                <a:solidFill>
                  <a:srgbClr val="404040"/>
                </a:solidFill>
                <a:latin typeface="Arial"/>
                <a:cs typeface="Arial"/>
              </a:rPr>
              <a:t>a </a:t>
            </a:r>
            <a:r>
              <a:rPr sz="1800" spc="-45" dirty="0">
                <a:solidFill>
                  <a:srgbClr val="404040"/>
                </a:solidFill>
                <a:latin typeface="Arial"/>
                <a:cs typeface="Arial"/>
              </a:rPr>
              <a:t>process </a:t>
            </a:r>
            <a:r>
              <a:rPr sz="1800" spc="55" dirty="0">
                <a:solidFill>
                  <a:srgbClr val="404040"/>
                </a:solidFill>
                <a:latin typeface="Arial"/>
                <a:cs typeface="Arial"/>
              </a:rPr>
              <a:t>of </a:t>
            </a:r>
            <a:r>
              <a:rPr sz="1800" spc="10" dirty="0">
                <a:solidFill>
                  <a:srgbClr val="404040"/>
                </a:solidFill>
                <a:latin typeface="Arial"/>
                <a:cs typeface="Arial"/>
              </a:rPr>
              <a:t>drawing </a:t>
            </a:r>
            <a:r>
              <a:rPr sz="1800" spc="-20" dirty="0">
                <a:solidFill>
                  <a:srgbClr val="404040"/>
                </a:solidFill>
                <a:latin typeface="Arial"/>
                <a:cs typeface="Arial"/>
              </a:rPr>
              <a:t>conclusions </a:t>
            </a:r>
            <a:r>
              <a:rPr sz="1800" spc="45" dirty="0">
                <a:solidFill>
                  <a:srgbClr val="404040"/>
                </a:solidFill>
                <a:latin typeface="Arial"/>
                <a:cs typeface="Arial"/>
              </a:rPr>
              <a:t>from </a:t>
            </a:r>
            <a:r>
              <a:rPr sz="1800" spc="-35" dirty="0">
                <a:solidFill>
                  <a:srgbClr val="404040"/>
                </a:solidFill>
                <a:latin typeface="Arial"/>
                <a:cs typeface="Arial"/>
              </a:rPr>
              <a:t>premises </a:t>
            </a:r>
            <a:r>
              <a:rPr sz="1800" spc="-5" dirty="0">
                <a:solidFill>
                  <a:srgbClr val="404040"/>
                </a:solidFill>
                <a:latin typeface="Arial"/>
                <a:cs typeface="Arial"/>
              </a:rPr>
              <a:t>using </a:t>
            </a:r>
            <a:r>
              <a:rPr sz="1800" spc="5" dirty="0">
                <a:solidFill>
                  <a:srgbClr val="404040"/>
                </a:solidFill>
                <a:latin typeface="Arial"/>
                <a:cs typeface="Arial"/>
              </a:rPr>
              <a:t>rule</a:t>
            </a:r>
            <a:r>
              <a:rPr sz="1800" spc="55" dirty="0">
                <a:solidFill>
                  <a:srgbClr val="404040"/>
                </a:solidFill>
                <a:latin typeface="Arial"/>
                <a:cs typeface="Arial"/>
              </a:rPr>
              <a:t> of</a:t>
            </a:r>
            <a:endParaRPr sz="1800">
              <a:latin typeface="Arial"/>
              <a:cs typeface="Arial"/>
            </a:endParaRPr>
          </a:p>
        </p:txBody>
      </p:sp>
      <p:sp>
        <p:nvSpPr>
          <p:cNvPr id="5" name="object 5"/>
          <p:cNvSpPr txBox="1"/>
          <p:nvPr/>
        </p:nvSpPr>
        <p:spPr>
          <a:xfrm>
            <a:off x="2668270" y="2685415"/>
            <a:ext cx="6447155" cy="1229995"/>
          </a:xfrm>
          <a:prstGeom prst="rect">
            <a:avLst/>
          </a:prstGeom>
        </p:spPr>
        <p:txBody>
          <a:bodyPr vert="horz" wrap="square" lIns="0" tIns="140335" rIns="0" bIns="0" rtlCol="0">
            <a:spAutoFit/>
          </a:bodyPr>
          <a:lstStyle/>
          <a:p>
            <a:pPr marL="355600">
              <a:lnSpc>
                <a:spcPct val="100000"/>
              </a:lnSpc>
              <a:spcBef>
                <a:spcPts val="1105"/>
              </a:spcBef>
            </a:pPr>
            <a:r>
              <a:rPr sz="1800" spc="-25" dirty="0">
                <a:solidFill>
                  <a:srgbClr val="404040"/>
                </a:solidFill>
                <a:latin typeface="Arial"/>
                <a:cs typeface="Arial"/>
              </a:rPr>
              <a:t>inference.</a:t>
            </a:r>
            <a:endParaRPr sz="1800">
              <a:latin typeface="Arial"/>
              <a:cs typeface="Arial"/>
            </a:endParaRPr>
          </a:p>
          <a:p>
            <a:pPr marL="355600" indent="-342900">
              <a:lnSpc>
                <a:spcPct val="100000"/>
              </a:lnSpc>
              <a:spcBef>
                <a:spcPts val="1010"/>
              </a:spcBef>
              <a:buClr>
                <a:srgbClr val="A42F0F"/>
              </a:buClr>
              <a:buChar char=""/>
              <a:tabLst>
                <a:tab pos="354965" algn="l"/>
                <a:tab pos="355600" algn="l"/>
              </a:tabLst>
            </a:pPr>
            <a:r>
              <a:rPr sz="1800" spc="-70" dirty="0">
                <a:solidFill>
                  <a:srgbClr val="404040"/>
                </a:solidFill>
                <a:latin typeface="Arial"/>
                <a:cs typeface="Arial"/>
              </a:rPr>
              <a:t>The </a:t>
            </a:r>
            <a:r>
              <a:rPr sz="1800" dirty="0">
                <a:solidFill>
                  <a:srgbClr val="404040"/>
                </a:solidFill>
                <a:latin typeface="Arial"/>
                <a:cs typeface="Arial"/>
              </a:rPr>
              <a:t>study </a:t>
            </a:r>
            <a:r>
              <a:rPr sz="1800" spc="55" dirty="0">
                <a:solidFill>
                  <a:srgbClr val="404040"/>
                </a:solidFill>
                <a:latin typeface="Arial"/>
                <a:cs typeface="Arial"/>
              </a:rPr>
              <a:t>of </a:t>
            </a:r>
            <a:r>
              <a:rPr sz="1800" spc="-55" dirty="0">
                <a:solidFill>
                  <a:srgbClr val="404040"/>
                </a:solidFill>
                <a:latin typeface="Arial"/>
                <a:cs typeface="Arial"/>
              </a:rPr>
              <a:t>is </a:t>
            </a:r>
            <a:r>
              <a:rPr sz="1800" spc="15" dirty="0">
                <a:solidFill>
                  <a:srgbClr val="404040"/>
                </a:solidFill>
                <a:latin typeface="Arial"/>
                <a:cs typeface="Arial"/>
              </a:rPr>
              <a:t>divided </a:t>
            </a:r>
            <a:r>
              <a:rPr sz="1800" spc="50" dirty="0">
                <a:solidFill>
                  <a:srgbClr val="404040"/>
                </a:solidFill>
                <a:latin typeface="Arial"/>
                <a:cs typeface="Arial"/>
              </a:rPr>
              <a:t>into </a:t>
            </a:r>
            <a:r>
              <a:rPr sz="1800" spc="10" dirty="0">
                <a:solidFill>
                  <a:srgbClr val="404040"/>
                </a:solidFill>
                <a:latin typeface="Arial"/>
                <a:cs typeface="Arial"/>
              </a:rPr>
              <a:t>two: </a:t>
            </a:r>
            <a:r>
              <a:rPr sz="1800" b="1" spc="20" dirty="0">
                <a:solidFill>
                  <a:srgbClr val="404040"/>
                </a:solidFill>
                <a:latin typeface="Arial"/>
                <a:cs typeface="Arial"/>
              </a:rPr>
              <a:t>formal </a:t>
            </a:r>
            <a:r>
              <a:rPr sz="1800" b="1" spc="-10" dirty="0">
                <a:solidFill>
                  <a:srgbClr val="404040"/>
                </a:solidFill>
                <a:latin typeface="Arial"/>
                <a:cs typeface="Arial"/>
              </a:rPr>
              <a:t>and </a:t>
            </a:r>
            <a:r>
              <a:rPr sz="1800" b="1" spc="15" dirty="0">
                <a:solidFill>
                  <a:srgbClr val="404040"/>
                </a:solidFill>
                <a:latin typeface="Arial"/>
                <a:cs typeface="Arial"/>
              </a:rPr>
              <a:t>informal</a:t>
            </a:r>
            <a:r>
              <a:rPr sz="1800" b="1" spc="-220" dirty="0">
                <a:solidFill>
                  <a:srgbClr val="404040"/>
                </a:solidFill>
                <a:latin typeface="Arial"/>
                <a:cs typeface="Arial"/>
              </a:rPr>
              <a:t> </a:t>
            </a:r>
            <a:r>
              <a:rPr sz="1800" b="1" spc="-20" dirty="0">
                <a:solidFill>
                  <a:srgbClr val="404040"/>
                </a:solidFill>
                <a:latin typeface="Arial"/>
                <a:cs typeface="Arial"/>
              </a:rPr>
              <a:t>logic.</a:t>
            </a:r>
            <a:endParaRPr sz="1800">
              <a:latin typeface="Arial"/>
              <a:cs typeface="Arial"/>
            </a:endParaRPr>
          </a:p>
          <a:p>
            <a:pPr marL="355600" indent="-342900">
              <a:lnSpc>
                <a:spcPct val="100000"/>
              </a:lnSpc>
              <a:spcBef>
                <a:spcPts val="985"/>
              </a:spcBef>
              <a:buClr>
                <a:srgbClr val="A42F0F"/>
              </a:buClr>
              <a:buChar char=""/>
              <a:tabLst>
                <a:tab pos="354965" algn="l"/>
                <a:tab pos="355600" algn="l"/>
              </a:tabLst>
            </a:pPr>
            <a:r>
              <a:rPr sz="1800" spc="-70" dirty="0">
                <a:solidFill>
                  <a:srgbClr val="404040"/>
                </a:solidFill>
                <a:latin typeface="Arial"/>
                <a:cs typeface="Arial"/>
              </a:rPr>
              <a:t>The </a:t>
            </a:r>
            <a:r>
              <a:rPr sz="1800" spc="20" dirty="0">
                <a:solidFill>
                  <a:srgbClr val="404040"/>
                </a:solidFill>
                <a:latin typeface="Arial"/>
                <a:cs typeface="Arial"/>
              </a:rPr>
              <a:t>formal </a:t>
            </a:r>
            <a:r>
              <a:rPr sz="1800" spc="15" dirty="0">
                <a:solidFill>
                  <a:srgbClr val="404040"/>
                </a:solidFill>
                <a:latin typeface="Arial"/>
                <a:cs typeface="Arial"/>
              </a:rPr>
              <a:t>logic </a:t>
            </a:r>
            <a:r>
              <a:rPr sz="1800" spc="-55" dirty="0">
                <a:solidFill>
                  <a:srgbClr val="404040"/>
                </a:solidFill>
                <a:latin typeface="Arial"/>
                <a:cs typeface="Arial"/>
              </a:rPr>
              <a:t>is </a:t>
            </a:r>
            <a:r>
              <a:rPr sz="1800" spc="-15" dirty="0">
                <a:solidFill>
                  <a:srgbClr val="404040"/>
                </a:solidFill>
                <a:latin typeface="Arial"/>
                <a:cs typeface="Arial"/>
              </a:rPr>
              <a:t>sometimes </a:t>
            </a:r>
            <a:r>
              <a:rPr sz="1800" spc="-20" dirty="0">
                <a:solidFill>
                  <a:srgbClr val="404040"/>
                </a:solidFill>
                <a:latin typeface="Arial"/>
                <a:cs typeface="Arial"/>
              </a:rPr>
              <a:t>called </a:t>
            </a:r>
            <a:r>
              <a:rPr sz="1800" spc="-5" dirty="0">
                <a:solidFill>
                  <a:srgbClr val="FF0000"/>
                </a:solidFill>
                <a:latin typeface="Arial"/>
                <a:cs typeface="Arial"/>
              </a:rPr>
              <a:t>symbolic</a:t>
            </a:r>
            <a:r>
              <a:rPr sz="1800" spc="50" dirty="0">
                <a:solidFill>
                  <a:srgbClr val="FF0000"/>
                </a:solidFill>
                <a:latin typeface="Arial"/>
                <a:cs typeface="Arial"/>
              </a:rPr>
              <a:t> </a:t>
            </a:r>
            <a:r>
              <a:rPr sz="1800" spc="-5" dirty="0">
                <a:solidFill>
                  <a:srgbClr val="FF0000"/>
                </a:solidFill>
                <a:latin typeface="Arial"/>
                <a:cs typeface="Arial"/>
              </a:rPr>
              <a:t>logic</a:t>
            </a:r>
            <a:r>
              <a:rPr sz="1800" spc="-5" dirty="0">
                <a:solidFill>
                  <a:srgbClr val="404040"/>
                </a:solidFill>
                <a:latin typeface="Arial"/>
                <a:cs typeface="Arial"/>
              </a:rPr>
              <a:t>.</a:t>
            </a:r>
            <a:endParaRPr sz="1800">
              <a:latin typeface="Arial"/>
              <a:cs typeface="Arial"/>
            </a:endParaRPr>
          </a:p>
        </p:txBody>
      </p:sp>
      <p:sp>
        <p:nvSpPr>
          <p:cNvPr id="6" name="object 6"/>
          <p:cNvSpPr txBox="1"/>
          <p:nvPr/>
        </p:nvSpPr>
        <p:spPr>
          <a:xfrm>
            <a:off x="2668270" y="4017645"/>
            <a:ext cx="8357870" cy="574040"/>
          </a:xfrm>
          <a:prstGeom prst="rect">
            <a:avLst/>
          </a:prstGeom>
        </p:spPr>
        <p:txBody>
          <a:bodyPr vert="horz" wrap="square" lIns="0" tIns="12700" rIns="0" bIns="0" rtlCol="0">
            <a:spAutoFit/>
          </a:bodyPr>
          <a:lstStyle/>
          <a:p>
            <a:pPr marL="355600" marR="5080" indent="-342900">
              <a:lnSpc>
                <a:spcPct val="100000"/>
              </a:lnSpc>
              <a:spcBef>
                <a:spcPts val="100"/>
              </a:spcBef>
              <a:tabLst>
                <a:tab pos="354965" algn="l"/>
              </a:tabLst>
            </a:pPr>
            <a:r>
              <a:rPr sz="1800" spc="335" dirty="0">
                <a:solidFill>
                  <a:srgbClr val="A42F0F"/>
                </a:solidFill>
                <a:latin typeface="Arial"/>
                <a:cs typeface="Arial"/>
              </a:rPr>
              <a:t>	</a:t>
            </a:r>
            <a:r>
              <a:rPr sz="1800" b="1" spc="-35" dirty="0">
                <a:solidFill>
                  <a:srgbClr val="404040"/>
                </a:solidFill>
                <a:latin typeface="Arial"/>
                <a:cs typeface="Arial"/>
              </a:rPr>
              <a:t>Symbolic </a:t>
            </a:r>
            <a:r>
              <a:rPr sz="1800" b="1" spc="-20" dirty="0">
                <a:solidFill>
                  <a:srgbClr val="404040"/>
                </a:solidFill>
                <a:latin typeface="Arial"/>
                <a:cs typeface="Arial"/>
              </a:rPr>
              <a:t>logic </a:t>
            </a:r>
            <a:r>
              <a:rPr sz="1800" spc="-55" dirty="0">
                <a:solidFill>
                  <a:srgbClr val="404040"/>
                </a:solidFill>
                <a:latin typeface="Arial"/>
                <a:cs typeface="Arial"/>
              </a:rPr>
              <a:t>is </a:t>
            </a:r>
            <a:r>
              <a:rPr sz="1800" spc="20" dirty="0">
                <a:solidFill>
                  <a:srgbClr val="404040"/>
                </a:solidFill>
                <a:latin typeface="Arial"/>
                <a:cs typeface="Arial"/>
              </a:rPr>
              <a:t>the </a:t>
            </a:r>
            <a:r>
              <a:rPr sz="1800" dirty="0">
                <a:solidFill>
                  <a:srgbClr val="404040"/>
                </a:solidFill>
                <a:latin typeface="Arial"/>
                <a:cs typeface="Arial"/>
              </a:rPr>
              <a:t>study </a:t>
            </a:r>
            <a:r>
              <a:rPr sz="1800" spc="55" dirty="0">
                <a:solidFill>
                  <a:srgbClr val="404040"/>
                </a:solidFill>
                <a:latin typeface="Arial"/>
                <a:cs typeface="Arial"/>
              </a:rPr>
              <a:t>of </a:t>
            </a:r>
            <a:r>
              <a:rPr sz="1800" spc="-5" dirty="0">
                <a:solidFill>
                  <a:srgbClr val="404040"/>
                </a:solidFill>
                <a:latin typeface="Arial"/>
                <a:cs typeface="Arial"/>
              </a:rPr>
              <a:t>symbolic </a:t>
            </a:r>
            <a:r>
              <a:rPr sz="1800" dirty="0">
                <a:solidFill>
                  <a:srgbClr val="404040"/>
                </a:solidFill>
                <a:latin typeface="Arial"/>
                <a:cs typeface="Arial"/>
              </a:rPr>
              <a:t>abstraction </a:t>
            </a:r>
            <a:r>
              <a:rPr sz="1800" spc="-5" dirty="0">
                <a:solidFill>
                  <a:srgbClr val="404040"/>
                </a:solidFill>
                <a:latin typeface="Arial"/>
                <a:cs typeface="Arial"/>
              </a:rPr>
              <a:t>(construct) </a:t>
            </a:r>
            <a:r>
              <a:rPr sz="1800" spc="35" dirty="0">
                <a:solidFill>
                  <a:srgbClr val="404040"/>
                </a:solidFill>
                <a:latin typeface="Arial"/>
                <a:cs typeface="Arial"/>
              </a:rPr>
              <a:t>that </a:t>
            </a:r>
            <a:r>
              <a:rPr sz="1800" spc="-5" dirty="0">
                <a:solidFill>
                  <a:srgbClr val="404040"/>
                </a:solidFill>
                <a:latin typeface="Arial"/>
                <a:cs typeface="Arial"/>
              </a:rPr>
              <a:t>capture</a:t>
            </a:r>
            <a:r>
              <a:rPr sz="1800" spc="-195" dirty="0">
                <a:solidFill>
                  <a:srgbClr val="404040"/>
                </a:solidFill>
                <a:latin typeface="Arial"/>
                <a:cs typeface="Arial"/>
              </a:rPr>
              <a:t> </a:t>
            </a:r>
            <a:r>
              <a:rPr sz="1800" spc="20" dirty="0">
                <a:solidFill>
                  <a:srgbClr val="404040"/>
                </a:solidFill>
                <a:latin typeface="Arial"/>
                <a:cs typeface="Arial"/>
              </a:rPr>
              <a:t>the  formal </a:t>
            </a:r>
            <a:r>
              <a:rPr sz="1800" spc="-20" dirty="0">
                <a:solidFill>
                  <a:srgbClr val="404040"/>
                </a:solidFill>
                <a:latin typeface="Arial"/>
                <a:cs typeface="Arial"/>
              </a:rPr>
              <a:t>features </a:t>
            </a:r>
            <a:r>
              <a:rPr sz="1800" spc="55" dirty="0">
                <a:solidFill>
                  <a:srgbClr val="404040"/>
                </a:solidFill>
                <a:latin typeface="Arial"/>
                <a:cs typeface="Arial"/>
              </a:rPr>
              <a:t>of </a:t>
            </a:r>
            <a:r>
              <a:rPr sz="1800" dirty="0">
                <a:solidFill>
                  <a:srgbClr val="404040"/>
                </a:solidFill>
                <a:latin typeface="Arial"/>
                <a:cs typeface="Arial"/>
              </a:rPr>
              <a:t>logical </a:t>
            </a:r>
            <a:r>
              <a:rPr sz="1800" spc="-15" dirty="0">
                <a:solidFill>
                  <a:srgbClr val="404040"/>
                </a:solidFill>
                <a:latin typeface="Arial"/>
                <a:cs typeface="Arial"/>
              </a:rPr>
              <a:t>inference </a:t>
            </a:r>
            <a:r>
              <a:rPr sz="1800" spc="10" dirty="0">
                <a:solidFill>
                  <a:srgbClr val="404040"/>
                </a:solidFill>
                <a:latin typeface="Arial"/>
                <a:cs typeface="Arial"/>
              </a:rPr>
              <a:t>by </a:t>
            </a:r>
            <a:r>
              <a:rPr sz="1800" spc="-90" dirty="0">
                <a:solidFill>
                  <a:srgbClr val="404040"/>
                </a:solidFill>
                <a:latin typeface="Arial"/>
                <a:cs typeface="Arial"/>
              </a:rPr>
              <a:t>a </a:t>
            </a:r>
            <a:r>
              <a:rPr sz="1800" spc="20" dirty="0">
                <a:solidFill>
                  <a:srgbClr val="404040"/>
                </a:solidFill>
                <a:latin typeface="Arial"/>
                <a:cs typeface="Arial"/>
              </a:rPr>
              <a:t>formal</a:t>
            </a:r>
            <a:r>
              <a:rPr sz="1800" spc="-60" dirty="0">
                <a:solidFill>
                  <a:srgbClr val="404040"/>
                </a:solidFill>
                <a:latin typeface="Arial"/>
                <a:cs typeface="Arial"/>
              </a:rPr>
              <a:t> </a:t>
            </a:r>
            <a:r>
              <a:rPr sz="1800" spc="-50" dirty="0">
                <a:solidFill>
                  <a:srgbClr val="404040"/>
                </a:solidFill>
                <a:latin typeface="Arial"/>
                <a:cs typeface="Arial"/>
              </a:rPr>
              <a:t>system.</a:t>
            </a:r>
            <a:endParaRPr sz="1800">
              <a:latin typeface="Arial"/>
              <a:cs typeface="Arial"/>
            </a:endParaRPr>
          </a:p>
        </p:txBody>
      </p:sp>
      <p:sp>
        <p:nvSpPr>
          <p:cNvPr id="7" name="object 7"/>
          <p:cNvSpPr txBox="1"/>
          <p:nvPr/>
        </p:nvSpPr>
        <p:spPr>
          <a:xfrm>
            <a:off x="2668270" y="4694301"/>
            <a:ext cx="8042275" cy="299720"/>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800" spc="335" dirty="0">
                <a:solidFill>
                  <a:srgbClr val="A42F0F"/>
                </a:solidFill>
                <a:latin typeface="Arial"/>
                <a:cs typeface="Arial"/>
              </a:rPr>
              <a:t>	</a:t>
            </a:r>
            <a:r>
              <a:rPr sz="1800" b="1" spc="-25" dirty="0">
                <a:solidFill>
                  <a:srgbClr val="404040"/>
                </a:solidFill>
                <a:latin typeface="Arial"/>
                <a:cs typeface="Arial"/>
              </a:rPr>
              <a:t>Formal </a:t>
            </a:r>
            <a:r>
              <a:rPr sz="1800" b="1" spc="-55" dirty="0">
                <a:solidFill>
                  <a:srgbClr val="404040"/>
                </a:solidFill>
                <a:latin typeface="Arial"/>
                <a:cs typeface="Arial"/>
              </a:rPr>
              <a:t>system </a:t>
            </a:r>
            <a:r>
              <a:rPr sz="1800" spc="-35" dirty="0">
                <a:solidFill>
                  <a:srgbClr val="404040"/>
                </a:solidFill>
                <a:latin typeface="Arial"/>
                <a:cs typeface="Arial"/>
              </a:rPr>
              <a:t>consists </a:t>
            </a:r>
            <a:r>
              <a:rPr sz="1800" spc="55" dirty="0">
                <a:solidFill>
                  <a:srgbClr val="404040"/>
                </a:solidFill>
                <a:latin typeface="Arial"/>
                <a:cs typeface="Arial"/>
              </a:rPr>
              <a:t>of </a:t>
            </a:r>
            <a:r>
              <a:rPr sz="1800" spc="50" dirty="0">
                <a:solidFill>
                  <a:srgbClr val="404040"/>
                </a:solidFill>
                <a:latin typeface="Arial"/>
                <a:cs typeface="Arial"/>
              </a:rPr>
              <a:t>two </a:t>
            </a:r>
            <a:r>
              <a:rPr sz="1800" spc="-5" dirty="0">
                <a:solidFill>
                  <a:srgbClr val="404040"/>
                </a:solidFill>
                <a:latin typeface="Arial"/>
                <a:cs typeface="Arial"/>
              </a:rPr>
              <a:t>components, </a:t>
            </a:r>
            <a:r>
              <a:rPr sz="1800" spc="-90" dirty="0">
                <a:solidFill>
                  <a:srgbClr val="404040"/>
                </a:solidFill>
                <a:latin typeface="Arial"/>
                <a:cs typeface="Arial"/>
              </a:rPr>
              <a:t>a </a:t>
            </a:r>
            <a:r>
              <a:rPr sz="1800" spc="20" dirty="0">
                <a:solidFill>
                  <a:srgbClr val="FF0000"/>
                </a:solidFill>
                <a:latin typeface="Arial"/>
                <a:cs typeface="Arial"/>
              </a:rPr>
              <a:t>formal </a:t>
            </a:r>
            <a:r>
              <a:rPr sz="1800" spc="-10" dirty="0">
                <a:solidFill>
                  <a:srgbClr val="FF0000"/>
                </a:solidFill>
                <a:latin typeface="Arial"/>
                <a:cs typeface="Arial"/>
              </a:rPr>
              <a:t>language </a:t>
            </a:r>
            <a:r>
              <a:rPr sz="1800" spc="-5" dirty="0">
                <a:solidFill>
                  <a:srgbClr val="404040"/>
                </a:solidFill>
                <a:latin typeface="Arial"/>
                <a:cs typeface="Arial"/>
              </a:rPr>
              <a:t>and </a:t>
            </a:r>
            <a:r>
              <a:rPr sz="1800" spc="-90" dirty="0">
                <a:solidFill>
                  <a:srgbClr val="404040"/>
                </a:solidFill>
                <a:latin typeface="Arial"/>
                <a:cs typeface="Arial"/>
              </a:rPr>
              <a:t>a </a:t>
            </a:r>
            <a:r>
              <a:rPr sz="1800" spc="-35" dirty="0">
                <a:solidFill>
                  <a:srgbClr val="404040"/>
                </a:solidFill>
                <a:latin typeface="Arial"/>
                <a:cs typeface="Arial"/>
              </a:rPr>
              <a:t>set</a:t>
            </a:r>
            <a:r>
              <a:rPr sz="1800" spc="65" dirty="0">
                <a:solidFill>
                  <a:srgbClr val="404040"/>
                </a:solidFill>
                <a:latin typeface="Arial"/>
                <a:cs typeface="Arial"/>
              </a:rPr>
              <a:t> </a:t>
            </a:r>
            <a:r>
              <a:rPr sz="1800" spc="55" dirty="0">
                <a:solidFill>
                  <a:srgbClr val="404040"/>
                </a:solidFill>
                <a:latin typeface="Arial"/>
                <a:cs typeface="Arial"/>
              </a:rPr>
              <a:t>of</a:t>
            </a:r>
            <a:endParaRPr sz="1800">
              <a:latin typeface="Arial"/>
              <a:cs typeface="Arial"/>
            </a:endParaRPr>
          </a:p>
        </p:txBody>
      </p:sp>
      <p:sp>
        <p:nvSpPr>
          <p:cNvPr id="8" name="object 8"/>
          <p:cNvSpPr txBox="1"/>
          <p:nvPr/>
        </p:nvSpPr>
        <p:spPr>
          <a:xfrm>
            <a:off x="2668270" y="4838336"/>
            <a:ext cx="6158230" cy="831215"/>
          </a:xfrm>
          <a:prstGeom prst="rect">
            <a:avLst/>
          </a:prstGeom>
        </p:spPr>
        <p:txBody>
          <a:bodyPr vert="horz" wrap="square" lIns="0" tIns="140970" rIns="0" bIns="0" rtlCol="0">
            <a:spAutoFit/>
          </a:bodyPr>
          <a:lstStyle/>
          <a:p>
            <a:pPr marL="355600">
              <a:lnSpc>
                <a:spcPct val="100000"/>
              </a:lnSpc>
              <a:spcBef>
                <a:spcPts val="1110"/>
              </a:spcBef>
            </a:pPr>
            <a:r>
              <a:rPr sz="1800" spc="-15" dirty="0">
                <a:solidFill>
                  <a:srgbClr val="FF0000"/>
                </a:solidFill>
                <a:latin typeface="Arial"/>
                <a:cs typeface="Arial"/>
              </a:rPr>
              <a:t>inference </a:t>
            </a:r>
            <a:r>
              <a:rPr sz="1800" spc="-45" dirty="0">
                <a:solidFill>
                  <a:srgbClr val="FF0000"/>
                </a:solidFill>
                <a:latin typeface="Arial"/>
                <a:cs typeface="Arial"/>
              </a:rPr>
              <a:t>rules</a:t>
            </a:r>
            <a:r>
              <a:rPr sz="1800" spc="-45" dirty="0">
                <a:solidFill>
                  <a:srgbClr val="404040"/>
                </a:solidFill>
                <a:latin typeface="Arial"/>
                <a:cs typeface="Arial"/>
              </a:rPr>
              <a:t>. </a:t>
            </a:r>
            <a:r>
              <a:rPr sz="1800" spc="-65" dirty="0">
                <a:solidFill>
                  <a:srgbClr val="404040"/>
                </a:solidFill>
                <a:latin typeface="Arial"/>
                <a:cs typeface="Arial"/>
              </a:rPr>
              <a:t>The </a:t>
            </a:r>
            <a:r>
              <a:rPr sz="1800" spc="20" dirty="0">
                <a:solidFill>
                  <a:srgbClr val="404040"/>
                </a:solidFill>
                <a:latin typeface="Arial"/>
                <a:cs typeface="Arial"/>
              </a:rPr>
              <a:t>formal </a:t>
            </a:r>
            <a:r>
              <a:rPr sz="1800" spc="-40" dirty="0">
                <a:solidFill>
                  <a:srgbClr val="404040"/>
                </a:solidFill>
                <a:latin typeface="Arial"/>
                <a:cs typeface="Arial"/>
              </a:rPr>
              <a:t>system </a:t>
            </a:r>
            <a:r>
              <a:rPr sz="1800" spc="-75" dirty="0">
                <a:solidFill>
                  <a:srgbClr val="404040"/>
                </a:solidFill>
                <a:latin typeface="Arial"/>
                <a:cs typeface="Arial"/>
              </a:rPr>
              <a:t>has</a:t>
            </a:r>
            <a:r>
              <a:rPr sz="1800" spc="5" dirty="0">
                <a:solidFill>
                  <a:srgbClr val="404040"/>
                </a:solidFill>
                <a:latin typeface="Arial"/>
                <a:cs typeface="Arial"/>
              </a:rPr>
              <a:t> </a:t>
            </a:r>
            <a:r>
              <a:rPr sz="1800" spc="-40" dirty="0">
                <a:solidFill>
                  <a:srgbClr val="FF0000"/>
                </a:solidFill>
                <a:latin typeface="Arial"/>
                <a:cs typeface="Arial"/>
              </a:rPr>
              <a:t>axioms</a:t>
            </a:r>
            <a:r>
              <a:rPr sz="1800" spc="-40" dirty="0">
                <a:solidFill>
                  <a:srgbClr val="404040"/>
                </a:solidFill>
                <a:latin typeface="Arial"/>
                <a:cs typeface="Arial"/>
              </a:rPr>
              <a:t>.</a:t>
            </a:r>
            <a:endParaRPr sz="1800">
              <a:latin typeface="Arial"/>
              <a:cs typeface="Arial"/>
            </a:endParaRPr>
          </a:p>
          <a:p>
            <a:pPr marL="12700">
              <a:lnSpc>
                <a:spcPct val="100000"/>
              </a:lnSpc>
              <a:spcBef>
                <a:spcPts val="1015"/>
              </a:spcBef>
              <a:tabLst>
                <a:tab pos="354965" algn="l"/>
              </a:tabLst>
            </a:pPr>
            <a:r>
              <a:rPr sz="1800" spc="335" dirty="0">
                <a:solidFill>
                  <a:srgbClr val="A42F0F"/>
                </a:solidFill>
                <a:latin typeface="Arial"/>
                <a:cs typeface="Arial"/>
              </a:rPr>
              <a:t>	</a:t>
            </a:r>
            <a:r>
              <a:rPr sz="1800" b="1" dirty="0">
                <a:solidFill>
                  <a:srgbClr val="404040"/>
                </a:solidFill>
                <a:latin typeface="Arial"/>
                <a:cs typeface="Arial"/>
              </a:rPr>
              <a:t>Axiom </a:t>
            </a:r>
            <a:r>
              <a:rPr sz="1800" spc="-55" dirty="0">
                <a:solidFill>
                  <a:srgbClr val="404040"/>
                </a:solidFill>
                <a:latin typeface="Arial"/>
                <a:cs typeface="Arial"/>
              </a:rPr>
              <a:t>is </a:t>
            </a:r>
            <a:r>
              <a:rPr sz="1800" spc="-90" dirty="0">
                <a:solidFill>
                  <a:srgbClr val="404040"/>
                </a:solidFill>
                <a:latin typeface="Arial"/>
                <a:cs typeface="Arial"/>
              </a:rPr>
              <a:t>a </a:t>
            </a:r>
            <a:r>
              <a:rPr sz="1800" spc="-35" dirty="0">
                <a:solidFill>
                  <a:srgbClr val="FF0000"/>
                </a:solidFill>
                <a:latin typeface="Arial"/>
                <a:cs typeface="Arial"/>
              </a:rPr>
              <a:t>sentence </a:t>
            </a:r>
            <a:r>
              <a:rPr sz="1800" spc="35" dirty="0">
                <a:solidFill>
                  <a:srgbClr val="404040"/>
                </a:solidFill>
                <a:latin typeface="Arial"/>
                <a:cs typeface="Arial"/>
              </a:rPr>
              <a:t>that </a:t>
            </a:r>
            <a:r>
              <a:rPr sz="1800" spc="-55" dirty="0">
                <a:solidFill>
                  <a:srgbClr val="404040"/>
                </a:solidFill>
                <a:latin typeface="Arial"/>
                <a:cs typeface="Arial"/>
              </a:rPr>
              <a:t>is always </a:t>
            </a:r>
            <a:r>
              <a:rPr sz="1800" spc="20" dirty="0">
                <a:solidFill>
                  <a:srgbClr val="404040"/>
                </a:solidFill>
                <a:latin typeface="Arial"/>
                <a:cs typeface="Arial"/>
              </a:rPr>
              <a:t>true </a:t>
            </a:r>
            <a:r>
              <a:rPr sz="1800" spc="30" dirty="0">
                <a:solidFill>
                  <a:srgbClr val="404040"/>
                </a:solidFill>
                <a:latin typeface="Arial"/>
                <a:cs typeface="Arial"/>
              </a:rPr>
              <a:t>within </a:t>
            </a:r>
            <a:r>
              <a:rPr sz="1800" spc="20" dirty="0">
                <a:solidFill>
                  <a:srgbClr val="404040"/>
                </a:solidFill>
                <a:latin typeface="Arial"/>
                <a:cs typeface="Arial"/>
              </a:rPr>
              <a:t>the</a:t>
            </a:r>
            <a:r>
              <a:rPr sz="1800" spc="65" dirty="0">
                <a:solidFill>
                  <a:srgbClr val="404040"/>
                </a:solidFill>
                <a:latin typeface="Arial"/>
                <a:cs typeface="Arial"/>
              </a:rPr>
              <a:t> </a:t>
            </a:r>
            <a:r>
              <a:rPr sz="1800" spc="-50" dirty="0">
                <a:solidFill>
                  <a:srgbClr val="404040"/>
                </a:solidFill>
                <a:latin typeface="Arial"/>
                <a:cs typeface="Arial"/>
              </a:rPr>
              <a:t>system.</a:t>
            </a:r>
            <a:endParaRPr sz="1800">
              <a:latin typeface="Arial"/>
              <a:cs typeface="Arial"/>
            </a:endParaRPr>
          </a:p>
        </p:txBody>
      </p:sp>
      <p:sp>
        <p:nvSpPr>
          <p:cNvPr id="9" name="object 9"/>
          <p:cNvSpPr txBox="1"/>
          <p:nvPr/>
        </p:nvSpPr>
        <p:spPr>
          <a:xfrm>
            <a:off x="2668270" y="5770575"/>
            <a:ext cx="8647430" cy="574040"/>
          </a:xfrm>
          <a:prstGeom prst="rect">
            <a:avLst/>
          </a:prstGeom>
        </p:spPr>
        <p:txBody>
          <a:bodyPr vert="horz" wrap="square" lIns="0" tIns="12700" rIns="0" bIns="0" rtlCol="0">
            <a:spAutoFit/>
          </a:bodyPr>
          <a:lstStyle/>
          <a:p>
            <a:pPr marL="355600" marR="5080" indent="-342900">
              <a:lnSpc>
                <a:spcPct val="100000"/>
              </a:lnSpc>
              <a:spcBef>
                <a:spcPts val="100"/>
              </a:spcBef>
              <a:tabLst>
                <a:tab pos="354965" algn="l"/>
              </a:tabLst>
            </a:pPr>
            <a:r>
              <a:rPr sz="1800" spc="335" dirty="0">
                <a:solidFill>
                  <a:srgbClr val="A42F0F"/>
                </a:solidFill>
                <a:latin typeface="Arial"/>
                <a:cs typeface="Arial"/>
              </a:rPr>
              <a:t>	</a:t>
            </a:r>
            <a:r>
              <a:rPr sz="1800" b="1" spc="-65" dirty="0">
                <a:solidFill>
                  <a:srgbClr val="404040"/>
                </a:solidFill>
                <a:latin typeface="Arial"/>
                <a:cs typeface="Arial"/>
              </a:rPr>
              <a:t>Sentences </a:t>
            </a:r>
            <a:r>
              <a:rPr sz="1800" spc="-45" dirty="0">
                <a:solidFill>
                  <a:srgbClr val="404040"/>
                </a:solidFill>
                <a:latin typeface="Arial"/>
                <a:cs typeface="Arial"/>
              </a:rPr>
              <a:t>are </a:t>
            </a:r>
            <a:r>
              <a:rPr sz="1800" dirty="0">
                <a:solidFill>
                  <a:srgbClr val="404040"/>
                </a:solidFill>
                <a:latin typeface="Arial"/>
                <a:cs typeface="Arial"/>
              </a:rPr>
              <a:t>derived </a:t>
            </a:r>
            <a:r>
              <a:rPr sz="1800" spc="-5" dirty="0">
                <a:solidFill>
                  <a:srgbClr val="404040"/>
                </a:solidFill>
                <a:latin typeface="Arial"/>
                <a:cs typeface="Arial"/>
              </a:rPr>
              <a:t>using </a:t>
            </a:r>
            <a:r>
              <a:rPr sz="1800" spc="20" dirty="0">
                <a:solidFill>
                  <a:srgbClr val="404040"/>
                </a:solidFill>
                <a:latin typeface="Arial"/>
                <a:cs typeface="Arial"/>
              </a:rPr>
              <a:t>the </a:t>
            </a:r>
            <a:r>
              <a:rPr sz="1800" spc="-45" dirty="0">
                <a:solidFill>
                  <a:srgbClr val="404040"/>
                </a:solidFill>
                <a:latin typeface="Arial"/>
                <a:cs typeface="Arial"/>
              </a:rPr>
              <a:t>system’s </a:t>
            </a:r>
            <a:r>
              <a:rPr sz="1800" spc="-30" dirty="0">
                <a:solidFill>
                  <a:srgbClr val="404040"/>
                </a:solidFill>
                <a:latin typeface="Arial"/>
                <a:cs typeface="Arial"/>
              </a:rPr>
              <a:t>axioms </a:t>
            </a:r>
            <a:r>
              <a:rPr sz="1800" spc="-5" dirty="0">
                <a:solidFill>
                  <a:srgbClr val="404040"/>
                </a:solidFill>
                <a:latin typeface="Arial"/>
                <a:cs typeface="Arial"/>
              </a:rPr>
              <a:t>and </a:t>
            </a:r>
            <a:r>
              <a:rPr sz="1800" spc="-30" dirty="0">
                <a:solidFill>
                  <a:srgbClr val="404040"/>
                </a:solidFill>
                <a:latin typeface="Arial"/>
                <a:cs typeface="Arial"/>
              </a:rPr>
              <a:t>rules </a:t>
            </a:r>
            <a:r>
              <a:rPr sz="1800" spc="55" dirty="0">
                <a:solidFill>
                  <a:srgbClr val="404040"/>
                </a:solidFill>
                <a:latin typeface="Arial"/>
                <a:cs typeface="Arial"/>
              </a:rPr>
              <a:t>of </a:t>
            </a:r>
            <a:r>
              <a:rPr sz="1800" spc="10" dirty="0">
                <a:solidFill>
                  <a:srgbClr val="404040"/>
                </a:solidFill>
                <a:latin typeface="Arial"/>
                <a:cs typeface="Arial"/>
              </a:rPr>
              <a:t>derivation </a:t>
            </a:r>
            <a:r>
              <a:rPr sz="1800" spc="-45" dirty="0">
                <a:solidFill>
                  <a:srgbClr val="404040"/>
                </a:solidFill>
                <a:latin typeface="Arial"/>
                <a:cs typeface="Arial"/>
              </a:rPr>
              <a:t>are </a:t>
            </a:r>
            <a:r>
              <a:rPr sz="1800" spc="-20" dirty="0">
                <a:solidFill>
                  <a:srgbClr val="404040"/>
                </a:solidFill>
                <a:latin typeface="Arial"/>
                <a:cs typeface="Arial"/>
              </a:rPr>
              <a:t>called </a:t>
            </a:r>
            <a:r>
              <a:rPr sz="1800" spc="-20" dirty="0">
                <a:solidFill>
                  <a:srgbClr val="FF0000"/>
                </a:solidFill>
                <a:latin typeface="Arial"/>
                <a:cs typeface="Arial"/>
              </a:rPr>
              <a:t> </a:t>
            </a:r>
            <a:r>
              <a:rPr sz="1800" spc="-15" dirty="0">
                <a:solidFill>
                  <a:srgbClr val="FF0000"/>
                </a:solidFill>
                <a:latin typeface="Arial"/>
                <a:cs typeface="Arial"/>
              </a:rPr>
              <a:t>theorems.</a:t>
            </a:r>
            <a:endParaRPr sz="1800">
              <a:latin typeface="Arial"/>
              <a:cs typeface="Arial"/>
            </a:endParaRPr>
          </a:p>
        </p:txBody>
      </p:sp>
    </p:spTree>
    <p:extLst>
      <p:ext uri="{BB962C8B-B14F-4D97-AF65-F5344CB8AC3E}">
        <p14:creationId xmlns:p14="http://schemas.microsoft.com/office/powerpoint/2010/main" val="22164783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31867" y="504520"/>
            <a:ext cx="5032375" cy="574675"/>
          </a:xfrm>
          <a:prstGeom prst="rect">
            <a:avLst/>
          </a:prstGeom>
        </p:spPr>
        <p:txBody>
          <a:bodyPr vert="horz" wrap="square" lIns="0" tIns="12700" rIns="0" bIns="0" rtlCol="0">
            <a:spAutoFit/>
          </a:bodyPr>
          <a:lstStyle/>
          <a:p>
            <a:pPr marL="12700">
              <a:lnSpc>
                <a:spcPct val="100000"/>
              </a:lnSpc>
              <a:spcBef>
                <a:spcPts val="100"/>
              </a:spcBef>
            </a:pPr>
            <a:r>
              <a:rPr spc="-55" dirty="0"/>
              <a:t>Formal </a:t>
            </a:r>
            <a:r>
              <a:rPr spc="-225" dirty="0"/>
              <a:t>Vs </a:t>
            </a:r>
            <a:r>
              <a:rPr spc="30" dirty="0"/>
              <a:t>Informal</a:t>
            </a:r>
            <a:r>
              <a:rPr spc="220" dirty="0"/>
              <a:t> </a:t>
            </a:r>
            <a:r>
              <a:rPr spc="-30" dirty="0"/>
              <a:t>Logic</a:t>
            </a:r>
          </a:p>
        </p:txBody>
      </p:sp>
      <p:sp>
        <p:nvSpPr>
          <p:cNvPr id="3" name="object 3"/>
          <p:cNvSpPr txBox="1"/>
          <p:nvPr/>
        </p:nvSpPr>
        <p:spPr>
          <a:xfrm>
            <a:off x="2668270" y="1553147"/>
            <a:ext cx="4117340" cy="4090035"/>
          </a:xfrm>
          <a:prstGeom prst="rect">
            <a:avLst/>
          </a:prstGeom>
        </p:spPr>
        <p:txBody>
          <a:bodyPr vert="horz" wrap="square" lIns="0" tIns="154305" rIns="0" bIns="0" rtlCol="0">
            <a:spAutoFit/>
          </a:bodyPr>
          <a:lstStyle/>
          <a:p>
            <a:pPr marL="362585">
              <a:lnSpc>
                <a:spcPct val="100000"/>
              </a:lnSpc>
              <a:spcBef>
                <a:spcPts val="1215"/>
              </a:spcBef>
            </a:pPr>
            <a:r>
              <a:rPr sz="2400" spc="-35" dirty="0">
                <a:solidFill>
                  <a:srgbClr val="404040"/>
                </a:solidFill>
                <a:latin typeface="Arial"/>
                <a:cs typeface="Arial"/>
              </a:rPr>
              <a:t>Formal</a:t>
            </a:r>
            <a:r>
              <a:rPr sz="2400" dirty="0">
                <a:solidFill>
                  <a:srgbClr val="404040"/>
                </a:solidFill>
                <a:latin typeface="Arial"/>
                <a:cs typeface="Arial"/>
              </a:rPr>
              <a:t> </a:t>
            </a:r>
            <a:r>
              <a:rPr sz="2400" spc="-25" dirty="0">
                <a:solidFill>
                  <a:srgbClr val="404040"/>
                </a:solidFill>
                <a:latin typeface="Arial"/>
                <a:cs typeface="Arial"/>
              </a:rPr>
              <a:t>Logic</a:t>
            </a:r>
            <a:endParaRPr sz="2400">
              <a:latin typeface="Arial"/>
              <a:cs typeface="Arial"/>
            </a:endParaRPr>
          </a:p>
          <a:p>
            <a:pPr marL="355600" marR="248920" indent="-342900">
              <a:lnSpc>
                <a:spcPts val="1839"/>
              </a:lnSpc>
              <a:spcBef>
                <a:spcPts val="1025"/>
              </a:spcBef>
              <a:tabLst>
                <a:tab pos="354965" algn="l"/>
              </a:tabLst>
            </a:pPr>
            <a:r>
              <a:rPr sz="1700" spc="320" dirty="0">
                <a:solidFill>
                  <a:srgbClr val="A42F0F"/>
                </a:solidFill>
                <a:latin typeface="Arial"/>
                <a:cs typeface="Arial"/>
              </a:rPr>
              <a:t>	</a:t>
            </a:r>
            <a:r>
              <a:rPr sz="1700" spc="-65" dirty="0">
                <a:solidFill>
                  <a:srgbClr val="404040"/>
                </a:solidFill>
                <a:latin typeface="Arial"/>
                <a:cs typeface="Arial"/>
              </a:rPr>
              <a:t>The </a:t>
            </a:r>
            <a:r>
              <a:rPr sz="1700" spc="15" dirty="0">
                <a:solidFill>
                  <a:srgbClr val="404040"/>
                </a:solidFill>
                <a:latin typeface="Arial"/>
                <a:cs typeface="Arial"/>
              </a:rPr>
              <a:t>formal </a:t>
            </a:r>
            <a:r>
              <a:rPr sz="1700" spc="20" dirty="0">
                <a:solidFill>
                  <a:srgbClr val="404040"/>
                </a:solidFill>
                <a:latin typeface="Arial"/>
                <a:cs typeface="Arial"/>
              </a:rPr>
              <a:t>logic </a:t>
            </a:r>
            <a:r>
              <a:rPr sz="1700" spc="-50" dirty="0">
                <a:solidFill>
                  <a:srgbClr val="404040"/>
                </a:solidFill>
                <a:latin typeface="Arial"/>
                <a:cs typeface="Arial"/>
              </a:rPr>
              <a:t>is </a:t>
            </a:r>
            <a:r>
              <a:rPr sz="1700" spc="15" dirty="0">
                <a:solidFill>
                  <a:srgbClr val="404040"/>
                </a:solidFill>
                <a:latin typeface="Arial"/>
                <a:cs typeface="Arial"/>
              </a:rPr>
              <a:t>the </a:t>
            </a:r>
            <a:r>
              <a:rPr sz="1700" dirty="0">
                <a:solidFill>
                  <a:srgbClr val="404040"/>
                </a:solidFill>
                <a:latin typeface="Arial"/>
                <a:cs typeface="Arial"/>
              </a:rPr>
              <a:t>study </a:t>
            </a:r>
            <a:r>
              <a:rPr sz="1700" spc="55" dirty="0">
                <a:solidFill>
                  <a:srgbClr val="404040"/>
                </a:solidFill>
                <a:latin typeface="Arial"/>
                <a:cs typeface="Arial"/>
              </a:rPr>
              <a:t>of  </a:t>
            </a:r>
            <a:r>
              <a:rPr sz="1700" spc="-15" dirty="0">
                <a:solidFill>
                  <a:srgbClr val="404040"/>
                </a:solidFill>
                <a:latin typeface="Arial"/>
                <a:cs typeface="Arial"/>
              </a:rPr>
              <a:t>inference </a:t>
            </a:r>
            <a:r>
              <a:rPr sz="1700" spc="40" dirty="0">
                <a:solidFill>
                  <a:srgbClr val="404040"/>
                </a:solidFill>
                <a:latin typeface="Arial"/>
                <a:cs typeface="Arial"/>
              </a:rPr>
              <a:t>with </a:t>
            </a:r>
            <a:r>
              <a:rPr sz="1700" dirty="0">
                <a:solidFill>
                  <a:srgbClr val="404040"/>
                </a:solidFill>
                <a:latin typeface="Arial"/>
                <a:cs typeface="Arial"/>
              </a:rPr>
              <a:t>purely </a:t>
            </a:r>
            <a:r>
              <a:rPr sz="1700" spc="20" dirty="0">
                <a:solidFill>
                  <a:srgbClr val="404040"/>
                </a:solidFill>
                <a:latin typeface="Arial"/>
                <a:cs typeface="Arial"/>
              </a:rPr>
              <a:t>formal</a:t>
            </a:r>
            <a:r>
              <a:rPr sz="1700" spc="-75" dirty="0">
                <a:solidFill>
                  <a:srgbClr val="404040"/>
                </a:solidFill>
                <a:latin typeface="Arial"/>
                <a:cs typeface="Arial"/>
              </a:rPr>
              <a:t> </a:t>
            </a:r>
            <a:r>
              <a:rPr sz="1700" spc="5" dirty="0">
                <a:solidFill>
                  <a:srgbClr val="404040"/>
                </a:solidFill>
                <a:latin typeface="Arial"/>
                <a:cs typeface="Arial"/>
              </a:rPr>
              <a:t>content,</a:t>
            </a:r>
            <a:endParaRPr sz="1700">
              <a:latin typeface="Arial"/>
              <a:cs typeface="Arial"/>
            </a:endParaRPr>
          </a:p>
          <a:p>
            <a:pPr marL="355600">
              <a:lnSpc>
                <a:spcPts val="1700"/>
              </a:lnSpc>
            </a:pPr>
            <a:r>
              <a:rPr sz="1700" spc="-65" dirty="0">
                <a:solidFill>
                  <a:srgbClr val="404040"/>
                </a:solidFill>
                <a:latin typeface="Arial"/>
                <a:cs typeface="Arial"/>
              </a:rPr>
              <a:t>i.e. </a:t>
            </a:r>
            <a:r>
              <a:rPr sz="1700" spc="-15" dirty="0">
                <a:solidFill>
                  <a:srgbClr val="404040"/>
                </a:solidFill>
                <a:latin typeface="Arial"/>
                <a:cs typeface="Arial"/>
              </a:rPr>
              <a:t>where </a:t>
            </a:r>
            <a:r>
              <a:rPr sz="1700" spc="20" dirty="0">
                <a:solidFill>
                  <a:srgbClr val="404040"/>
                </a:solidFill>
                <a:latin typeface="Arial"/>
                <a:cs typeface="Arial"/>
              </a:rPr>
              <a:t>content </a:t>
            </a:r>
            <a:r>
              <a:rPr sz="1700" spc="-50" dirty="0">
                <a:solidFill>
                  <a:srgbClr val="404040"/>
                </a:solidFill>
                <a:latin typeface="Arial"/>
                <a:cs typeface="Arial"/>
              </a:rPr>
              <a:t>is </a:t>
            </a:r>
            <a:r>
              <a:rPr sz="1700" spc="-10" dirty="0">
                <a:solidFill>
                  <a:srgbClr val="404040"/>
                </a:solidFill>
                <a:latin typeface="Arial"/>
                <a:cs typeface="Arial"/>
              </a:rPr>
              <a:t>made explicit.</a:t>
            </a:r>
            <a:r>
              <a:rPr sz="1700" dirty="0">
                <a:solidFill>
                  <a:srgbClr val="404040"/>
                </a:solidFill>
                <a:latin typeface="Arial"/>
                <a:cs typeface="Arial"/>
              </a:rPr>
              <a:t> </a:t>
            </a:r>
            <a:r>
              <a:rPr sz="1700" spc="-105" dirty="0">
                <a:solidFill>
                  <a:srgbClr val="404040"/>
                </a:solidFill>
                <a:latin typeface="Arial"/>
                <a:cs typeface="Arial"/>
              </a:rPr>
              <a:t>Eg:</a:t>
            </a:r>
            <a:endParaRPr sz="1700">
              <a:latin typeface="Arial"/>
              <a:cs typeface="Arial"/>
            </a:endParaRPr>
          </a:p>
          <a:p>
            <a:pPr marL="355600">
              <a:lnSpc>
                <a:spcPts val="1939"/>
              </a:lnSpc>
            </a:pPr>
            <a:r>
              <a:rPr sz="1700" dirty="0">
                <a:solidFill>
                  <a:srgbClr val="404040"/>
                </a:solidFill>
                <a:latin typeface="Arial"/>
                <a:cs typeface="Arial"/>
              </a:rPr>
              <a:t>Propositional </a:t>
            </a:r>
            <a:r>
              <a:rPr sz="1700" spc="20" dirty="0">
                <a:solidFill>
                  <a:srgbClr val="404040"/>
                </a:solidFill>
                <a:latin typeface="Arial"/>
                <a:cs typeface="Arial"/>
              </a:rPr>
              <a:t>logic </a:t>
            </a:r>
            <a:r>
              <a:rPr sz="1700" spc="-5" dirty="0">
                <a:solidFill>
                  <a:srgbClr val="404040"/>
                </a:solidFill>
                <a:latin typeface="Arial"/>
                <a:cs typeface="Arial"/>
              </a:rPr>
              <a:t>and </a:t>
            </a:r>
            <a:r>
              <a:rPr sz="1700" spc="-25" dirty="0">
                <a:solidFill>
                  <a:srgbClr val="404040"/>
                </a:solidFill>
                <a:latin typeface="Arial"/>
                <a:cs typeface="Arial"/>
              </a:rPr>
              <a:t>Predicate</a:t>
            </a:r>
            <a:r>
              <a:rPr sz="1700" spc="-110" dirty="0">
                <a:solidFill>
                  <a:srgbClr val="404040"/>
                </a:solidFill>
                <a:latin typeface="Arial"/>
                <a:cs typeface="Arial"/>
              </a:rPr>
              <a:t> </a:t>
            </a:r>
            <a:r>
              <a:rPr sz="1700" spc="-30" dirty="0">
                <a:solidFill>
                  <a:srgbClr val="404040"/>
                </a:solidFill>
                <a:latin typeface="Arial"/>
                <a:cs typeface="Arial"/>
              </a:rPr>
              <a:t>Logic.</a:t>
            </a:r>
            <a:endParaRPr sz="1700">
              <a:latin typeface="Arial"/>
              <a:cs typeface="Arial"/>
            </a:endParaRPr>
          </a:p>
          <a:p>
            <a:pPr marL="355600" marR="231140" indent="-342900">
              <a:lnSpc>
                <a:spcPts val="1839"/>
              </a:lnSpc>
              <a:spcBef>
                <a:spcPts val="1019"/>
              </a:spcBef>
              <a:buClr>
                <a:srgbClr val="A42F0F"/>
              </a:buClr>
              <a:buChar char=""/>
              <a:tabLst>
                <a:tab pos="354965" algn="l"/>
                <a:tab pos="355600" algn="l"/>
              </a:tabLst>
            </a:pPr>
            <a:r>
              <a:rPr sz="1700" spc="-30" dirty="0">
                <a:solidFill>
                  <a:srgbClr val="404040"/>
                </a:solidFill>
                <a:latin typeface="Arial"/>
                <a:cs typeface="Arial"/>
              </a:rPr>
              <a:t>Here </a:t>
            </a:r>
            <a:r>
              <a:rPr sz="1700" spc="15" dirty="0">
                <a:solidFill>
                  <a:srgbClr val="404040"/>
                </a:solidFill>
                <a:latin typeface="Arial"/>
                <a:cs typeface="Arial"/>
              </a:rPr>
              <a:t>the </a:t>
            </a:r>
            <a:r>
              <a:rPr sz="1700" spc="5" dirty="0">
                <a:solidFill>
                  <a:srgbClr val="404040"/>
                </a:solidFill>
                <a:latin typeface="Arial"/>
                <a:cs typeface="Arial"/>
              </a:rPr>
              <a:t>logical </a:t>
            </a:r>
            <a:r>
              <a:rPr sz="1700" spc="-5" dirty="0">
                <a:solidFill>
                  <a:srgbClr val="404040"/>
                </a:solidFill>
                <a:latin typeface="Arial"/>
                <a:cs typeface="Arial"/>
              </a:rPr>
              <a:t>arguments </a:t>
            </a:r>
            <a:r>
              <a:rPr sz="1700" spc="-40" dirty="0">
                <a:solidFill>
                  <a:srgbClr val="404040"/>
                </a:solidFill>
                <a:latin typeface="Arial"/>
                <a:cs typeface="Arial"/>
              </a:rPr>
              <a:t>are </a:t>
            </a:r>
            <a:r>
              <a:rPr sz="1700" spc="-35" dirty="0">
                <a:solidFill>
                  <a:srgbClr val="404040"/>
                </a:solidFill>
                <a:latin typeface="Arial"/>
                <a:cs typeface="Arial"/>
              </a:rPr>
              <a:t>set </a:t>
            </a:r>
            <a:r>
              <a:rPr sz="1700" spc="55" dirty="0">
                <a:solidFill>
                  <a:srgbClr val="404040"/>
                </a:solidFill>
                <a:latin typeface="Arial"/>
                <a:cs typeface="Arial"/>
              </a:rPr>
              <a:t>of  </a:t>
            </a:r>
            <a:r>
              <a:rPr sz="1700" spc="-30" dirty="0">
                <a:solidFill>
                  <a:srgbClr val="404040"/>
                </a:solidFill>
                <a:latin typeface="Arial"/>
                <a:cs typeface="Arial"/>
              </a:rPr>
              <a:t>rules </a:t>
            </a:r>
            <a:r>
              <a:rPr sz="1700" spc="40" dirty="0">
                <a:solidFill>
                  <a:srgbClr val="404040"/>
                </a:solidFill>
                <a:latin typeface="Arial"/>
                <a:cs typeface="Arial"/>
              </a:rPr>
              <a:t>for </a:t>
            </a:r>
            <a:r>
              <a:rPr sz="1700" spc="15" dirty="0">
                <a:solidFill>
                  <a:srgbClr val="404040"/>
                </a:solidFill>
                <a:latin typeface="Arial"/>
                <a:cs typeface="Arial"/>
              </a:rPr>
              <a:t>manipulating </a:t>
            </a:r>
            <a:r>
              <a:rPr sz="1700" spc="-30" dirty="0">
                <a:solidFill>
                  <a:srgbClr val="404040"/>
                </a:solidFill>
                <a:latin typeface="Arial"/>
                <a:cs typeface="Arial"/>
              </a:rPr>
              <a:t>symbols. </a:t>
            </a:r>
            <a:r>
              <a:rPr sz="1700" spc="-65" dirty="0">
                <a:solidFill>
                  <a:srgbClr val="404040"/>
                </a:solidFill>
                <a:latin typeface="Arial"/>
                <a:cs typeface="Arial"/>
              </a:rPr>
              <a:t>The  </a:t>
            </a:r>
            <a:r>
              <a:rPr sz="1700" spc="-30" dirty="0">
                <a:solidFill>
                  <a:srgbClr val="404040"/>
                </a:solidFill>
                <a:latin typeface="Arial"/>
                <a:cs typeface="Arial"/>
              </a:rPr>
              <a:t>rules </a:t>
            </a:r>
            <a:r>
              <a:rPr sz="1700" spc="-40" dirty="0">
                <a:solidFill>
                  <a:srgbClr val="404040"/>
                </a:solidFill>
                <a:latin typeface="Arial"/>
                <a:cs typeface="Arial"/>
              </a:rPr>
              <a:t>are </a:t>
            </a:r>
            <a:r>
              <a:rPr sz="1700" spc="55" dirty="0">
                <a:solidFill>
                  <a:srgbClr val="404040"/>
                </a:solidFill>
                <a:latin typeface="Arial"/>
                <a:cs typeface="Arial"/>
              </a:rPr>
              <a:t>of </a:t>
            </a:r>
            <a:r>
              <a:rPr sz="1700" spc="50" dirty="0">
                <a:solidFill>
                  <a:srgbClr val="404040"/>
                </a:solidFill>
                <a:latin typeface="Arial"/>
                <a:cs typeface="Arial"/>
              </a:rPr>
              <a:t>two</a:t>
            </a:r>
            <a:r>
              <a:rPr sz="1700" spc="-55" dirty="0">
                <a:solidFill>
                  <a:srgbClr val="404040"/>
                </a:solidFill>
                <a:latin typeface="Arial"/>
                <a:cs typeface="Arial"/>
              </a:rPr>
              <a:t> </a:t>
            </a:r>
            <a:r>
              <a:rPr sz="1700" spc="-30" dirty="0">
                <a:solidFill>
                  <a:srgbClr val="404040"/>
                </a:solidFill>
                <a:latin typeface="Arial"/>
                <a:cs typeface="Arial"/>
              </a:rPr>
              <a:t>types:</a:t>
            </a:r>
            <a:endParaRPr sz="1700">
              <a:latin typeface="Arial"/>
              <a:cs typeface="Arial"/>
            </a:endParaRPr>
          </a:p>
          <a:p>
            <a:pPr marL="756285" marR="189865" lvl="1" indent="-287020">
              <a:lnSpc>
                <a:spcPts val="1620"/>
              </a:lnSpc>
              <a:spcBef>
                <a:spcPts val="1050"/>
              </a:spcBef>
              <a:buClr>
                <a:srgbClr val="A42F0F"/>
              </a:buClr>
              <a:buChar char=""/>
              <a:tabLst>
                <a:tab pos="756920" algn="l"/>
              </a:tabLst>
            </a:pPr>
            <a:r>
              <a:rPr sz="1500" spc="-45" dirty="0">
                <a:solidFill>
                  <a:srgbClr val="404040"/>
                </a:solidFill>
                <a:latin typeface="Arial"/>
                <a:cs typeface="Arial"/>
              </a:rPr>
              <a:t>Syntax </a:t>
            </a:r>
            <a:r>
              <a:rPr sz="1500" spc="-35" dirty="0">
                <a:solidFill>
                  <a:srgbClr val="404040"/>
                </a:solidFill>
                <a:latin typeface="Arial"/>
                <a:cs typeface="Arial"/>
              </a:rPr>
              <a:t>rules: </a:t>
            </a:r>
            <a:r>
              <a:rPr sz="1500" spc="20" dirty="0">
                <a:solidFill>
                  <a:srgbClr val="404040"/>
                </a:solidFill>
                <a:latin typeface="Arial"/>
                <a:cs typeface="Arial"/>
              </a:rPr>
              <a:t>how </a:t>
            </a:r>
            <a:r>
              <a:rPr sz="1500" spc="65" dirty="0">
                <a:solidFill>
                  <a:srgbClr val="404040"/>
                </a:solidFill>
                <a:latin typeface="Arial"/>
                <a:cs typeface="Arial"/>
              </a:rPr>
              <a:t>to </a:t>
            </a:r>
            <a:r>
              <a:rPr sz="1500" spc="30" dirty="0">
                <a:solidFill>
                  <a:srgbClr val="404040"/>
                </a:solidFill>
                <a:latin typeface="Arial"/>
                <a:cs typeface="Arial"/>
              </a:rPr>
              <a:t>build </a:t>
            </a:r>
            <a:r>
              <a:rPr sz="1500" spc="-35" dirty="0">
                <a:solidFill>
                  <a:srgbClr val="404040"/>
                </a:solidFill>
                <a:latin typeface="Arial"/>
                <a:cs typeface="Arial"/>
              </a:rPr>
              <a:t>meaningful  </a:t>
            </a:r>
            <a:r>
              <a:rPr sz="1500" spc="-45" dirty="0">
                <a:solidFill>
                  <a:srgbClr val="404040"/>
                </a:solidFill>
                <a:latin typeface="Arial"/>
                <a:cs typeface="Arial"/>
              </a:rPr>
              <a:t>expressions.</a:t>
            </a:r>
            <a:endParaRPr sz="1500">
              <a:latin typeface="Arial"/>
              <a:cs typeface="Arial"/>
            </a:endParaRPr>
          </a:p>
          <a:p>
            <a:pPr marL="756285" marR="445134" lvl="1" indent="-287020">
              <a:lnSpc>
                <a:spcPts val="1620"/>
              </a:lnSpc>
              <a:spcBef>
                <a:spcPts val="1000"/>
              </a:spcBef>
              <a:buClr>
                <a:srgbClr val="A42F0F"/>
              </a:buClr>
              <a:buChar char=""/>
              <a:tabLst>
                <a:tab pos="756920" algn="l"/>
              </a:tabLst>
            </a:pPr>
            <a:r>
              <a:rPr sz="1500" spc="-20" dirty="0">
                <a:solidFill>
                  <a:srgbClr val="404040"/>
                </a:solidFill>
                <a:latin typeface="Arial"/>
                <a:cs typeface="Arial"/>
              </a:rPr>
              <a:t>Inference </a:t>
            </a:r>
            <a:r>
              <a:rPr sz="1500" spc="-35" dirty="0">
                <a:solidFill>
                  <a:srgbClr val="404040"/>
                </a:solidFill>
                <a:latin typeface="Arial"/>
                <a:cs typeface="Arial"/>
              </a:rPr>
              <a:t>rules: </a:t>
            </a:r>
            <a:r>
              <a:rPr sz="1500" spc="20" dirty="0">
                <a:solidFill>
                  <a:srgbClr val="404040"/>
                </a:solidFill>
                <a:latin typeface="Arial"/>
                <a:cs typeface="Arial"/>
              </a:rPr>
              <a:t>how </a:t>
            </a:r>
            <a:r>
              <a:rPr sz="1500" spc="65" dirty="0">
                <a:solidFill>
                  <a:srgbClr val="404040"/>
                </a:solidFill>
                <a:latin typeface="Arial"/>
                <a:cs typeface="Arial"/>
              </a:rPr>
              <a:t>to </a:t>
            </a:r>
            <a:r>
              <a:rPr sz="1500" spc="20" dirty="0">
                <a:solidFill>
                  <a:srgbClr val="404040"/>
                </a:solidFill>
                <a:latin typeface="Arial"/>
                <a:cs typeface="Arial"/>
              </a:rPr>
              <a:t>obtain </a:t>
            </a:r>
            <a:r>
              <a:rPr sz="1500" spc="-70" dirty="0">
                <a:solidFill>
                  <a:srgbClr val="404040"/>
                </a:solidFill>
                <a:latin typeface="Arial"/>
                <a:cs typeface="Arial"/>
              </a:rPr>
              <a:t>true  </a:t>
            </a:r>
            <a:r>
              <a:rPr sz="1500" dirty="0">
                <a:solidFill>
                  <a:srgbClr val="404040"/>
                </a:solidFill>
                <a:latin typeface="Arial"/>
                <a:cs typeface="Arial"/>
              </a:rPr>
              <a:t>formulas </a:t>
            </a:r>
            <a:r>
              <a:rPr sz="1500" spc="35" dirty="0">
                <a:solidFill>
                  <a:srgbClr val="404040"/>
                </a:solidFill>
                <a:latin typeface="Arial"/>
                <a:cs typeface="Arial"/>
              </a:rPr>
              <a:t>from </a:t>
            </a:r>
            <a:r>
              <a:rPr sz="1500" spc="20" dirty="0">
                <a:solidFill>
                  <a:srgbClr val="404040"/>
                </a:solidFill>
                <a:latin typeface="Arial"/>
                <a:cs typeface="Arial"/>
              </a:rPr>
              <a:t>other </a:t>
            </a:r>
            <a:r>
              <a:rPr sz="1500" spc="15" dirty="0">
                <a:solidFill>
                  <a:srgbClr val="404040"/>
                </a:solidFill>
                <a:latin typeface="Arial"/>
                <a:cs typeface="Arial"/>
              </a:rPr>
              <a:t>true</a:t>
            </a:r>
            <a:r>
              <a:rPr sz="1500" spc="-65" dirty="0">
                <a:solidFill>
                  <a:srgbClr val="404040"/>
                </a:solidFill>
                <a:latin typeface="Arial"/>
                <a:cs typeface="Arial"/>
              </a:rPr>
              <a:t> </a:t>
            </a:r>
            <a:r>
              <a:rPr sz="1500" spc="-15" dirty="0">
                <a:solidFill>
                  <a:srgbClr val="404040"/>
                </a:solidFill>
                <a:latin typeface="Arial"/>
                <a:cs typeface="Arial"/>
              </a:rPr>
              <a:t>formulas.</a:t>
            </a:r>
            <a:endParaRPr sz="1500">
              <a:latin typeface="Arial"/>
              <a:cs typeface="Arial"/>
            </a:endParaRPr>
          </a:p>
          <a:p>
            <a:pPr marL="355600" marR="80645" indent="-342900">
              <a:lnSpc>
                <a:spcPts val="1820"/>
              </a:lnSpc>
              <a:spcBef>
                <a:spcPts val="969"/>
              </a:spcBef>
              <a:buClr>
                <a:srgbClr val="A42F0F"/>
              </a:buClr>
              <a:buChar char=""/>
              <a:tabLst>
                <a:tab pos="354965" algn="l"/>
                <a:tab pos="355600" algn="l"/>
              </a:tabLst>
            </a:pPr>
            <a:r>
              <a:rPr sz="1700" spc="-15" dirty="0">
                <a:solidFill>
                  <a:srgbClr val="404040"/>
                </a:solidFill>
                <a:latin typeface="Arial"/>
                <a:cs typeface="Arial"/>
              </a:rPr>
              <a:t>Logic </a:t>
            </a:r>
            <a:r>
              <a:rPr sz="1700" spc="-35" dirty="0">
                <a:solidFill>
                  <a:srgbClr val="404040"/>
                </a:solidFill>
                <a:latin typeface="Arial"/>
                <a:cs typeface="Arial"/>
              </a:rPr>
              <a:t>also </a:t>
            </a:r>
            <a:r>
              <a:rPr sz="1700" spc="-15" dirty="0">
                <a:solidFill>
                  <a:srgbClr val="404040"/>
                </a:solidFill>
                <a:latin typeface="Arial"/>
                <a:cs typeface="Arial"/>
              </a:rPr>
              <a:t>need </a:t>
            </a:r>
            <a:r>
              <a:rPr sz="1700" b="1" spc="-50" dirty="0">
                <a:solidFill>
                  <a:srgbClr val="404040"/>
                </a:solidFill>
                <a:latin typeface="Arial"/>
                <a:cs typeface="Arial"/>
              </a:rPr>
              <a:t>semantics, </a:t>
            </a:r>
            <a:r>
              <a:rPr sz="1700" dirty="0">
                <a:solidFill>
                  <a:srgbClr val="404040"/>
                </a:solidFill>
                <a:latin typeface="Arial"/>
                <a:cs typeface="Arial"/>
              </a:rPr>
              <a:t>which </a:t>
            </a:r>
            <a:r>
              <a:rPr sz="1700" spc="-95" dirty="0">
                <a:solidFill>
                  <a:srgbClr val="404040"/>
                </a:solidFill>
                <a:latin typeface="Arial"/>
                <a:cs typeface="Arial"/>
              </a:rPr>
              <a:t>says  </a:t>
            </a:r>
            <a:r>
              <a:rPr sz="1700" spc="20" dirty="0">
                <a:solidFill>
                  <a:srgbClr val="404040"/>
                </a:solidFill>
                <a:latin typeface="Arial"/>
                <a:cs typeface="Arial"/>
              </a:rPr>
              <a:t>how </a:t>
            </a:r>
            <a:r>
              <a:rPr sz="1700" spc="75" dirty="0">
                <a:solidFill>
                  <a:srgbClr val="404040"/>
                </a:solidFill>
                <a:latin typeface="Arial"/>
                <a:cs typeface="Arial"/>
              </a:rPr>
              <a:t>to </a:t>
            </a:r>
            <a:r>
              <a:rPr sz="1700" spc="-45" dirty="0">
                <a:solidFill>
                  <a:srgbClr val="404040"/>
                </a:solidFill>
                <a:latin typeface="Arial"/>
                <a:cs typeface="Arial"/>
              </a:rPr>
              <a:t>assign </a:t>
            </a:r>
            <a:r>
              <a:rPr sz="1700" dirty="0">
                <a:solidFill>
                  <a:srgbClr val="404040"/>
                </a:solidFill>
                <a:latin typeface="Arial"/>
                <a:cs typeface="Arial"/>
              </a:rPr>
              <a:t>meaning </a:t>
            </a:r>
            <a:r>
              <a:rPr sz="1700" spc="75" dirty="0">
                <a:solidFill>
                  <a:srgbClr val="404040"/>
                </a:solidFill>
                <a:latin typeface="Arial"/>
                <a:cs typeface="Arial"/>
              </a:rPr>
              <a:t>to</a:t>
            </a:r>
            <a:r>
              <a:rPr sz="1700" spc="-145" dirty="0">
                <a:solidFill>
                  <a:srgbClr val="404040"/>
                </a:solidFill>
                <a:latin typeface="Arial"/>
                <a:cs typeface="Arial"/>
              </a:rPr>
              <a:t> </a:t>
            </a:r>
            <a:r>
              <a:rPr sz="1700" spc="-45" dirty="0">
                <a:solidFill>
                  <a:srgbClr val="404040"/>
                </a:solidFill>
                <a:latin typeface="Arial"/>
                <a:cs typeface="Arial"/>
              </a:rPr>
              <a:t>expressions.</a:t>
            </a:r>
            <a:endParaRPr sz="1700">
              <a:latin typeface="Arial"/>
              <a:cs typeface="Arial"/>
            </a:endParaRPr>
          </a:p>
        </p:txBody>
      </p:sp>
      <p:sp>
        <p:nvSpPr>
          <p:cNvPr id="4" name="object 4"/>
          <p:cNvSpPr txBox="1"/>
          <p:nvPr/>
        </p:nvSpPr>
        <p:spPr>
          <a:xfrm>
            <a:off x="7246746" y="1540383"/>
            <a:ext cx="4145279" cy="3110865"/>
          </a:xfrm>
          <a:prstGeom prst="rect">
            <a:avLst/>
          </a:prstGeom>
        </p:spPr>
        <p:txBody>
          <a:bodyPr vert="horz" wrap="square" lIns="0" tIns="167005" rIns="0" bIns="0" rtlCol="0">
            <a:spAutoFit/>
          </a:bodyPr>
          <a:lstStyle/>
          <a:p>
            <a:pPr marL="351155">
              <a:lnSpc>
                <a:spcPct val="100000"/>
              </a:lnSpc>
              <a:spcBef>
                <a:spcPts val="1315"/>
              </a:spcBef>
            </a:pPr>
            <a:r>
              <a:rPr sz="2400" spc="15" dirty="0">
                <a:solidFill>
                  <a:srgbClr val="404040"/>
                </a:solidFill>
                <a:latin typeface="Arial"/>
                <a:cs typeface="Arial"/>
              </a:rPr>
              <a:t>Informal</a:t>
            </a:r>
            <a:r>
              <a:rPr sz="2400" spc="5" dirty="0">
                <a:solidFill>
                  <a:srgbClr val="404040"/>
                </a:solidFill>
                <a:latin typeface="Arial"/>
                <a:cs typeface="Arial"/>
              </a:rPr>
              <a:t> </a:t>
            </a:r>
            <a:r>
              <a:rPr sz="2400" spc="-25" dirty="0">
                <a:solidFill>
                  <a:srgbClr val="404040"/>
                </a:solidFill>
                <a:latin typeface="Arial"/>
                <a:cs typeface="Arial"/>
              </a:rPr>
              <a:t>Logic</a:t>
            </a:r>
            <a:endParaRPr sz="2400">
              <a:latin typeface="Arial"/>
              <a:cs typeface="Arial"/>
            </a:endParaRPr>
          </a:p>
          <a:p>
            <a:pPr marL="355600" marR="112395" indent="-342900">
              <a:lnSpc>
                <a:spcPct val="100000"/>
              </a:lnSpc>
              <a:spcBef>
                <a:spcPts val="910"/>
              </a:spcBef>
              <a:buClr>
                <a:srgbClr val="A42F0F"/>
              </a:buClr>
              <a:buChar char=""/>
              <a:tabLst>
                <a:tab pos="354965" algn="l"/>
                <a:tab pos="355600" algn="l"/>
              </a:tabLst>
            </a:pPr>
            <a:r>
              <a:rPr sz="1800" spc="-70" dirty="0">
                <a:solidFill>
                  <a:srgbClr val="404040"/>
                </a:solidFill>
                <a:latin typeface="Arial"/>
                <a:cs typeface="Arial"/>
              </a:rPr>
              <a:t>The </a:t>
            </a:r>
            <a:r>
              <a:rPr sz="1800" spc="15" dirty="0">
                <a:solidFill>
                  <a:srgbClr val="404040"/>
                </a:solidFill>
                <a:latin typeface="Arial"/>
                <a:cs typeface="Arial"/>
              </a:rPr>
              <a:t>informal logic </a:t>
            </a:r>
            <a:r>
              <a:rPr sz="1800" spc="-55" dirty="0">
                <a:solidFill>
                  <a:srgbClr val="404040"/>
                </a:solidFill>
                <a:latin typeface="Arial"/>
                <a:cs typeface="Arial"/>
              </a:rPr>
              <a:t>is </a:t>
            </a:r>
            <a:r>
              <a:rPr sz="1800" dirty="0">
                <a:solidFill>
                  <a:srgbClr val="404040"/>
                </a:solidFill>
                <a:latin typeface="Arial"/>
                <a:cs typeface="Arial"/>
              </a:rPr>
              <a:t>study </a:t>
            </a:r>
            <a:r>
              <a:rPr sz="1800" spc="55" dirty="0">
                <a:solidFill>
                  <a:srgbClr val="404040"/>
                </a:solidFill>
                <a:latin typeface="Arial"/>
                <a:cs typeface="Arial"/>
              </a:rPr>
              <a:t>of </a:t>
            </a:r>
            <a:r>
              <a:rPr sz="1800" dirty="0">
                <a:solidFill>
                  <a:srgbClr val="404040"/>
                </a:solidFill>
                <a:latin typeface="Arial"/>
                <a:cs typeface="Arial"/>
              </a:rPr>
              <a:t>natural  </a:t>
            </a:r>
            <a:r>
              <a:rPr sz="1800" spc="-10" dirty="0">
                <a:solidFill>
                  <a:srgbClr val="404040"/>
                </a:solidFill>
                <a:latin typeface="Arial"/>
                <a:cs typeface="Arial"/>
              </a:rPr>
              <a:t>language</a:t>
            </a:r>
            <a:r>
              <a:rPr sz="1800" spc="-25" dirty="0">
                <a:solidFill>
                  <a:srgbClr val="404040"/>
                </a:solidFill>
                <a:latin typeface="Arial"/>
                <a:cs typeface="Arial"/>
              </a:rPr>
              <a:t> </a:t>
            </a:r>
            <a:r>
              <a:rPr sz="1800" spc="-15" dirty="0">
                <a:solidFill>
                  <a:srgbClr val="404040"/>
                </a:solidFill>
                <a:latin typeface="Arial"/>
                <a:cs typeface="Arial"/>
              </a:rPr>
              <a:t>arguments.</a:t>
            </a:r>
            <a:endParaRPr sz="1800">
              <a:latin typeface="Arial"/>
              <a:cs typeface="Arial"/>
            </a:endParaRPr>
          </a:p>
          <a:p>
            <a:pPr marL="355600" marR="213360" indent="-342900">
              <a:lnSpc>
                <a:spcPct val="100000"/>
              </a:lnSpc>
              <a:spcBef>
                <a:spcPts val="1010"/>
              </a:spcBef>
              <a:buClr>
                <a:srgbClr val="A42F0F"/>
              </a:buClr>
              <a:buChar char=""/>
              <a:tabLst>
                <a:tab pos="354965" algn="l"/>
                <a:tab pos="355600" algn="l"/>
              </a:tabLst>
            </a:pPr>
            <a:r>
              <a:rPr sz="1800" spc="-70" dirty="0">
                <a:solidFill>
                  <a:srgbClr val="404040"/>
                </a:solidFill>
                <a:latin typeface="Arial"/>
                <a:cs typeface="Arial"/>
              </a:rPr>
              <a:t>The </a:t>
            </a:r>
            <a:r>
              <a:rPr sz="1800" spc="-55" dirty="0">
                <a:solidFill>
                  <a:srgbClr val="404040"/>
                </a:solidFill>
                <a:latin typeface="Arial"/>
                <a:cs typeface="Arial"/>
              </a:rPr>
              <a:t>analysis </a:t>
            </a:r>
            <a:r>
              <a:rPr sz="1800" spc="55" dirty="0">
                <a:solidFill>
                  <a:srgbClr val="404040"/>
                </a:solidFill>
                <a:latin typeface="Arial"/>
                <a:cs typeface="Arial"/>
              </a:rPr>
              <a:t>of </a:t>
            </a:r>
            <a:r>
              <a:rPr sz="1800" spc="10" dirty="0">
                <a:solidFill>
                  <a:srgbClr val="404040"/>
                </a:solidFill>
                <a:latin typeface="Arial"/>
                <a:cs typeface="Arial"/>
              </a:rPr>
              <a:t>argument </a:t>
            </a:r>
            <a:r>
              <a:rPr sz="1800" spc="-15" dirty="0">
                <a:solidFill>
                  <a:srgbClr val="404040"/>
                </a:solidFill>
                <a:latin typeface="Arial"/>
                <a:cs typeface="Arial"/>
              </a:rPr>
              <a:t>structures  </a:t>
            </a:r>
            <a:r>
              <a:rPr sz="1800" spc="20" dirty="0">
                <a:solidFill>
                  <a:srgbClr val="404040"/>
                </a:solidFill>
                <a:latin typeface="Arial"/>
                <a:cs typeface="Arial"/>
              </a:rPr>
              <a:t>in </a:t>
            </a:r>
            <a:r>
              <a:rPr sz="1800" spc="5" dirty="0">
                <a:solidFill>
                  <a:srgbClr val="404040"/>
                </a:solidFill>
                <a:latin typeface="Arial"/>
                <a:cs typeface="Arial"/>
              </a:rPr>
              <a:t>ordinary </a:t>
            </a:r>
            <a:r>
              <a:rPr sz="1800" spc="-10" dirty="0">
                <a:solidFill>
                  <a:srgbClr val="404040"/>
                </a:solidFill>
                <a:latin typeface="Arial"/>
                <a:cs typeface="Arial"/>
              </a:rPr>
              <a:t>language </a:t>
            </a:r>
            <a:r>
              <a:rPr sz="1800" spc="-55" dirty="0">
                <a:solidFill>
                  <a:srgbClr val="404040"/>
                </a:solidFill>
                <a:latin typeface="Arial"/>
                <a:cs typeface="Arial"/>
              </a:rPr>
              <a:t>is </a:t>
            </a:r>
            <a:r>
              <a:rPr sz="1800" spc="20" dirty="0">
                <a:solidFill>
                  <a:srgbClr val="404040"/>
                </a:solidFill>
                <a:latin typeface="Arial"/>
                <a:cs typeface="Arial"/>
              </a:rPr>
              <a:t>part </a:t>
            </a:r>
            <a:r>
              <a:rPr sz="1800" spc="55" dirty="0">
                <a:solidFill>
                  <a:srgbClr val="404040"/>
                </a:solidFill>
                <a:latin typeface="Arial"/>
                <a:cs typeface="Arial"/>
              </a:rPr>
              <a:t>of  </a:t>
            </a:r>
            <a:r>
              <a:rPr sz="1800" spc="15" dirty="0">
                <a:solidFill>
                  <a:srgbClr val="404040"/>
                </a:solidFill>
                <a:latin typeface="Arial"/>
                <a:cs typeface="Arial"/>
              </a:rPr>
              <a:t>informal</a:t>
            </a:r>
            <a:r>
              <a:rPr sz="1800" spc="-15" dirty="0">
                <a:solidFill>
                  <a:srgbClr val="404040"/>
                </a:solidFill>
                <a:latin typeface="Arial"/>
                <a:cs typeface="Arial"/>
              </a:rPr>
              <a:t> </a:t>
            </a:r>
            <a:r>
              <a:rPr sz="1800" spc="15" dirty="0">
                <a:solidFill>
                  <a:srgbClr val="404040"/>
                </a:solidFill>
                <a:latin typeface="Arial"/>
                <a:cs typeface="Arial"/>
              </a:rPr>
              <a:t>logic</a:t>
            </a:r>
            <a:endParaRPr sz="1800">
              <a:latin typeface="Arial"/>
              <a:cs typeface="Arial"/>
            </a:endParaRPr>
          </a:p>
          <a:p>
            <a:pPr marL="355600" marR="5080" indent="-342900">
              <a:lnSpc>
                <a:spcPct val="100000"/>
              </a:lnSpc>
              <a:spcBef>
                <a:spcPts val="994"/>
              </a:spcBef>
              <a:buClr>
                <a:srgbClr val="A42F0F"/>
              </a:buClr>
              <a:buChar char=""/>
              <a:tabLst>
                <a:tab pos="354965" algn="l"/>
                <a:tab pos="355600" algn="l"/>
              </a:tabLst>
            </a:pPr>
            <a:r>
              <a:rPr sz="1800" spc="-70" dirty="0">
                <a:solidFill>
                  <a:srgbClr val="404040"/>
                </a:solidFill>
                <a:latin typeface="Arial"/>
                <a:cs typeface="Arial"/>
              </a:rPr>
              <a:t>The </a:t>
            </a:r>
            <a:r>
              <a:rPr sz="1800" spc="-15" dirty="0">
                <a:solidFill>
                  <a:srgbClr val="404040"/>
                </a:solidFill>
                <a:latin typeface="Arial"/>
                <a:cs typeface="Arial"/>
              </a:rPr>
              <a:t>focus </a:t>
            </a:r>
            <a:r>
              <a:rPr sz="1800" spc="-40" dirty="0">
                <a:solidFill>
                  <a:srgbClr val="404040"/>
                </a:solidFill>
                <a:latin typeface="Arial"/>
                <a:cs typeface="Arial"/>
              </a:rPr>
              <a:t>lies </a:t>
            </a:r>
            <a:r>
              <a:rPr sz="1800" spc="20" dirty="0">
                <a:solidFill>
                  <a:srgbClr val="404040"/>
                </a:solidFill>
                <a:latin typeface="Arial"/>
                <a:cs typeface="Arial"/>
              </a:rPr>
              <a:t>in </a:t>
            </a:r>
            <a:r>
              <a:rPr sz="1800" spc="10" dirty="0">
                <a:solidFill>
                  <a:srgbClr val="404040"/>
                </a:solidFill>
                <a:latin typeface="Arial"/>
                <a:cs typeface="Arial"/>
              </a:rPr>
              <a:t>distinguishing </a:t>
            </a:r>
            <a:r>
              <a:rPr sz="1800" spc="55" dirty="0">
                <a:solidFill>
                  <a:srgbClr val="404040"/>
                </a:solidFill>
                <a:latin typeface="Arial"/>
                <a:cs typeface="Arial"/>
              </a:rPr>
              <a:t>good  </a:t>
            </a:r>
            <a:r>
              <a:rPr sz="1800" spc="-5" dirty="0">
                <a:solidFill>
                  <a:srgbClr val="404040"/>
                </a:solidFill>
                <a:latin typeface="Arial"/>
                <a:cs typeface="Arial"/>
              </a:rPr>
              <a:t>arguments </a:t>
            </a:r>
            <a:r>
              <a:rPr sz="1800" spc="-20" dirty="0">
                <a:solidFill>
                  <a:srgbClr val="404040"/>
                </a:solidFill>
                <a:latin typeface="Arial"/>
                <a:cs typeface="Arial"/>
              </a:rPr>
              <a:t>(valid) </a:t>
            </a:r>
            <a:r>
              <a:rPr sz="1800" spc="-5" dirty="0">
                <a:solidFill>
                  <a:srgbClr val="404040"/>
                </a:solidFill>
                <a:latin typeface="Arial"/>
                <a:cs typeface="Arial"/>
              </a:rPr>
              <a:t>and </a:t>
            </a:r>
            <a:r>
              <a:rPr sz="1800" spc="5" dirty="0">
                <a:solidFill>
                  <a:srgbClr val="404040"/>
                </a:solidFill>
                <a:latin typeface="Arial"/>
                <a:cs typeface="Arial"/>
              </a:rPr>
              <a:t>bad</a:t>
            </a:r>
            <a:r>
              <a:rPr sz="1800" spc="-60" dirty="0">
                <a:solidFill>
                  <a:srgbClr val="404040"/>
                </a:solidFill>
                <a:latin typeface="Arial"/>
                <a:cs typeface="Arial"/>
              </a:rPr>
              <a:t> </a:t>
            </a:r>
            <a:r>
              <a:rPr sz="1800" spc="-5" dirty="0">
                <a:solidFill>
                  <a:srgbClr val="404040"/>
                </a:solidFill>
                <a:latin typeface="Arial"/>
                <a:cs typeface="Arial"/>
              </a:rPr>
              <a:t>arguments  </a:t>
            </a:r>
            <a:r>
              <a:rPr sz="1800" spc="-20" dirty="0">
                <a:solidFill>
                  <a:srgbClr val="404040"/>
                </a:solidFill>
                <a:latin typeface="Arial"/>
                <a:cs typeface="Arial"/>
              </a:rPr>
              <a:t>(invalid).</a:t>
            </a:r>
            <a:endParaRPr sz="1800">
              <a:latin typeface="Arial"/>
              <a:cs typeface="Arial"/>
            </a:endParaRPr>
          </a:p>
        </p:txBody>
      </p:sp>
    </p:spTree>
    <p:extLst>
      <p:ext uri="{BB962C8B-B14F-4D97-AF65-F5344CB8AC3E}">
        <p14:creationId xmlns:p14="http://schemas.microsoft.com/office/powerpoint/2010/main" val="3580213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7C2D7C3F50CD48B5D8CD8E924F01E6" ma:contentTypeVersion="10" ma:contentTypeDescription="Create a new document." ma:contentTypeScope="" ma:versionID="303b8ff6dd496859309ae4bbfa837e0c">
  <xsd:schema xmlns:xsd="http://www.w3.org/2001/XMLSchema" xmlns:xs="http://www.w3.org/2001/XMLSchema" xmlns:p="http://schemas.microsoft.com/office/2006/metadata/properties" xmlns:ns2="e5b1661c-6c69-4f0f-9f82-a64d52cee4d7" xmlns:ns3="9a646e76-a2e6-42c9-96d0-6aca5437d582" targetNamespace="http://schemas.microsoft.com/office/2006/metadata/properties" ma:root="true" ma:fieldsID="05d2e9cb25c019da36b051e4e0d5df0f" ns2:_="" ns3:_="">
    <xsd:import namespace="e5b1661c-6c69-4f0f-9f82-a64d52cee4d7"/>
    <xsd:import namespace="9a646e76-a2e6-42c9-96d0-6aca5437d58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b1661c-6c69-4f0f-9f82-a64d52cee4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646e76-a2e6-42c9-96d0-6aca5437d58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947C02-7119-4219-A899-C3334CC2503E}"/>
</file>

<file path=customXml/itemProps2.xml><?xml version="1.0" encoding="utf-8"?>
<ds:datastoreItem xmlns:ds="http://schemas.openxmlformats.org/officeDocument/2006/customXml" ds:itemID="{62F0A686-7355-4F29-A5C2-21D4276256B5}"/>
</file>

<file path=customXml/itemProps3.xml><?xml version="1.0" encoding="utf-8"?>
<ds:datastoreItem xmlns:ds="http://schemas.openxmlformats.org/officeDocument/2006/customXml" ds:itemID="{DE325AC6-C251-4B05-8DD3-9FD7501848E3}"/>
</file>

<file path=docProps/app.xml><?xml version="1.0" encoding="utf-8"?>
<Properties xmlns="http://schemas.openxmlformats.org/officeDocument/2006/extended-properties" xmlns:vt="http://schemas.openxmlformats.org/officeDocument/2006/docPropsVTypes">
  <TotalTime>2546</TotalTime>
  <Words>4763</Words>
  <Application>Microsoft Office PowerPoint</Application>
  <PresentationFormat>Widescreen</PresentationFormat>
  <Paragraphs>627</Paragraphs>
  <Slides>131</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131</vt:i4>
      </vt:variant>
    </vt:vector>
  </HeadingPairs>
  <TitlesOfParts>
    <vt:vector size="141" baseType="lpstr">
      <vt:lpstr>Arial</vt:lpstr>
      <vt:lpstr>Arial Narrow</vt:lpstr>
      <vt:lpstr>Calibri</vt:lpstr>
      <vt:lpstr>Calibri Light</vt:lpstr>
      <vt:lpstr>DejaVu Sans</vt:lpstr>
      <vt:lpstr>medium-content-serif-font</vt:lpstr>
      <vt:lpstr>Symbol</vt:lpstr>
      <vt:lpstr>Times New Roman</vt:lpstr>
      <vt:lpstr>Wingdings</vt:lpstr>
      <vt:lpstr>Office Theme</vt:lpstr>
      <vt:lpstr> Module– 3 – Contents  Problem Solving by searching,  Probabilistic reasoning in AI  </vt:lpstr>
      <vt:lpstr>Agent &amp; Environment</vt:lpstr>
      <vt:lpstr>Agents</vt:lpstr>
      <vt:lpstr>Agent…</vt:lpstr>
      <vt:lpstr>Solving problems by Searching</vt:lpstr>
      <vt:lpstr>Problem : Travel from Bangalore to Mysore</vt:lpstr>
      <vt:lpstr>Well Defined Problem</vt:lpstr>
      <vt:lpstr>Well Defined Problem…..</vt:lpstr>
      <vt:lpstr>PowerPoint Presentation</vt:lpstr>
      <vt:lpstr>Romania</vt:lpstr>
      <vt:lpstr>One Solution……</vt:lpstr>
      <vt:lpstr>Map of Romania Problem: Arad to Bucharest</vt:lpstr>
      <vt:lpstr>PowerPoint Presentation</vt:lpstr>
      <vt:lpstr>Uninformed Search</vt:lpstr>
      <vt:lpstr>PowerPoint Presentation</vt:lpstr>
      <vt:lpstr>Searching For Solutions</vt:lpstr>
      <vt:lpstr>Terms…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INFORMED SEARCH / (HEURISTIC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Constraint Satisfaction Problem</vt:lpstr>
      <vt:lpstr>Constraint Graph</vt:lpstr>
      <vt:lpstr>Sudoku</vt:lpstr>
      <vt:lpstr>Cryptarithmetic Puzzle</vt:lpstr>
      <vt:lpstr>PowerPoint Presentation</vt:lpstr>
      <vt:lpstr>PowerPoint Presentation</vt:lpstr>
      <vt:lpstr>Types of Constraints</vt:lpstr>
      <vt:lpstr>PowerPoint Presentation</vt:lpstr>
      <vt:lpstr>Optimizing Backtracking</vt:lpstr>
      <vt:lpstr>PowerPoint Presentation</vt:lpstr>
      <vt:lpstr>PowerPoint Presentation</vt:lpstr>
      <vt:lpstr>PowerPoint Presentation</vt:lpstr>
      <vt:lpstr>PowerPoint Presentation</vt:lpstr>
      <vt:lpstr>Adversarial search</vt:lpstr>
      <vt:lpstr>Games vs. search problems</vt:lpstr>
      <vt:lpstr>Why study games?</vt:lpstr>
      <vt:lpstr>Types of game environments</vt:lpstr>
      <vt:lpstr>Game Tree</vt:lpstr>
      <vt:lpstr>PowerPoint Presentation</vt:lpstr>
      <vt:lpstr>Notation</vt:lpstr>
      <vt:lpstr>Game tree (2-player, deterministic, turns)</vt:lpstr>
      <vt:lpstr>MINIMAX</vt:lpstr>
      <vt:lpstr>Minimax</vt:lpstr>
      <vt:lpstr>Solve…</vt:lpstr>
      <vt:lpstr>PowerPoint Presentation</vt:lpstr>
      <vt:lpstr>SOLVE …..</vt:lpstr>
      <vt:lpstr>Alpha Beta Pruning</vt:lpstr>
      <vt:lpstr>Alpha Beta Pruning</vt:lpstr>
      <vt:lpstr>PowerPoint Presentation</vt:lpstr>
      <vt:lpstr>PowerPoint Presentation</vt:lpstr>
      <vt:lpstr>PowerPoint Presentation</vt:lpstr>
      <vt:lpstr>SOLVE…</vt:lpstr>
      <vt:lpstr>PowerPoint Presentation</vt:lpstr>
      <vt:lpstr>Solve using DFS</vt:lpstr>
      <vt:lpstr>PowerPoint Presentation</vt:lpstr>
      <vt:lpstr>PowerPoint Presentation</vt:lpstr>
      <vt:lpstr>Solve using A*</vt:lpstr>
      <vt:lpstr>PowerPoint Presentation</vt:lpstr>
      <vt:lpstr>Solve using A*</vt:lpstr>
      <vt:lpstr>Solve using Alpha Beta Pruning</vt:lpstr>
      <vt:lpstr>PowerPoint Presentation</vt:lpstr>
      <vt:lpstr>PowerPoint Presentation</vt:lpstr>
      <vt:lpstr>PowerPoint Presentation</vt:lpstr>
      <vt:lpstr>PowerPoint Presentation</vt:lpstr>
      <vt:lpstr>PowerPoint Presentation</vt:lpstr>
      <vt:lpstr>Human reasoning capabilities</vt:lpstr>
      <vt:lpstr>Logical Reasoning</vt:lpstr>
      <vt:lpstr>Formal Vs Informal Logic</vt:lpstr>
      <vt:lpstr>Formal systems</vt:lpstr>
      <vt:lpstr>Formal Language</vt:lpstr>
      <vt:lpstr>Uncertainty in Reasoning</vt:lpstr>
      <vt:lpstr>Methods of reasoning</vt:lpstr>
      <vt:lpstr>Deductive Reasoning</vt:lpstr>
      <vt:lpstr>Abduction Reasoning</vt:lpstr>
      <vt:lpstr>Inductive Reasoning</vt:lpstr>
      <vt:lpstr>Other types of Reasoning</vt:lpstr>
      <vt:lpstr>Other types of Reasoning</vt:lpstr>
      <vt:lpstr>Reasoning with LOGIC</vt:lpstr>
      <vt:lpstr>More about Reasoning</vt:lpstr>
      <vt:lpstr>Alternative Reasoning Methods</vt:lpstr>
      <vt:lpstr>Reasoning Types</vt:lpstr>
      <vt:lpstr>Model Based Reasoning</vt:lpstr>
      <vt:lpstr>Case-Based Reasoning</vt:lpstr>
      <vt:lpstr>Rule-based Reasoning</vt:lpstr>
      <vt:lpstr>Black-board Reasoning</vt:lpstr>
      <vt:lpstr>Truth Maintenance System</vt:lpstr>
      <vt:lpstr>Confidence Factor (CF)</vt:lpstr>
      <vt:lpstr>Reason for uncertainty</vt:lpstr>
      <vt:lpstr>Approaches of reasoning under</vt:lpstr>
      <vt:lpstr>Symbolic Reasoning</vt:lpstr>
      <vt:lpstr>Statistical Reasoning</vt:lpstr>
      <vt:lpstr>Certainty Factors and Rule-Based Systems </vt:lpstr>
      <vt:lpstr>A certainty factor CF[h,e] is defined interms of two components:</vt:lpstr>
      <vt:lpstr>PowerPoint Presentation</vt:lpstr>
      <vt:lpstr>Dempster-Shafer Theory </vt:lpstr>
      <vt:lpstr>PowerPoint Presentation</vt:lpstr>
      <vt:lpstr>PowerPoint Presentation</vt:lpstr>
      <vt:lpstr>PowerPoint Presentation</vt:lpstr>
      <vt:lpstr>PowerPoint Presentation</vt:lpstr>
      <vt:lpstr>Disclaimer</vt:lpstr>
    </vt:vector>
  </TitlesOfParts>
  <Company>HP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dc:title>
  <dc:creator>HP Inc.</dc:creator>
  <cp:lastModifiedBy>Windows User</cp:lastModifiedBy>
  <cp:revision>239</cp:revision>
  <dcterms:created xsi:type="dcterms:W3CDTF">2019-01-25T04:07:56Z</dcterms:created>
  <dcterms:modified xsi:type="dcterms:W3CDTF">2020-10-14T05:21:08Z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0x0101001C7C2D7C3F50CD48B5D8CD8E924F01E6</vt:lpwstr>
  </property>
</Properties>
</file>